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8" r:id="rId2"/>
    <p:sldId id="256" r:id="rId3"/>
    <p:sldId id="295" r:id="rId4"/>
    <p:sldId id="322" r:id="rId5"/>
    <p:sldId id="324" r:id="rId6"/>
    <p:sldId id="354" r:id="rId7"/>
    <p:sldId id="325" r:id="rId8"/>
    <p:sldId id="350" r:id="rId9"/>
    <p:sldId id="355" r:id="rId10"/>
    <p:sldId id="326" r:id="rId11"/>
    <p:sldId id="352" r:id="rId12"/>
    <p:sldId id="353" r:id="rId13"/>
    <p:sldId id="338" r:id="rId14"/>
    <p:sldId id="356" r:id="rId15"/>
    <p:sldId id="357" r:id="rId16"/>
    <p:sldId id="358" r:id="rId17"/>
    <p:sldId id="359" r:id="rId18"/>
    <p:sldId id="361" r:id="rId19"/>
    <p:sldId id="362" r:id="rId20"/>
    <p:sldId id="363" r:id="rId21"/>
    <p:sldId id="364" r:id="rId2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4FC4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6029" autoAdjust="0"/>
    <p:restoredTop sz="86477" autoAdjust="0"/>
  </p:normalViewPr>
  <p:slideViewPr>
    <p:cSldViewPr>
      <p:cViewPr>
        <p:scale>
          <a:sx n="96" d="100"/>
          <a:sy n="96" d="100"/>
        </p:scale>
        <p:origin x="-1050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BB218-5A1E-4C4B-B8CE-76511CEE312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1E8DCBA-33AA-40CC-8620-89140566C4E6}" type="pres">
      <dgm:prSet presAssocID="{612BB218-5A1E-4C4B-B8CE-76511CEE31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</dgm:ptLst>
  <dgm:cxnLst>
    <dgm:cxn modelId="{2E646AF8-C185-4CD5-B6B9-D9FE98199925}" type="presOf" srcId="{612BB218-5A1E-4C4B-B8CE-76511CEE3122}" destId="{21E8DCBA-33AA-40CC-8620-89140566C4E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32048" y="164889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 </a:t>
            </a:r>
            <a:r>
              <a:rPr lang="es-CL" sz="2800" dirty="0" smtClean="0"/>
              <a:t>38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Clase N°1</a:t>
            </a:r>
            <a:r>
              <a:rPr lang="es-CL" sz="2400" dirty="0" smtClean="0"/>
              <a:t/>
            </a:r>
            <a:br>
              <a:rPr lang="es-CL" sz="2400" dirty="0" smtClean="0"/>
            </a:br>
            <a:r>
              <a:rPr lang="es-CL" sz="2400" dirty="0" smtClean="0"/>
              <a:t>4año 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FECHA:  14/12/20</a:t>
            </a:r>
            <a:r>
              <a:rPr lang="es-CL" sz="2800" dirty="0"/>
              <a:t>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6" y="443906"/>
            <a:ext cx="1167800" cy="100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89" y="64200"/>
            <a:ext cx="843661" cy="72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347864" y="197825"/>
            <a:ext cx="2520280" cy="4228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AUTOEVALUACIÓN</a:t>
            </a:r>
            <a:endParaRPr lang="es-CL" b="1" dirty="0"/>
          </a:p>
        </p:txBody>
      </p:sp>
      <p:sp>
        <p:nvSpPr>
          <p:cNvPr id="7" name="6 Rectángulo"/>
          <p:cNvSpPr/>
          <p:nvPr/>
        </p:nvSpPr>
        <p:spPr>
          <a:xfrm>
            <a:off x="647564" y="793737"/>
            <a:ext cx="7920880" cy="5731607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 </a:t>
            </a:r>
            <a:r>
              <a:rPr lang="es-CL" dirty="0"/>
              <a:t>Revisa tu borrador usando la siguiente pauta. Si cumple con las siguientes</a:t>
            </a:r>
          </a:p>
          <a:p>
            <a:pPr algn="ctr"/>
            <a:r>
              <a:rPr lang="es-CL" dirty="0"/>
              <a:t>condiciones coloca </a:t>
            </a:r>
            <a:r>
              <a:rPr lang="es-CL" dirty="0" smtClean="0"/>
              <a:t>un 1 </a:t>
            </a:r>
            <a:r>
              <a:rPr lang="es-CL" dirty="0"/>
              <a:t>, o </a:t>
            </a:r>
            <a:r>
              <a:rPr lang="es-CL" dirty="0" smtClean="0"/>
              <a:t>un 0 </a:t>
            </a:r>
            <a:r>
              <a:rPr lang="es-CL" dirty="0"/>
              <a:t>si no lo </a:t>
            </a:r>
            <a:r>
              <a:rPr lang="es-CL" dirty="0" smtClean="0"/>
              <a:t>hace.</a:t>
            </a:r>
          </a:p>
          <a:p>
            <a:pPr algn="ctr"/>
            <a:r>
              <a:rPr lang="es-CL" dirty="0" smtClean="0"/>
              <a:t>EN EL TEXTO QUE ESCRIBÍ</a:t>
            </a:r>
          </a:p>
          <a:p>
            <a:pPr algn="ctr"/>
            <a:endParaRPr lang="es-CL" dirty="0" smtClean="0"/>
          </a:p>
          <a:p>
            <a:pPr algn="ctr"/>
            <a:r>
              <a:rPr lang="es-CL" dirty="0" smtClean="0"/>
              <a:t>EN EL TEXTO QUE ESCRIBÍ</a:t>
            </a:r>
          </a:p>
          <a:p>
            <a:pPr algn="ctr"/>
            <a:endParaRPr lang="es-CL" dirty="0"/>
          </a:p>
          <a:p>
            <a:pPr algn="ctr"/>
            <a:endParaRPr lang="es-CL" dirty="0" smtClean="0"/>
          </a:p>
          <a:p>
            <a:pPr algn="ctr"/>
            <a:endParaRPr lang="es-CL" dirty="0" smtClean="0"/>
          </a:p>
          <a:p>
            <a:pPr algn="ctr"/>
            <a:endParaRPr lang="es-CL" dirty="0"/>
          </a:p>
          <a:p>
            <a:pPr algn="ctr"/>
            <a:endParaRPr lang="es-CL" dirty="0" smtClean="0"/>
          </a:p>
          <a:p>
            <a:pPr algn="ctr"/>
            <a:endParaRPr lang="es-CL" dirty="0"/>
          </a:p>
          <a:p>
            <a:pPr algn="ctr"/>
            <a:endParaRPr lang="es-CL" dirty="0" smtClean="0"/>
          </a:p>
          <a:p>
            <a:pPr algn="ctr"/>
            <a:endParaRPr lang="es-CL" dirty="0"/>
          </a:p>
          <a:p>
            <a:pPr algn="ctr"/>
            <a:endParaRPr lang="es-CL" dirty="0" smtClean="0"/>
          </a:p>
          <a:p>
            <a:pPr algn="ctr"/>
            <a:endParaRPr lang="es-CL" dirty="0"/>
          </a:p>
          <a:p>
            <a:pPr algn="ctr"/>
            <a:endParaRPr lang="es-CL" dirty="0" smtClean="0"/>
          </a:p>
          <a:p>
            <a:pPr algn="ctr"/>
            <a:endParaRPr lang="es-CL" dirty="0" smtClean="0"/>
          </a:p>
          <a:p>
            <a:pPr algn="ctr"/>
            <a:endParaRPr lang="es-CL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781201"/>
              </p:ext>
            </p:extLst>
          </p:nvPr>
        </p:nvGraphicFramePr>
        <p:xfrm>
          <a:off x="1319807" y="1988840"/>
          <a:ext cx="6576392" cy="402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844481"/>
                <a:gridCol w="731911"/>
              </a:tblGrid>
              <a:tr h="149736">
                <a:tc>
                  <a:txBody>
                    <a:bodyPr/>
                    <a:lstStyle/>
                    <a:p>
                      <a:r>
                        <a:rPr lang="es-CL" dirty="0" smtClean="0"/>
                        <a:t>El relato está escrito en primera persona.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CL" dirty="0" smtClean="0"/>
                        <a:t>El primer párrafo se introduce el hecho principal, relatando las acciones que son la antesala a él.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CL" dirty="0" smtClean="0"/>
                        <a:t>En el segundo párrafo se relata detalladamente el hecho</a:t>
                      </a:r>
                    </a:p>
                    <a:p>
                      <a:r>
                        <a:rPr lang="es-CL" dirty="0" smtClean="0"/>
                        <a:t>principal.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CL" dirty="0" smtClean="0"/>
                        <a:t>En el relato se menciona la fecha aproximada en que ocurrió el hecho principal.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CL" dirty="0" smtClean="0"/>
                        <a:t>En el relato se menciona el lugar donde ocurrió el hecho</a:t>
                      </a:r>
                    </a:p>
                    <a:p>
                      <a:r>
                        <a:rPr lang="es-CL" dirty="0" smtClean="0"/>
                        <a:t>principal.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CL" dirty="0" smtClean="0"/>
                        <a:t>Las ideas se expresan claramente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CL" dirty="0" smtClean="0"/>
                        <a:t>Utiliza mayúsculas al iniciar oraciones.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29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88640"/>
            <a:ext cx="8136904" cy="10801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1600" dirty="0" smtClean="0">
              <a:solidFill>
                <a:schemeClr val="tx1"/>
              </a:solidFill>
            </a:endParaRPr>
          </a:p>
          <a:p>
            <a:endParaRPr lang="es-CL" sz="1600" dirty="0">
              <a:solidFill>
                <a:schemeClr val="tx1"/>
              </a:solidFill>
            </a:endParaRPr>
          </a:p>
          <a:p>
            <a:endParaRPr lang="es-CL" sz="1600" dirty="0" smtClean="0">
              <a:solidFill>
                <a:schemeClr val="tx1"/>
              </a:solidFill>
            </a:endParaRPr>
          </a:p>
          <a:p>
            <a:endParaRPr lang="es-CL" sz="1600" dirty="0">
              <a:solidFill>
                <a:schemeClr val="tx1"/>
              </a:solidFill>
            </a:endParaRPr>
          </a:p>
          <a:p>
            <a:endParaRPr lang="es-CL" sz="1600" dirty="0" smtClean="0">
              <a:solidFill>
                <a:schemeClr val="tx1"/>
              </a:solidFill>
            </a:endParaRPr>
          </a:p>
          <a:p>
            <a:endParaRPr lang="es-CL" sz="1600" dirty="0">
              <a:solidFill>
                <a:schemeClr val="tx1"/>
              </a:solidFill>
            </a:endParaRPr>
          </a:p>
          <a:p>
            <a:endParaRPr lang="es-CL" sz="1600" dirty="0" smtClean="0">
              <a:solidFill>
                <a:schemeClr val="tx1"/>
              </a:solidFill>
            </a:endParaRPr>
          </a:p>
          <a:p>
            <a:endParaRPr lang="es-CL" sz="1600" dirty="0" smtClean="0">
              <a:solidFill>
                <a:schemeClr val="tx1"/>
              </a:solidFill>
            </a:endParaRPr>
          </a:p>
          <a:p>
            <a:endParaRPr lang="es-CL" sz="1600" dirty="0">
              <a:solidFill>
                <a:schemeClr val="tx1"/>
              </a:solidFill>
            </a:endParaRPr>
          </a:p>
          <a:p>
            <a:endParaRPr lang="es-CL" sz="1600" dirty="0" smtClean="0">
              <a:solidFill>
                <a:schemeClr val="tx1"/>
              </a:solidFill>
            </a:endParaRPr>
          </a:p>
          <a:p>
            <a:r>
              <a:rPr lang="es-CL" sz="1600" dirty="0" smtClean="0">
                <a:solidFill>
                  <a:schemeClr val="tx1"/>
                </a:solidFill>
              </a:rPr>
              <a:t>6</a:t>
            </a:r>
            <a:r>
              <a:rPr lang="es-CL" sz="1600" dirty="0">
                <a:solidFill>
                  <a:schemeClr val="tx1"/>
                </a:solidFill>
              </a:rPr>
              <a:t>. Corrige aquellos aspectos de tu texto que lo requieran.</a:t>
            </a:r>
          </a:p>
          <a:p>
            <a:r>
              <a:rPr lang="es-CL" sz="1600" dirty="0">
                <a:solidFill>
                  <a:schemeClr val="tx1"/>
                </a:solidFill>
              </a:rPr>
              <a:t>7. Reescribe el texto final en una hoja nueva.</a:t>
            </a:r>
          </a:p>
          <a:p>
            <a:r>
              <a:rPr lang="es-CL" sz="1600" dirty="0">
                <a:solidFill>
                  <a:schemeClr val="tx1"/>
                </a:solidFill>
              </a:rPr>
              <a:t>8. Lee tu relato personal a tu familia.</a:t>
            </a:r>
          </a:p>
          <a:p>
            <a:endParaRPr lang="es-CL" sz="1600" dirty="0">
              <a:solidFill>
                <a:schemeClr val="tx1"/>
              </a:solidFill>
            </a:endParaRPr>
          </a:p>
          <a:p>
            <a:endParaRPr lang="es-CL" sz="1600" dirty="0" smtClean="0">
              <a:solidFill>
                <a:schemeClr val="tx1"/>
              </a:solidFill>
            </a:endParaRPr>
          </a:p>
          <a:p>
            <a:endParaRPr lang="es-CL" sz="1600" dirty="0">
              <a:solidFill>
                <a:schemeClr val="tx1"/>
              </a:solidFill>
            </a:endParaRPr>
          </a:p>
          <a:p>
            <a:endParaRPr lang="es-CL" sz="1600" dirty="0" smtClean="0">
              <a:solidFill>
                <a:schemeClr val="tx1"/>
              </a:solidFill>
            </a:endParaRPr>
          </a:p>
          <a:p>
            <a:endParaRPr lang="es-CL" sz="1600" dirty="0">
              <a:solidFill>
                <a:schemeClr val="tx1"/>
              </a:solidFill>
            </a:endParaRPr>
          </a:p>
          <a:p>
            <a:endParaRPr lang="es-CL" sz="1600" dirty="0" smtClean="0">
              <a:solidFill>
                <a:schemeClr val="tx1"/>
              </a:solidFill>
            </a:endParaRPr>
          </a:p>
          <a:p>
            <a:endParaRPr lang="es-CL" sz="1600" dirty="0">
              <a:solidFill>
                <a:schemeClr val="tx1"/>
              </a:solidFill>
            </a:endParaRPr>
          </a:p>
          <a:p>
            <a:endParaRPr lang="es-CL" sz="1600" dirty="0" smtClean="0">
              <a:solidFill>
                <a:schemeClr val="tx1"/>
              </a:solidFill>
            </a:endParaRPr>
          </a:p>
          <a:p>
            <a:endParaRPr lang="es-CL" sz="1600" dirty="0">
              <a:solidFill>
                <a:schemeClr val="tx1"/>
              </a:solidFill>
            </a:endParaRPr>
          </a:p>
          <a:p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947" y="1772816"/>
            <a:ext cx="4456113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80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28701" y="296652"/>
            <a:ext cx="1368152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CIERRE</a:t>
            </a:r>
            <a:endParaRPr lang="es-CL" dirty="0"/>
          </a:p>
        </p:txBody>
      </p:sp>
      <p:sp>
        <p:nvSpPr>
          <p:cNvPr id="3" name="2 Rectángulo"/>
          <p:cNvSpPr/>
          <p:nvPr/>
        </p:nvSpPr>
        <p:spPr>
          <a:xfrm>
            <a:off x="1996853" y="296652"/>
            <a:ext cx="66796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b="1" dirty="0"/>
              <a:t>Evaluación de la clase</a:t>
            </a:r>
          </a:p>
          <a:p>
            <a:r>
              <a:rPr lang="es-CL" sz="1600" dirty="0"/>
              <a:t>Lee y responde las siguientes preguntas sobre tu aprendizaje de la sesión. Anota </a:t>
            </a:r>
            <a:r>
              <a:rPr lang="es-CL" sz="1600" dirty="0" smtClean="0"/>
              <a:t>las alternativas </a:t>
            </a:r>
            <a:r>
              <a:rPr lang="es-CL" sz="1600" dirty="0"/>
              <a:t>correctas en tu cuaderno.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28700" y="1196752"/>
            <a:ext cx="4793095" cy="1584176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1600" b="1" dirty="0" smtClean="0"/>
              <a:t>1.- ¿Qué </a:t>
            </a:r>
            <a:r>
              <a:rPr lang="es-CL" sz="1600" b="1" dirty="0"/>
              <a:t>propósito persigue un relato personal?</a:t>
            </a:r>
          </a:p>
          <a:p>
            <a:r>
              <a:rPr lang="es-CL" sz="1600" dirty="0"/>
              <a:t>A) Entregar instrucciones.</a:t>
            </a:r>
          </a:p>
          <a:p>
            <a:r>
              <a:rPr lang="es-CL" sz="1600" dirty="0"/>
              <a:t>B) Relatar un episodio importante.</a:t>
            </a:r>
          </a:p>
          <a:p>
            <a:r>
              <a:rPr lang="es-CL" sz="1600" dirty="0"/>
              <a:t>C) Dar una opinión sobre un texto.</a:t>
            </a:r>
          </a:p>
          <a:p>
            <a:r>
              <a:rPr lang="es-CL" sz="1600" dirty="0"/>
              <a:t>D) Expresar sentimientos respecto a alguien o algo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067944" y="2924944"/>
            <a:ext cx="4752528" cy="1656184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1600" b="1" dirty="0" smtClean="0"/>
              <a:t>2.- ¿Qué </a:t>
            </a:r>
            <a:r>
              <a:rPr lang="es-CL" sz="1600" b="1" dirty="0"/>
              <a:t>parte de la estructura de un relato debe considerar detalles?</a:t>
            </a:r>
          </a:p>
          <a:p>
            <a:r>
              <a:rPr lang="es-CL" sz="1600" dirty="0"/>
              <a:t>A) Final.</a:t>
            </a:r>
          </a:p>
          <a:p>
            <a:r>
              <a:rPr lang="es-CL" sz="1600" dirty="0"/>
              <a:t>B) Inicio.</a:t>
            </a:r>
          </a:p>
          <a:p>
            <a:r>
              <a:rPr lang="es-CL" sz="1600" dirty="0"/>
              <a:t>C) Título.</a:t>
            </a:r>
          </a:p>
          <a:p>
            <a:r>
              <a:rPr lang="es-CL" sz="1600" dirty="0"/>
              <a:t>D) Desarrollo.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98375" y="4725144"/>
            <a:ext cx="4752528" cy="18002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1600" b="1" dirty="0" smtClean="0"/>
              <a:t>3.- ¿Cuál </a:t>
            </a:r>
            <a:r>
              <a:rPr lang="es-CL" sz="1600" b="1" dirty="0"/>
              <a:t>de los siguientes aspectos NO se considera en un relato?</a:t>
            </a:r>
          </a:p>
          <a:p>
            <a:r>
              <a:rPr lang="es-CL" sz="1600" dirty="0"/>
              <a:t>A) Orden cronológico.</a:t>
            </a:r>
          </a:p>
          <a:p>
            <a:r>
              <a:rPr lang="es-CL" sz="1600" dirty="0"/>
              <a:t>B) Claridad en las ideas.</a:t>
            </a:r>
          </a:p>
          <a:p>
            <a:r>
              <a:rPr lang="es-CL" sz="1600" dirty="0"/>
              <a:t>C) Argumentación de las opiniones.</a:t>
            </a:r>
          </a:p>
          <a:p>
            <a:r>
              <a:rPr lang="es-CL" sz="1600" dirty="0"/>
              <a:t>D) Causa-consecuencia de los hechos</a:t>
            </a:r>
            <a:r>
              <a:rPr lang="es-CL" dirty="0"/>
              <a:t>.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4725144"/>
            <a:ext cx="18722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10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17" y="1412776"/>
            <a:ext cx="65055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991" y="476672"/>
            <a:ext cx="847725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75" y="5517232"/>
            <a:ext cx="2970966" cy="103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1153418" y="2132856"/>
            <a:ext cx="6930924" cy="1152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b="1" dirty="0">
                <a:solidFill>
                  <a:srgbClr val="FF0000"/>
                </a:solidFill>
              </a:rPr>
              <a:t>1. ¿Qué </a:t>
            </a:r>
            <a:r>
              <a:rPr lang="es-CL" sz="1600" b="1" dirty="0" smtClean="0">
                <a:solidFill>
                  <a:srgbClr val="FF0000"/>
                </a:solidFill>
              </a:rPr>
              <a:t>aprendiste en esta clase?</a:t>
            </a:r>
            <a:endParaRPr lang="es-CL" sz="1600" b="1" dirty="0">
              <a:solidFill>
                <a:srgbClr val="FF0000"/>
              </a:solidFill>
            </a:endParaRPr>
          </a:p>
          <a:p>
            <a:r>
              <a:rPr lang="es-CL" sz="1600" b="1" dirty="0">
                <a:solidFill>
                  <a:srgbClr val="FF0000"/>
                </a:solidFill>
              </a:rPr>
              <a:t>2. ¿Para qué me puede servir este aprendizaje?</a:t>
            </a:r>
          </a:p>
          <a:p>
            <a:r>
              <a:rPr lang="es-CL" sz="1600" b="1" dirty="0">
                <a:solidFill>
                  <a:srgbClr val="FF0000"/>
                </a:solidFill>
              </a:rPr>
              <a:t>3. ¿En qué otra oportunidad puedo aplicar lo aprendido? </a:t>
            </a:r>
            <a:endParaRPr lang="es-CL" sz="1600" b="1" dirty="0">
              <a:solidFill>
                <a:srgbClr val="FF000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051720" y="188640"/>
            <a:ext cx="4752528" cy="1013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TICKET DE SALIDA </a:t>
            </a:r>
          </a:p>
          <a:p>
            <a:pPr algn="ctr"/>
            <a:r>
              <a:rPr lang="es-CL" dirty="0" smtClean="0"/>
              <a:t>SEMAN 38</a:t>
            </a:r>
          </a:p>
          <a:p>
            <a:pPr algn="ctr"/>
            <a:r>
              <a:rPr lang="es-CL" dirty="0" smtClean="0"/>
              <a:t>CUARTO AÑO 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01758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01" y="476672"/>
            <a:ext cx="11652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691680" y="1195933"/>
            <a:ext cx="6624736" cy="4321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>
                <a:solidFill>
                  <a:schemeClr val="tx1"/>
                </a:solidFill>
              </a:rPr>
              <a:t>PLANIFICACIÓN  CLASES VIRTUALES</a:t>
            </a:r>
            <a:br>
              <a:rPr lang="es-CL" sz="3200" dirty="0">
                <a:solidFill>
                  <a:schemeClr val="tx1"/>
                </a:solidFill>
              </a:rPr>
            </a:br>
            <a:r>
              <a:rPr lang="es-CL" sz="3200" dirty="0">
                <a:solidFill>
                  <a:schemeClr val="tx1"/>
                </a:solidFill>
              </a:rPr>
              <a:t>SEMANA N° 38</a:t>
            </a:r>
            <a:br>
              <a:rPr lang="es-CL" sz="3200" dirty="0">
                <a:solidFill>
                  <a:schemeClr val="tx1"/>
                </a:solidFill>
              </a:rPr>
            </a:br>
            <a:r>
              <a:rPr lang="es-CL" sz="3200" dirty="0">
                <a:solidFill>
                  <a:schemeClr val="tx1"/>
                </a:solidFill>
              </a:rPr>
              <a:t>Clase </a:t>
            </a:r>
            <a:r>
              <a:rPr lang="es-CL" sz="3200" dirty="0" smtClean="0">
                <a:solidFill>
                  <a:schemeClr val="tx1"/>
                </a:solidFill>
              </a:rPr>
              <a:t>N°2</a:t>
            </a:r>
            <a:r>
              <a:rPr lang="es-CL" sz="3200" dirty="0">
                <a:solidFill>
                  <a:schemeClr val="tx1"/>
                </a:solidFill>
              </a:rPr>
              <a:t/>
            </a:r>
            <a:br>
              <a:rPr lang="es-CL" sz="3200" dirty="0">
                <a:solidFill>
                  <a:schemeClr val="tx1"/>
                </a:solidFill>
              </a:rPr>
            </a:br>
            <a:r>
              <a:rPr lang="es-CL" sz="3200" dirty="0" smtClean="0">
                <a:solidFill>
                  <a:schemeClr val="tx1"/>
                </a:solidFill>
              </a:rPr>
              <a:t>4 año </a:t>
            </a:r>
            <a:r>
              <a:rPr lang="es-CL" sz="3200" dirty="0">
                <a:solidFill>
                  <a:schemeClr val="tx1"/>
                </a:solidFill>
              </a:rPr>
              <a:t>A</a:t>
            </a:r>
            <a:br>
              <a:rPr lang="es-CL" sz="3200" dirty="0">
                <a:solidFill>
                  <a:schemeClr val="tx1"/>
                </a:solidFill>
              </a:rPr>
            </a:br>
            <a:r>
              <a:rPr lang="es-CL" sz="3200" dirty="0">
                <a:solidFill>
                  <a:schemeClr val="tx1"/>
                </a:solidFill>
              </a:rPr>
              <a:t>FECHA:  </a:t>
            </a:r>
            <a:r>
              <a:rPr lang="es-CL" sz="3200" dirty="0" smtClean="0">
                <a:solidFill>
                  <a:schemeClr val="tx1"/>
                </a:solidFill>
              </a:rPr>
              <a:t>17/12/20</a:t>
            </a:r>
            <a:r>
              <a:rPr lang="es-CL" sz="3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438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535412"/>
              </p:ext>
            </p:extLst>
          </p:nvPr>
        </p:nvGraphicFramePr>
        <p:xfrm>
          <a:off x="251520" y="1196752"/>
          <a:ext cx="8784976" cy="4904434"/>
        </p:xfrm>
        <a:graphic>
          <a:graphicData uri="http://schemas.openxmlformats.org/drawingml/2006/table">
            <a:tbl>
              <a:tblPr firstRow="1" firstCol="1" bandRow="1"/>
              <a:tblGrid>
                <a:gridCol w="2160240"/>
                <a:gridCol w="6624736"/>
              </a:tblGrid>
              <a:tr h="4912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 y Comunicación  /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AÑO 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Ximena Gallardo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Patricia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Osorio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9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11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Escribir frecuentemente, para desarrollar la creatividad y expresar sus ideas, textos como poemas, diarios de vida, cuentos, anécdotas, cartas, comentarios sobre sus lecturas, noticias, etc.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Expresan sus preocupaciones, sentimientos o experiencias en un blog, diario de vida, agenda, bitácora, </a:t>
                      </a:r>
                      <a:r>
                        <a:rPr lang="es-CL" sz="1400" dirty="0" err="1" smtClean="0"/>
                        <a:t>etc</a:t>
                      </a:r>
                      <a:endParaRPr lang="x-none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Producción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textual/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.Escriben-planifican-corrigen-editan-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comentan.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Leer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 relato  personal escrito , con el fin de desarrollar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la creatividad y expresar tus ideas.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ximena.gallardo@colegio-jeanpiaget.cl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ENVIAR FOTOGRAFÍA POR WSP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56- 964519597  </a:t>
                      </a:r>
                      <a:endParaRPr lang="es-CL" sz="1600" b="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229870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79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899592" y="1124744"/>
            <a:ext cx="73448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/>
                </a:solidFill>
              </a:rPr>
              <a:t>INICIO</a:t>
            </a:r>
          </a:p>
          <a:p>
            <a:pPr algn="ctr"/>
            <a:r>
              <a:rPr lang="es-CL" sz="2400" b="1" dirty="0" smtClean="0">
                <a:solidFill>
                  <a:schemeClr val="tx1"/>
                </a:solidFill>
              </a:rPr>
              <a:t>ACTIVANDO MIS CONOCIMIENTOS PREVIOS</a:t>
            </a:r>
            <a:endParaRPr lang="es-CL" sz="2400" b="1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43608" y="2348880"/>
            <a:ext cx="720080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1.- ¿Cómo puedes evaluar tu trabajo durante este año?</a:t>
            </a:r>
          </a:p>
          <a:p>
            <a:r>
              <a:rPr lang="es-CL" dirty="0" smtClean="0"/>
              <a:t>2.- ¿Qué crees que fue lo más simple y lo más complejo para ti?</a:t>
            </a:r>
          </a:p>
          <a:p>
            <a:r>
              <a:rPr lang="es-CL" dirty="0" smtClean="0"/>
              <a:t>3.- ¿Qué aprendiste en relación al uso de la </a:t>
            </a:r>
            <a:r>
              <a:rPr lang="es-CL" dirty="0" err="1" smtClean="0"/>
              <a:t>tennología</a:t>
            </a:r>
            <a:r>
              <a:rPr lang="es-CL" dirty="0" smtClean="0"/>
              <a:t>, este año?</a:t>
            </a:r>
            <a:endParaRPr lang="es-CL" dirty="0"/>
          </a:p>
        </p:txBody>
      </p:sp>
      <p:sp>
        <p:nvSpPr>
          <p:cNvPr id="4" name="3 Rectángulo redondeado"/>
          <p:cNvSpPr/>
          <p:nvPr/>
        </p:nvSpPr>
        <p:spPr>
          <a:xfrm>
            <a:off x="1475656" y="2636912"/>
            <a:ext cx="2736304" cy="57606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AUTOEVALUACIÓN</a:t>
            </a: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231" y="2348880"/>
            <a:ext cx="1333177" cy="170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63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259632" y="404664"/>
            <a:ext cx="619268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MOTIVACIÓN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899592" y="1268760"/>
            <a:ext cx="7344816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Te invito a ver escuchar un cuento de amor</a:t>
            </a:r>
            <a:endParaRPr lang="es-CL" dirty="0"/>
          </a:p>
        </p:txBody>
      </p:sp>
      <p:sp>
        <p:nvSpPr>
          <p:cNvPr id="4" name="3 Rectángulo redondeado"/>
          <p:cNvSpPr/>
          <p:nvPr/>
        </p:nvSpPr>
        <p:spPr>
          <a:xfrm>
            <a:off x="1403648" y="2276872"/>
            <a:ext cx="60486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https://www.youtube.com/watch?v=mjQURCyuK0E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68" y="3356992"/>
            <a:ext cx="5072063" cy="284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09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683568" y="620688"/>
            <a:ext cx="6984776" cy="4752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TE INVITO A RESPONDER LAS PREGUNTAS EN RELACIÓN AL VIDEO VISTO</a:t>
            </a:r>
          </a:p>
          <a:p>
            <a:r>
              <a:rPr lang="es-CL" dirty="0" smtClean="0"/>
              <a:t>¿De qué trata la historia?</a:t>
            </a:r>
          </a:p>
          <a:p>
            <a:r>
              <a:rPr lang="es-CL" dirty="0" smtClean="0"/>
              <a:t>¿Quiénes son sus personajes?</a:t>
            </a:r>
          </a:p>
          <a:p>
            <a:r>
              <a:rPr lang="es-CL" dirty="0" smtClean="0"/>
              <a:t>¿Cómo podrías describir el ambiente físico?</a:t>
            </a:r>
          </a:p>
          <a:p>
            <a:r>
              <a:rPr lang="es-CL" dirty="0" smtClean="0"/>
              <a:t>¿Cuál crees tu ,que es el ambiente sicológico de la historia?</a:t>
            </a:r>
          </a:p>
          <a:p>
            <a:r>
              <a:rPr lang="es-CL" dirty="0" smtClean="0"/>
              <a:t>Qué otro título le pondrías tú a esta historia?</a:t>
            </a:r>
          </a:p>
          <a:p>
            <a:r>
              <a:rPr lang="es-CL" dirty="0" smtClean="0"/>
              <a:t>¿Qué habrías hecho tú, en la situación del niño?</a:t>
            </a:r>
          </a:p>
          <a:p>
            <a:r>
              <a:rPr lang="es-CL" dirty="0" smtClean="0"/>
              <a:t>¿Qué otro final le habrías puesto tu?</a:t>
            </a:r>
          </a:p>
        </p:txBody>
      </p:sp>
    </p:spTree>
    <p:extLst>
      <p:ext uri="{BB962C8B-B14F-4D97-AF65-F5344CB8AC3E}">
        <p14:creationId xmlns:p14="http://schemas.microsoft.com/office/powerpoint/2010/main" val="42643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899592" y="620688"/>
            <a:ext cx="6984776" cy="9361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AHORA QUE YA ESCUCHAMOS ESTA HISTORIA, TE INVITO A CONTAR TU HISTORIA ESCRITA DURANTE LA CLASE ANTERIOR.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26" y="1844824"/>
            <a:ext cx="3061320" cy="4450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strella de 6 puntas"/>
          <p:cNvSpPr/>
          <p:nvPr/>
        </p:nvSpPr>
        <p:spPr>
          <a:xfrm>
            <a:off x="4211960" y="2132856"/>
            <a:ext cx="4464496" cy="367240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QUIEN QUIERE SER EL PRIMER RELATOR DE SU HISTORIA.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5242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21274"/>
              </p:ext>
            </p:extLst>
          </p:nvPr>
        </p:nvGraphicFramePr>
        <p:xfrm>
          <a:off x="179512" y="1052736"/>
          <a:ext cx="8784976" cy="4904434"/>
        </p:xfrm>
        <a:graphic>
          <a:graphicData uri="http://schemas.openxmlformats.org/drawingml/2006/table">
            <a:tbl>
              <a:tblPr firstRow="1" firstCol="1" bandRow="1"/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247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946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 y Comunicación  /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AÑO 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Ximena Gallardo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Patricia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Osorio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59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11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Escribir frecuentemente, para desarrollar la creatividad y expresar sus ideas, textos como poemas, diarios de vida, cuentos, anécdotas, cartas, comentarios sobre sus lecturas, noticias, etc.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83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Expresan sus preocupaciones, sentimientos o experiencias en un blog, diario de vida, agenda, bitácora, </a:t>
                      </a:r>
                      <a:r>
                        <a:rPr lang="es-CL" sz="1400" dirty="0" err="1" smtClean="0"/>
                        <a:t>etc</a:t>
                      </a:r>
                      <a:endParaRPr lang="x-none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9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Producción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textual/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.Escriben-planifican-corrigen-editan-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comentan.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1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En esta clase aprenderás a escribir un relato personal, con el fin de desarrollar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la creatividad y expresar tus ideas.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ximena.gallardo@colegio-jeanpiaget.cl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ENVIAR FOTOGRAFÍA POR WSP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56- 964519597  </a:t>
                      </a:r>
                      <a:endParaRPr lang="es-CL" sz="1600" b="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 descr="La Inclusión Escolar Nos Beneficia a Todos (con imágenes) | Dibujo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897"/>
            <a:ext cx="2232248" cy="576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glow" dir="t"/>
          </a:scene3d>
          <a:sp3d prstMaterial="translucentPowder"/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548680"/>
            <a:ext cx="2448272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CIERRE</a:t>
            </a:r>
          </a:p>
          <a:p>
            <a:pPr algn="ctr"/>
            <a:r>
              <a:rPr lang="es-CL" dirty="0" smtClean="0"/>
              <a:t>TICKET DE SALIDA</a:t>
            </a:r>
            <a:endParaRPr lang="es-CL" dirty="0"/>
          </a:p>
        </p:txBody>
      </p:sp>
      <p:sp>
        <p:nvSpPr>
          <p:cNvPr id="3" name="2 Rectángulo"/>
          <p:cNvSpPr/>
          <p:nvPr/>
        </p:nvSpPr>
        <p:spPr>
          <a:xfrm>
            <a:off x="899592" y="1556792"/>
            <a:ext cx="712879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/>
              <a:t>1. ¿Qué aprendí sobre el reportaje?</a:t>
            </a:r>
          </a:p>
          <a:p>
            <a:r>
              <a:rPr lang="es-CL" dirty="0"/>
              <a:t>2. ¿Para qué me puede servir este aprendizaje?</a:t>
            </a:r>
          </a:p>
          <a:p>
            <a:r>
              <a:rPr lang="es-CL" dirty="0"/>
              <a:t>3. ¿En qué otra oportunidad puedo aplicar lo aprendido?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71" y="3140968"/>
            <a:ext cx="7059613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37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4175"/>
            <a:ext cx="9144000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99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02" y="260648"/>
            <a:ext cx="2016224" cy="264271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07" y="2101941"/>
            <a:ext cx="2088232" cy="27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602" y="3495438"/>
            <a:ext cx="2376264" cy="303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00941"/>
            <a:ext cx="2376264" cy="29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34272" y="332656"/>
            <a:ext cx="77474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dirty="0"/>
              <a:t>Inicio</a:t>
            </a:r>
            <a:br>
              <a:rPr lang="es-CL" sz="2800" dirty="0"/>
            </a:br>
            <a:r>
              <a:rPr lang="es-CL" sz="2800" dirty="0">
                <a:latin typeface="Berlin Sans FB" panose="020E0602020502020306" pitchFamily="34" charset="0"/>
              </a:rPr>
              <a:t>Activación Conocimientos </a:t>
            </a:r>
            <a:r>
              <a:rPr lang="es-CL" sz="2800" dirty="0" smtClean="0">
                <a:latin typeface="Berlin Sans FB" panose="020E0602020502020306" pitchFamily="34" charset="0"/>
              </a:rPr>
              <a:t>Previos</a:t>
            </a:r>
          </a:p>
          <a:p>
            <a:pPr algn="ctr"/>
            <a:endParaRPr lang="es-CL" sz="2800" dirty="0" smtClean="0">
              <a:latin typeface="Berlin Sans FB" panose="020E0602020502020306" pitchFamily="34" charset="0"/>
            </a:endParaRPr>
          </a:p>
          <a:p>
            <a:pPr algn="ctr"/>
            <a:endParaRPr lang="es-CL" sz="2800" dirty="0">
              <a:latin typeface="Berlin Sans FB" panose="020E0602020502020306" pitchFamily="34" charset="0"/>
            </a:endParaRPr>
          </a:p>
          <a:p>
            <a:pPr algn="ctr"/>
            <a:endParaRPr lang="es-CL" sz="2800" dirty="0" smtClean="0">
              <a:latin typeface="Berlin Sans FB" panose="020E0602020502020306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5" y="64200"/>
            <a:ext cx="1059905" cy="9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Gifs animados de Signos de Interrogación ~ Gifmania | Signo de  interrogación, Signos de puntuacion, Preguntas al aza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387424"/>
            <a:ext cx="1630791" cy="199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066915" y="1604472"/>
            <a:ext cx="73148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CL" dirty="0" smtClean="0"/>
              <a:t>Comenta con tus compañeros/as  </a:t>
            </a:r>
            <a:r>
              <a:rPr lang="es-CL" dirty="0"/>
              <a:t>en torno a la </a:t>
            </a:r>
            <a:r>
              <a:rPr lang="es-CL" dirty="0" smtClean="0"/>
              <a:t>siguientes preguntas: </a:t>
            </a:r>
          </a:p>
          <a:p>
            <a:pPr marL="342900" indent="-342900">
              <a:buAutoNum type="arabicPeriod"/>
            </a:pPr>
            <a:endParaRPr lang="es-CL" dirty="0"/>
          </a:p>
          <a:p>
            <a:pPr marL="342900" indent="-342900">
              <a:buAutoNum type="arabicPeriod"/>
            </a:pPr>
            <a:r>
              <a:rPr lang="es-CL" dirty="0" smtClean="0"/>
              <a:t>¿</a:t>
            </a:r>
            <a:r>
              <a:rPr lang="es-CL" dirty="0"/>
              <a:t>Es positivo o valioso conocer la historia personal?; ¿por qué? </a:t>
            </a:r>
            <a:endParaRPr lang="es-CL" dirty="0" smtClean="0"/>
          </a:p>
          <a:p>
            <a:r>
              <a:rPr lang="es-CL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342900" indent="-342900">
              <a:buAutoNum type="arabicPeriod"/>
            </a:pPr>
            <a:endParaRPr lang="es-CL" dirty="0" smtClean="0"/>
          </a:p>
          <a:p>
            <a:pPr marL="342900" indent="-342900">
              <a:buAutoNum type="arabicPeriod"/>
            </a:pPr>
            <a:endParaRPr lang="es-CL" dirty="0"/>
          </a:p>
          <a:p>
            <a:r>
              <a:rPr lang="es-CL" dirty="0" smtClean="0"/>
              <a:t>3.- ¿Podrías contar alguna historia relatada por alguien de tu familia, o que </a:t>
            </a:r>
          </a:p>
          <a:p>
            <a:r>
              <a:rPr lang="es-CL" dirty="0" smtClean="0"/>
              <a:t>Que conozcas?</a:t>
            </a:r>
            <a:endParaRPr lang="es-C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506" y="4653136"/>
            <a:ext cx="1475656" cy="214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2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27904" y="340770"/>
            <a:ext cx="6135548" cy="6186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PROFUNDICEMOS NUESTROS CONOCIMIENTOS</a:t>
            </a:r>
            <a:endParaRPr lang="es-CL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669751048"/>
              </p:ext>
            </p:extLst>
          </p:nvPr>
        </p:nvGraphicFramePr>
        <p:xfrm>
          <a:off x="251520" y="1196752"/>
          <a:ext cx="858304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4" y="290060"/>
            <a:ext cx="1059905" cy="9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111302" y="1206589"/>
            <a:ext cx="6768752" cy="41044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dirty="0"/>
              <a:t>Un </a:t>
            </a:r>
            <a:r>
              <a:rPr lang="es-CL" b="1" dirty="0"/>
              <a:t>relato personal </a:t>
            </a:r>
            <a:r>
              <a:rPr lang="es-CL" dirty="0"/>
              <a:t>es una breve narración que se realiza con el propósito de dar a conocer los detalles de ciertos </a:t>
            </a:r>
            <a:r>
              <a:rPr lang="es-CL" dirty="0" smtClean="0"/>
              <a:t>sucesos considerados </a:t>
            </a:r>
            <a:r>
              <a:rPr lang="es-CL" dirty="0"/>
              <a:t>como importantes.</a:t>
            </a:r>
          </a:p>
          <a:p>
            <a:endParaRPr lang="es-CL" dirty="0" smtClean="0"/>
          </a:p>
          <a:p>
            <a:r>
              <a:rPr lang="es-CL" dirty="0" smtClean="0"/>
              <a:t>Estos </a:t>
            </a:r>
            <a:r>
              <a:rPr lang="es-CL" dirty="0"/>
              <a:t>sucesos son parte del </a:t>
            </a:r>
            <a:r>
              <a:rPr lang="es-CL" b="1" dirty="0"/>
              <a:t>pasado</a:t>
            </a:r>
            <a:r>
              <a:rPr lang="es-CL" dirty="0"/>
              <a:t>, y se relatan en estricto orden </a:t>
            </a:r>
            <a:r>
              <a:rPr lang="es-CL" b="1" dirty="0"/>
              <a:t>cronológico</a:t>
            </a:r>
            <a:r>
              <a:rPr lang="es-CL" dirty="0"/>
              <a:t>.</a:t>
            </a:r>
          </a:p>
          <a:p>
            <a:endParaRPr lang="es-CL" dirty="0" smtClean="0"/>
          </a:p>
          <a:p>
            <a:r>
              <a:rPr lang="es-CL" dirty="0" smtClean="0"/>
              <a:t>Al </a:t>
            </a:r>
            <a:r>
              <a:rPr lang="es-CL" dirty="0"/>
              <a:t>igual que toda narración, el relato se estructura en </a:t>
            </a:r>
            <a:r>
              <a:rPr lang="es-CL" b="1" dirty="0"/>
              <a:t>inicio, desarrollo y desenlace.</a:t>
            </a:r>
          </a:p>
          <a:p>
            <a:endParaRPr lang="es-CL" dirty="0" smtClean="0"/>
          </a:p>
          <a:p>
            <a:r>
              <a:rPr lang="es-CL" dirty="0" smtClean="0"/>
              <a:t>El </a:t>
            </a:r>
            <a:r>
              <a:rPr lang="es-CL" dirty="0"/>
              <a:t>relato personal no debe entregar gran cantidad de detalles de todos los hechos, </a:t>
            </a:r>
            <a:r>
              <a:rPr lang="es-CL" dirty="0" smtClean="0"/>
              <a:t>sino sólo </a:t>
            </a:r>
            <a:r>
              <a:rPr lang="es-CL" dirty="0"/>
              <a:t>de aquel que es el central.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45224"/>
            <a:ext cx="2448272" cy="169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38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52520" cy="813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347864" y="2967334"/>
            <a:ext cx="28083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 smtClean="0"/>
          </a:p>
          <a:p>
            <a:pPr algn="just"/>
            <a:r>
              <a:rPr lang="es-CL" dirty="0" smtClean="0"/>
              <a:t>En </a:t>
            </a:r>
            <a:r>
              <a:rPr lang="es-CL" dirty="0"/>
              <a:t>esta clase aprenderás a escribir un </a:t>
            </a:r>
            <a:r>
              <a:rPr lang="es-CL" dirty="0" smtClean="0"/>
              <a:t>relato personal</a:t>
            </a:r>
            <a:r>
              <a:rPr lang="es-CL" dirty="0"/>
              <a:t>, con el fin de desarrollar la creatividad y expresar tus ideas.</a:t>
            </a:r>
          </a:p>
        </p:txBody>
      </p:sp>
    </p:spTree>
    <p:extLst>
      <p:ext uri="{BB962C8B-B14F-4D97-AF65-F5344CB8AC3E}">
        <p14:creationId xmlns:p14="http://schemas.microsoft.com/office/powerpoint/2010/main" val="11220413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2060848"/>
            <a:ext cx="797798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sz="2000" b="1" dirty="0" smtClean="0"/>
          </a:p>
          <a:p>
            <a:endParaRPr lang="es-CL" b="1" dirty="0"/>
          </a:p>
          <a:p>
            <a:pPr marL="342900" indent="-342900" algn="just">
              <a:buAutoNum type="arabicPeriod"/>
            </a:pPr>
            <a:endParaRPr lang="es-CL" dirty="0"/>
          </a:p>
          <a:p>
            <a:pPr algn="just"/>
            <a:endParaRPr lang="es-CL" dirty="0" smtClean="0"/>
          </a:p>
          <a:p>
            <a:pPr algn="just"/>
            <a:endParaRPr lang="es-CL" dirty="0"/>
          </a:p>
          <a:p>
            <a:pPr algn="just"/>
            <a:endParaRPr lang="es-CL" dirty="0" smtClean="0"/>
          </a:p>
          <a:p>
            <a:pPr algn="just"/>
            <a:endParaRPr lang="es-CL" dirty="0"/>
          </a:p>
          <a:p>
            <a:pPr algn="just"/>
            <a:endParaRPr lang="es-CL" dirty="0" smtClean="0"/>
          </a:p>
          <a:p>
            <a:pPr algn="just"/>
            <a:r>
              <a:rPr lang="es-CL" dirty="0" smtClean="0"/>
              <a:t>.</a:t>
            </a:r>
            <a:endParaRPr lang="es-CL" dirty="0"/>
          </a:p>
        </p:txBody>
      </p:sp>
      <p:sp>
        <p:nvSpPr>
          <p:cNvPr id="3" name="2 Rectángulo"/>
          <p:cNvSpPr/>
          <p:nvPr/>
        </p:nvSpPr>
        <p:spPr>
          <a:xfrm>
            <a:off x="909545" y="146869"/>
            <a:ext cx="6912768" cy="10498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DESARROLLO DE LA CLASE </a:t>
            </a:r>
          </a:p>
          <a:p>
            <a:pPr algn="ctr"/>
            <a:r>
              <a:rPr lang="es-CL" sz="2400" b="1" dirty="0" smtClean="0"/>
              <a:t>RECUERDA QUE EN ESTA ETAPA TRABAJAREMOS CON NUESTRO TEXTO LECTURA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2471"/>
            <a:ext cx="974992" cy="84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67543" y="1700807"/>
            <a:ext cx="78962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L" b="1" dirty="0"/>
          </a:p>
          <a:p>
            <a:pPr marL="342900" indent="-342900" algn="just">
              <a:buAutoNum type="arabicPeriod"/>
            </a:pPr>
            <a:endParaRPr lang="es-CL" b="1" dirty="0" smtClean="0"/>
          </a:p>
          <a:p>
            <a:pPr algn="just"/>
            <a:r>
              <a:rPr lang="es-CL" dirty="0" smtClean="0"/>
              <a:t> </a:t>
            </a:r>
          </a:p>
          <a:p>
            <a:pPr algn="just"/>
            <a:endParaRPr lang="es-CL" dirty="0"/>
          </a:p>
          <a:p>
            <a:pPr algn="just"/>
            <a:endParaRPr lang="es-CL" dirty="0" smtClean="0"/>
          </a:p>
          <a:p>
            <a:pPr algn="just"/>
            <a:endParaRPr lang="es-CL" dirty="0"/>
          </a:p>
          <a:p>
            <a:pPr algn="just"/>
            <a:endParaRPr lang="es-CL" dirty="0" smtClean="0"/>
          </a:p>
          <a:p>
            <a:pPr algn="just"/>
            <a:endParaRPr lang="es-CL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909545" y="1382351"/>
            <a:ext cx="691276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 </a:t>
            </a:r>
            <a:r>
              <a:rPr lang="es-CL" sz="1600" dirty="0" smtClean="0"/>
              <a:t>1.- En </a:t>
            </a:r>
            <a:r>
              <a:rPr lang="es-CL" sz="1600" dirty="0"/>
              <a:t>esta clase escribirás el relato de un episodio importante que haya pasado en tu </a:t>
            </a:r>
            <a:r>
              <a:rPr lang="es-CL" sz="1600" dirty="0" smtClean="0"/>
              <a:t>vida, recuerda que durante la clase anterior , se te </a:t>
            </a:r>
            <a:r>
              <a:rPr lang="es-CL" sz="1600" dirty="0" err="1" smtClean="0"/>
              <a:t>pidio</a:t>
            </a:r>
            <a:r>
              <a:rPr lang="es-CL" sz="1600" dirty="0" smtClean="0"/>
              <a:t> que comentarás sobre este tema y conversaras con tu </a:t>
            </a:r>
            <a:r>
              <a:rPr lang="es-CL" sz="1600" dirty="0"/>
              <a:t>familia. </a:t>
            </a:r>
            <a:endParaRPr lang="es-CL" sz="1600" dirty="0" smtClean="0"/>
          </a:p>
          <a:p>
            <a:endParaRPr lang="es-CL" sz="1600" dirty="0"/>
          </a:p>
          <a:p>
            <a:r>
              <a:rPr lang="es-CL" sz="1600" dirty="0" smtClean="0"/>
              <a:t>2.- Para </a:t>
            </a:r>
            <a:r>
              <a:rPr lang="es-CL" sz="1600" dirty="0"/>
              <a:t>comenzar, debes planificar tu escritura. Para ello, piensa y escribe en tu cuaderno:</a:t>
            </a:r>
            <a:endParaRPr lang="es-CL" sz="1600" dirty="0" smtClean="0"/>
          </a:p>
          <a:p>
            <a:endParaRPr lang="es-CL" dirty="0"/>
          </a:p>
        </p:txBody>
      </p:sp>
      <p:sp>
        <p:nvSpPr>
          <p:cNvPr id="5" name="4 Llamada de nube"/>
          <p:cNvSpPr/>
          <p:nvPr/>
        </p:nvSpPr>
        <p:spPr>
          <a:xfrm>
            <a:off x="909545" y="3140968"/>
            <a:ext cx="2088232" cy="122413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¿Qué escribirás?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40968"/>
            <a:ext cx="21272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290" y="3140968"/>
            <a:ext cx="21272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923928" y="3429000"/>
            <a:ext cx="1467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¿Para qué</a:t>
            </a:r>
          </a:p>
          <a:p>
            <a:r>
              <a:rPr lang="es-CL" dirty="0"/>
              <a:t>escribirás?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804248" y="3429000"/>
            <a:ext cx="1999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¿Para quién</a:t>
            </a:r>
          </a:p>
          <a:p>
            <a:r>
              <a:rPr lang="es-CL" dirty="0"/>
              <a:t>escribirás?</a:t>
            </a:r>
          </a:p>
        </p:txBody>
      </p:sp>
    </p:spTree>
    <p:extLst>
      <p:ext uri="{BB962C8B-B14F-4D97-AF65-F5344CB8AC3E}">
        <p14:creationId xmlns:p14="http://schemas.microsoft.com/office/powerpoint/2010/main" val="232636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16632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/>
              <a:t>3</a:t>
            </a:r>
            <a:r>
              <a:rPr lang="es-CL" sz="1600" dirty="0" smtClean="0"/>
              <a:t>.- Completa </a:t>
            </a:r>
            <a:r>
              <a:rPr lang="es-CL" sz="1600" dirty="0"/>
              <a:t>muy concisamente el siguiente cuadro con el contenido que incluirá </a:t>
            </a:r>
            <a:r>
              <a:rPr lang="es-CL" sz="1600" dirty="0" smtClean="0"/>
              <a:t>tu relato</a:t>
            </a:r>
            <a:r>
              <a:rPr lang="es-CL" sz="1600" dirty="0"/>
              <a:t>. Al recabar la información, puedes pedir la colaboración de integrantes de </a:t>
            </a:r>
            <a:r>
              <a:rPr lang="es-CL" sz="1600" dirty="0" smtClean="0"/>
              <a:t>tu familia</a:t>
            </a:r>
            <a:endParaRPr lang="es-CL" sz="1600" dirty="0"/>
          </a:p>
        </p:txBody>
      </p:sp>
      <p:sp>
        <p:nvSpPr>
          <p:cNvPr id="4" name="3 Rectángulo"/>
          <p:cNvSpPr/>
          <p:nvPr/>
        </p:nvSpPr>
        <p:spPr>
          <a:xfrm>
            <a:off x="343203" y="908720"/>
            <a:ext cx="8280920" cy="36282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1600" dirty="0"/>
              <a:t>Síntesis del episodio (hechos principales</a:t>
            </a:r>
            <a:r>
              <a:rPr lang="es-CL" sz="1600" dirty="0" smtClean="0"/>
              <a:t>)</a:t>
            </a:r>
          </a:p>
          <a:p>
            <a:r>
              <a:rPr lang="es-CL" sz="1600" dirty="0" smtClean="0"/>
              <a:t>_________________________________________________________________________________________________________________________________________________________________________________________________________</a:t>
            </a:r>
            <a:r>
              <a:rPr lang="es-CL" sz="1600" dirty="0"/>
              <a:t>Año:____________________________Lugar: </a:t>
            </a:r>
            <a:r>
              <a:rPr lang="es-CL" sz="1600" dirty="0" smtClean="0"/>
              <a:t>________________________________</a:t>
            </a:r>
          </a:p>
          <a:p>
            <a:r>
              <a:rPr lang="es-CL" sz="1600" dirty="0" smtClean="0"/>
              <a:t>Personas que participan: ____________________________________________________________________________________________________________________________________________</a:t>
            </a:r>
          </a:p>
          <a:p>
            <a:r>
              <a:rPr lang="es-CL" sz="1600" dirty="0"/>
              <a:t>Una consecuencia que tuvo para tu vida: </a:t>
            </a:r>
            <a:r>
              <a:rPr lang="es-CL" dirty="0" smtClean="0"/>
              <a:t>____________________________________________________________________________________________________________________________________________</a:t>
            </a:r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251520" y="4536996"/>
            <a:ext cx="86409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 </a:t>
            </a:r>
            <a:endParaRPr lang="es-CL" dirty="0" smtClean="0"/>
          </a:p>
          <a:p>
            <a:pPr algn="just"/>
            <a:r>
              <a:rPr lang="es-CL" sz="1600" dirty="0" smtClean="0"/>
              <a:t>4.- En </a:t>
            </a:r>
            <a:r>
              <a:rPr lang="es-CL" sz="1600" dirty="0"/>
              <a:t>la etapa de escritura, redacta en tu cuaderno un borrador del relato, </a:t>
            </a:r>
            <a:r>
              <a:rPr lang="es-CL" sz="1600" dirty="0" smtClean="0"/>
              <a:t>transformando toda </a:t>
            </a:r>
            <a:r>
              <a:rPr lang="es-CL" sz="1600" dirty="0"/>
              <a:t>la información que recopilaste en la ficha de la actividad anterior en un texto </a:t>
            </a:r>
            <a:r>
              <a:rPr lang="es-CL" sz="1600" dirty="0" smtClean="0"/>
              <a:t>de tres </a:t>
            </a:r>
            <a:r>
              <a:rPr lang="es-CL" sz="1600" dirty="0"/>
              <a:t>párrafos, en el que el primero corresponderá al inicio o introducción del suceso, </a:t>
            </a:r>
            <a:r>
              <a:rPr lang="es-CL" sz="1600" dirty="0" smtClean="0"/>
              <a:t>el desarrollo</a:t>
            </a:r>
            <a:r>
              <a:rPr lang="es-CL" sz="1600" dirty="0"/>
              <a:t>, al relato detallado del acontecimiento que escogiste, y el final, al </a:t>
            </a:r>
            <a:r>
              <a:rPr lang="es-CL" sz="1600" dirty="0" smtClean="0"/>
              <a:t>desenlace de </a:t>
            </a:r>
            <a:r>
              <a:rPr lang="es-CL" sz="1600" dirty="0"/>
              <a:t>la historia y consecuencia que trajo para tu </a:t>
            </a:r>
            <a:r>
              <a:rPr lang="es-CL" sz="1600" dirty="0" smtClean="0"/>
              <a:t>vi</a:t>
            </a:r>
          </a:p>
          <a:p>
            <a:pPr algn="just"/>
            <a:r>
              <a:rPr lang="es-CL" sz="1600" dirty="0" smtClean="0"/>
              <a:t>da</a:t>
            </a:r>
            <a:r>
              <a:rPr lang="es-CL" sz="1600" dirty="0"/>
              <a:t>. </a:t>
            </a:r>
            <a:r>
              <a:rPr lang="es-CL" sz="1600" dirty="0" smtClean="0"/>
              <a:t>.-</a:t>
            </a:r>
            <a:endParaRPr lang="es-CL" sz="1600" dirty="0"/>
          </a:p>
        </p:txBody>
      </p:sp>
      <p:sp>
        <p:nvSpPr>
          <p:cNvPr id="6" name="5 Rectángulo"/>
          <p:cNvSpPr/>
          <p:nvPr/>
        </p:nvSpPr>
        <p:spPr>
          <a:xfrm>
            <a:off x="179513" y="4813994"/>
            <a:ext cx="871296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 </a:t>
            </a:r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sz="1600" dirty="0"/>
          </a:p>
          <a:p>
            <a:endParaRPr lang="es-CL" sz="1600" dirty="0"/>
          </a:p>
          <a:p>
            <a:r>
              <a:rPr lang="es-CL" sz="1600" dirty="0" smtClean="0"/>
              <a:t> 5.- El relato </a:t>
            </a:r>
            <a:r>
              <a:rPr lang="es-CL" sz="1600" dirty="0"/>
              <a:t>debe escribirse en primera persona, es decir, </a:t>
            </a:r>
            <a:r>
              <a:rPr lang="es-CL" sz="1600" dirty="0" smtClean="0"/>
              <a:t>siempre hablando </a:t>
            </a:r>
            <a:r>
              <a:rPr lang="es-CL" sz="1600" dirty="0"/>
              <a:t>de “yo” o </a:t>
            </a:r>
            <a:r>
              <a:rPr lang="es-CL" sz="1600" dirty="0" smtClean="0"/>
              <a:t>de “nosotros</a:t>
            </a:r>
            <a:r>
              <a:rPr lang="es-CL" sz="1600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604700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763688" y="332656"/>
            <a:ext cx="5256584" cy="172819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400" b="1" dirty="0">
                <a:solidFill>
                  <a:srgbClr val="FF0000"/>
                </a:solidFill>
              </a:rPr>
              <a:t>PRODUCCIÓN TEXTUAL </a:t>
            </a:r>
            <a:endParaRPr lang="es-CL" sz="1400" b="1" dirty="0" smtClean="0">
              <a:solidFill>
                <a:srgbClr val="FF0000"/>
              </a:solidFill>
            </a:endParaRPr>
          </a:p>
          <a:p>
            <a:pPr algn="ctr"/>
            <a:r>
              <a:rPr lang="es-CL" sz="3200" dirty="0" smtClean="0"/>
              <a:t>PRIMERA ETAPA </a:t>
            </a:r>
          </a:p>
          <a:p>
            <a:pPr algn="ctr"/>
            <a:endParaRPr lang="es-CL" sz="3200" dirty="0" smtClean="0"/>
          </a:p>
          <a:p>
            <a:pPr algn="ctr"/>
            <a:r>
              <a:rPr lang="es-CL" sz="3200" dirty="0" smtClean="0"/>
              <a:t>PLANIFICAMOS</a:t>
            </a:r>
            <a:endParaRPr lang="es-CL" sz="3200" dirty="0"/>
          </a:p>
        </p:txBody>
      </p:sp>
      <p:sp>
        <p:nvSpPr>
          <p:cNvPr id="3" name="2 Flecha abajo"/>
          <p:cNvSpPr/>
          <p:nvPr/>
        </p:nvSpPr>
        <p:spPr>
          <a:xfrm>
            <a:off x="4247964" y="1052736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102" y="2420888"/>
            <a:ext cx="6241065" cy="423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19673" y="2852936"/>
            <a:ext cx="5328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Recuerda que durante la próxima clase continuaremos con los siguientes pasos, hasta finalizar nuestra producción textual.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8502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6378</TotalTime>
  <Words>1261</Words>
  <Application>Microsoft Office PowerPoint</Application>
  <PresentationFormat>Presentación en pantalla (4:3)</PresentationFormat>
  <Paragraphs>207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PLANIFICACIÓN  CLASES VIRTUALES SEMANA N° 38 Clase N°1 4año A FECHA:  14/12/20.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311</cp:revision>
  <dcterms:created xsi:type="dcterms:W3CDTF">2020-07-06T03:06:52Z</dcterms:created>
  <dcterms:modified xsi:type="dcterms:W3CDTF">2020-12-10T20:40:59Z</dcterms:modified>
</cp:coreProperties>
</file>