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65" r:id="rId6"/>
    <p:sldId id="281" r:id="rId7"/>
    <p:sldId id="260" r:id="rId8"/>
    <p:sldId id="282" r:id="rId9"/>
    <p:sldId id="278" r:id="rId10"/>
    <p:sldId id="280" r:id="rId11"/>
    <p:sldId id="283" r:id="rId12"/>
    <p:sldId id="284" r:id="rId13"/>
    <p:sldId id="285" r:id="rId14"/>
    <p:sldId id="286" r:id="rId15"/>
    <p:sldId id="287" r:id="rId16"/>
    <p:sldId id="264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EbjhOvFw4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stanza.barrios@colegio-je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4_wJ8TUnVXzKWvjU0koHSBUZPTpQ8rfiLG1L__kLP4g/ed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14_wJ8TUnVXzKWvjU0koHSBUZPTpQ8rfiLG1L__kLP4g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www.youtube.com/watch?v=MEL6IhHTO_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Rancagua </a:t>
            </a:r>
            <a:r>
              <a:rPr lang="es-CL" sz="1600" dirty="0"/>
              <a:t>, </a:t>
            </a:r>
            <a:r>
              <a:rPr lang="es-CL" sz="1600" dirty="0" smtClean="0"/>
              <a:t>25 de </a:t>
            </a:r>
            <a:r>
              <a:rPr lang="es-CL" sz="1600" dirty="0"/>
              <a:t>Mayo, 2020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9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25 de </a:t>
            </a:r>
            <a:r>
              <a:rPr lang="es-CL" sz="2000" b="1" u="sng" dirty="0"/>
              <a:t>MAYO     AL    </a:t>
            </a:r>
            <a:r>
              <a:rPr lang="es-CL" sz="2000" b="1" u="sng" dirty="0" smtClean="0"/>
              <a:t>29 DE </a:t>
            </a:r>
            <a:r>
              <a:rPr lang="es-CL" sz="2000" b="1" u="sng" dirty="0"/>
              <a:t>MAYO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62505"/>
              </p:ext>
            </p:extLst>
          </p:nvPr>
        </p:nvGraphicFramePr>
        <p:xfrm>
          <a:off x="323528" y="1916833"/>
          <a:ext cx="8208912" cy="4005671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5°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Multiplicación y división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effectLst/>
                          <a:latin typeface="Arial"/>
                        </a:rPr>
                        <a:t>(OA 3) Demostrar que comprende la multiplicación de dos dígitos por dos dígitos: estimando productos; aplicando estrategias del cálculo mental; usando la propiedad distributiva de la adición respecto de la multiplicación; resolviendo problemas rutinarios y no rutinarios, aplicando algoritmo.</a:t>
                      </a:r>
                    </a:p>
                    <a:p>
                      <a:r>
                        <a:rPr lang="es-CL" sz="1200" dirty="0" smtClean="0">
                          <a:effectLst/>
                          <a:latin typeface="Arial"/>
                        </a:rPr>
                        <a:t>(OA 4) Demostrar que comprende la división con dividendos de un dígito: interpretando el resto; resolviendo problemas rutinarios que impliquen divisiones.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algn="just">
                        <a:lnSpc>
                          <a:spcPct val="114000"/>
                        </a:lnSpc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Retroalimentar 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evaluar contenido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" y="0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s-CL" b="1" dirty="0">
                <a:latin typeface="Edelfontmed" pitchFamily="2" charset="0"/>
              </a:rPr>
              <a:t>¿</a:t>
            </a:r>
            <a:r>
              <a:rPr lang="es-CL" b="1" dirty="0" smtClean="0">
                <a:latin typeface="Edelfontmed" pitchFamily="2" charset="0"/>
              </a:rPr>
              <a:t>Qué es una división?</a:t>
            </a:r>
            <a:endParaRPr lang="es-CL" b="1" dirty="0">
              <a:latin typeface="Edelfontmed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24843" r="23939" b="10032"/>
          <a:stretch/>
        </p:blipFill>
        <p:spPr bwMode="auto">
          <a:xfrm>
            <a:off x="1688745" y="1268760"/>
            <a:ext cx="6741028" cy="35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059259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Edelfontmed" pitchFamily="2" charset="0"/>
              </a:rPr>
              <a:t>Recordemos</a:t>
            </a:r>
            <a:endParaRPr lang="es-CL" sz="36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5654" b="31806"/>
          <a:stretch/>
        </p:blipFill>
        <p:spPr bwMode="auto">
          <a:xfrm>
            <a:off x="5547231" y="4941168"/>
            <a:ext cx="2520280" cy="1290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Llamada de flecha a la derecha"/>
          <p:cNvSpPr/>
          <p:nvPr/>
        </p:nvSpPr>
        <p:spPr>
          <a:xfrm>
            <a:off x="2915816" y="5154531"/>
            <a:ext cx="2232248" cy="864096"/>
          </a:xfrm>
          <a:prstGeom prst="right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Términos de la división</a:t>
            </a:r>
            <a:endParaRPr lang="es-C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8354" r="51250" b="9019"/>
          <a:stretch/>
        </p:blipFill>
        <p:spPr bwMode="auto">
          <a:xfrm>
            <a:off x="2123728" y="5651"/>
            <a:ext cx="6912768" cy="68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 rot="20885671">
            <a:off x="170740" y="281700"/>
            <a:ext cx="2544398" cy="273561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  <a:latin typeface="Comic Sans MS" pitchFamily="66" charset="0"/>
              </a:rPr>
              <a:t>Recordemos la siguiente estrategia utilizando cubos de base </a:t>
            </a:r>
            <a:r>
              <a:rPr lang="es-CL" sz="1600" b="1" dirty="0" smtClean="0">
                <a:solidFill>
                  <a:schemeClr val="tx1"/>
                </a:solidFill>
                <a:latin typeface="Comic Sans MS" pitchFamily="66" charset="0"/>
              </a:rPr>
              <a:t>10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Comic Sans MS" pitchFamily="66" charset="0"/>
              </a:rPr>
              <a:t>Te invito a observar el siguiente video.</a:t>
            </a:r>
          </a:p>
          <a:p>
            <a:pPr algn="ctr"/>
            <a:r>
              <a:rPr lang="es-CL" sz="1400" dirty="0">
                <a:latin typeface="Comic Sans MS" pitchFamily="66" charset="0"/>
                <a:hlinkClick r:id="rId4"/>
              </a:rPr>
              <a:t>https://www.youtube.com/watch?v=lEbjhOvFw4E</a:t>
            </a:r>
            <a:endParaRPr lang="es-CL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495232" y="2386743"/>
          <a:ext cx="4153535" cy="2952877"/>
        </p:xfrm>
        <a:graphic>
          <a:graphicData uri="http://schemas.openxmlformats.org/drawingml/2006/table">
            <a:tbl>
              <a:tblPr firstRow="1" firstCol="1" bandRow="1"/>
              <a:tblGrid>
                <a:gridCol w="1543050"/>
                <a:gridCol w="2610485"/>
              </a:tblGrid>
              <a:tr h="2724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NÚMERO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 POSICIONAL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890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2606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  <a:t>ACTIVIDAD</a:t>
            </a:r>
            <a:r>
              <a:rPr lang="es-CL" dirty="0" smtClean="0">
                <a:solidFill>
                  <a:srgbClr val="0070C0"/>
                </a:solidFill>
                <a:latin typeface="Comic Sans MS" pitchFamily="66" charset="0"/>
              </a:rPr>
              <a:t>: Te invito a realizar los siguientes ejercicios en tu cuaderno. Estos ejercicios están relacionados con el contenido reforzado  y te ayudará a prepararte para la evaluación siguiente.</a:t>
            </a:r>
            <a:endParaRPr lang="es-C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36812" y="1628800"/>
            <a:ext cx="69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A) Escribe </a:t>
            </a:r>
            <a:r>
              <a:rPr lang="es-CL" b="1" dirty="0"/>
              <a:t>el valor posicional del digito destacado con negrita.</a:t>
            </a:r>
            <a:endParaRPr lang="es-C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66431"/>
              </p:ext>
            </p:extLst>
          </p:nvPr>
        </p:nvGraphicFramePr>
        <p:xfrm>
          <a:off x="1907704" y="2204864"/>
          <a:ext cx="4153535" cy="1797177"/>
        </p:xfrm>
        <a:graphic>
          <a:graphicData uri="http://schemas.openxmlformats.org/drawingml/2006/table">
            <a:tbl>
              <a:tblPr firstRow="1" firstCol="1" bandRow="1"/>
              <a:tblGrid>
                <a:gridCol w="1543050"/>
                <a:gridCol w="2610485"/>
              </a:tblGrid>
              <a:tr h="2724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NÚMERO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 POSICIONAL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619672" y="47971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a. Ocho </a:t>
            </a:r>
            <a:r>
              <a:rPr lang="es-CL" dirty="0"/>
              <a:t>mil trecientos cuarenta y dos    	  </a:t>
            </a:r>
            <a:r>
              <a:rPr lang="es-CL" dirty="0" smtClean="0"/>
              <a:t>_______________________</a:t>
            </a:r>
            <a:endParaRPr lang="es-CL" dirty="0"/>
          </a:p>
          <a:p>
            <a:r>
              <a:rPr lang="es-CL" dirty="0" smtClean="0"/>
              <a:t>b. Cinco </a:t>
            </a:r>
            <a:r>
              <a:rPr lang="es-CL" dirty="0"/>
              <a:t>mil novecientos cincuenta y tres  </a:t>
            </a:r>
            <a:r>
              <a:rPr lang="es-CL" dirty="0" smtClean="0"/>
              <a:t>_______________________</a:t>
            </a:r>
            <a:endParaRPr lang="es-CL" dirty="0"/>
          </a:p>
          <a:p>
            <a:r>
              <a:rPr lang="es-CL" dirty="0" smtClean="0"/>
              <a:t>c. Doscientos cuatro  _______________________</a:t>
            </a:r>
            <a:endParaRPr lang="es-CL" dirty="0"/>
          </a:p>
          <a:p>
            <a:r>
              <a:rPr lang="es-CL" dirty="0" smtClean="0"/>
              <a:t>d. Seis </a:t>
            </a:r>
            <a:r>
              <a:rPr lang="es-CL" dirty="0"/>
              <a:t>mil ochocientos nueve </a:t>
            </a:r>
            <a:r>
              <a:rPr lang="es-CL" dirty="0" smtClean="0"/>
              <a:t> _______________________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1583802" y="4396691"/>
            <a:ext cx="468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B</a:t>
            </a:r>
            <a:r>
              <a:rPr lang="es-CL" b="1" dirty="0" smtClean="0"/>
              <a:t>.- </a:t>
            </a:r>
            <a:r>
              <a:rPr lang="es-CL" b="1" dirty="0"/>
              <a:t>Escribe el número que se pide en cada caso:</a:t>
            </a:r>
            <a:endParaRPr lang="es-CL" dirty="0"/>
          </a:p>
        </p:txBody>
      </p:sp>
      <p:pic>
        <p:nvPicPr>
          <p:cNvPr id="2050" name="Picture 2" descr="Chip 'n' Dale: Mini Size | Fondo de pantalla animado, Imagenes de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72" y="2383291"/>
            <a:ext cx="2531132" cy="20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88640"/>
            <a:ext cx="7632848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b="1" dirty="0" smtClean="0"/>
              <a:t>C.- </a:t>
            </a:r>
            <a:r>
              <a:rPr lang="es-CL" sz="2000" b="1" dirty="0"/>
              <a:t>Escribe con palabras cada número:</a:t>
            </a:r>
          </a:p>
          <a:p>
            <a:pPr marL="0" indent="0">
              <a:buNone/>
            </a:pPr>
            <a:r>
              <a:rPr lang="es-CL" sz="2000" dirty="0" smtClean="0"/>
              <a:t>a. 29  ____________________________________________________</a:t>
            </a:r>
            <a:endParaRPr lang="es-CL" sz="2000" dirty="0"/>
          </a:p>
          <a:p>
            <a:pPr marL="0" indent="0">
              <a:buNone/>
            </a:pPr>
            <a:r>
              <a:rPr lang="es-CL" sz="2000" dirty="0" smtClean="0"/>
              <a:t>b. 135</a:t>
            </a:r>
            <a:r>
              <a:rPr lang="es-CL" sz="2000" dirty="0"/>
              <a:t> </a:t>
            </a:r>
            <a:r>
              <a:rPr lang="es-CL" sz="2000" dirty="0" smtClean="0"/>
              <a:t>_____________________________________________________</a:t>
            </a:r>
            <a:endParaRPr lang="es-CL" sz="2000" dirty="0"/>
          </a:p>
          <a:p>
            <a:pPr marL="0" indent="0">
              <a:buNone/>
            </a:pPr>
            <a:r>
              <a:rPr lang="es-CL" sz="2000" dirty="0" smtClean="0"/>
              <a:t>c.1584 ___________________________________________________</a:t>
            </a:r>
            <a:endParaRPr lang="es-CL" sz="2000" dirty="0"/>
          </a:p>
          <a:p>
            <a:pPr marL="0" indent="0">
              <a:buNone/>
            </a:pPr>
            <a:r>
              <a:rPr lang="es-CL" sz="2000" dirty="0" smtClean="0"/>
              <a:t>d. 9997</a:t>
            </a:r>
            <a:r>
              <a:rPr lang="es-CL" sz="2000" dirty="0"/>
              <a:t>	</a:t>
            </a:r>
            <a:r>
              <a:rPr lang="es-CL" sz="2000" dirty="0" smtClean="0"/>
              <a:t>__________________________________________________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800" b="1" dirty="0" smtClean="0">
                <a:ea typeface="Calibri"/>
                <a:cs typeface="Times New Roman"/>
              </a:rPr>
              <a:t>D.- Representa </a:t>
            </a:r>
            <a:r>
              <a:rPr lang="es-CL" sz="1800" b="1" dirty="0">
                <a:ea typeface="Calibri"/>
                <a:cs typeface="Times New Roman"/>
              </a:rPr>
              <a:t>en la recta numérica los siguientes números  </a:t>
            </a:r>
            <a:endParaRPr lang="es-CL" sz="1800" b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2000" b="1" dirty="0">
                <a:ea typeface="Calibri"/>
                <a:cs typeface="Times New Roman"/>
              </a:rPr>
              <a:t> </a:t>
            </a:r>
            <a:r>
              <a:rPr lang="es-CL" sz="2000" b="1" dirty="0" smtClean="0">
                <a:ea typeface="Calibri"/>
                <a:cs typeface="Times New Roman"/>
              </a:rPr>
              <a:t>                    6300</a:t>
            </a:r>
            <a:r>
              <a:rPr lang="es-CL" sz="2000" b="1" dirty="0">
                <a:ea typeface="Calibri"/>
                <a:cs typeface="Times New Roman"/>
              </a:rPr>
              <a:t>, 5400, 6000 y </a:t>
            </a:r>
            <a:r>
              <a:rPr lang="es-CL" sz="2000" b="1" dirty="0" smtClean="0">
                <a:ea typeface="Calibri"/>
                <a:cs typeface="Times New Roman"/>
              </a:rPr>
              <a:t>5000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L" sz="2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L" sz="2000" b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600" b="1" dirty="0" smtClean="0">
                <a:ea typeface="Calibri"/>
                <a:cs typeface="Times New Roman"/>
              </a:rPr>
              <a:t>E.-  </a:t>
            </a:r>
            <a:r>
              <a:rPr lang="es-CL" sz="1600" b="1" dirty="0">
                <a:ea typeface="Calibri"/>
                <a:cs typeface="Times New Roman"/>
              </a:rPr>
              <a:t>Descompón aditivamente cada número según el valor posicional de sus dígitos. </a:t>
            </a:r>
            <a:endParaRPr lang="es-CL" sz="16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s-CL" sz="1600" dirty="0">
                <a:ea typeface="Calibri"/>
                <a:cs typeface="Times New Roman"/>
              </a:rPr>
              <a:t>58 =   </a:t>
            </a:r>
            <a:r>
              <a:rPr lang="es-CL" sz="1600" dirty="0" smtClean="0">
                <a:ea typeface="Calibri"/>
                <a:cs typeface="Times New Roman"/>
              </a:rPr>
              <a:t>_______________________________________________________________</a:t>
            </a:r>
            <a:r>
              <a:rPr lang="es-CL" sz="1600" dirty="0">
                <a:ea typeface="Calibri"/>
                <a:cs typeface="Times New Roman"/>
              </a:rPr>
              <a:t>	</a:t>
            </a: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s-CL" sz="1600" dirty="0">
                <a:ea typeface="Calibri"/>
                <a:cs typeface="Times New Roman"/>
              </a:rPr>
              <a:t>689=  	</a:t>
            </a:r>
            <a:r>
              <a:rPr lang="es-CL" sz="1600" dirty="0" smtClean="0">
                <a:ea typeface="Calibri"/>
                <a:cs typeface="Times New Roman"/>
              </a:rPr>
              <a:t>_____________________________________________________________</a:t>
            </a:r>
            <a:endParaRPr lang="es-CL" sz="16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lphaLcPeriod"/>
            </a:pPr>
            <a:r>
              <a:rPr lang="es-CL" sz="1600" dirty="0">
                <a:ea typeface="Calibri"/>
                <a:cs typeface="Times New Roman"/>
              </a:rPr>
              <a:t>9874 = </a:t>
            </a:r>
            <a:r>
              <a:rPr lang="es-CL" sz="1600" dirty="0" smtClean="0">
                <a:ea typeface="Calibri"/>
                <a:cs typeface="Times New Roman"/>
              </a:rPr>
              <a:t>_______________________________________________________________</a:t>
            </a:r>
            <a:endParaRPr lang="es-CL" sz="16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CL" sz="1600" dirty="0">
                <a:ea typeface="Calibri"/>
                <a:cs typeface="Times New Roman"/>
              </a:rPr>
              <a:t>5871= </a:t>
            </a:r>
            <a:r>
              <a:rPr lang="es-CL" sz="1600" dirty="0" smtClean="0">
                <a:ea typeface="Calibri"/>
                <a:cs typeface="Times New Roman"/>
              </a:rPr>
              <a:t>________________________________________________________________</a:t>
            </a:r>
            <a:endParaRPr lang="es-CL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L" sz="16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L" sz="16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CL" sz="1600" dirty="0"/>
              <a:t>	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3877"/>
            <a:ext cx="8723816" cy="89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1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1837"/>
            <a:ext cx="86029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 smtClean="0"/>
              <a:t>F.- Resuelve </a:t>
            </a:r>
            <a:r>
              <a:rPr lang="es-CL" b="1" dirty="0"/>
              <a:t>las siguientes divisiones e indica el cociente  y el resto</a:t>
            </a:r>
            <a:r>
              <a:rPr lang="es-CL" b="1" dirty="0" smtClean="0"/>
              <a:t>. (puedes utilizar la estrategia que más te guste)</a:t>
            </a:r>
            <a:endParaRPr lang="es-C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854660"/>
            <a:ext cx="95251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19672" y="198884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 smtClean="0"/>
              <a:t>G.- Resuelve </a:t>
            </a:r>
            <a:r>
              <a:rPr lang="es-CL" b="1" dirty="0"/>
              <a:t>las siguientes multiplicaciones</a:t>
            </a:r>
            <a:r>
              <a:rPr lang="es-CL" b="1" dirty="0" smtClean="0"/>
              <a:t>:  (puedes utilizar la estrategia que más te guste)</a:t>
            </a:r>
            <a:endParaRPr lang="es-CL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8656"/>
          <a:stretch/>
        </p:blipFill>
        <p:spPr bwMode="auto">
          <a:xfrm>
            <a:off x="2474640" y="4149079"/>
            <a:ext cx="4572000" cy="23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56592" y="271117"/>
            <a:ext cx="6624736" cy="114300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TICKET DE SALDA</a:t>
            </a:r>
            <a:endParaRPr lang="es-CL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18470" r="32135" b="29841"/>
          <a:stretch/>
        </p:blipFill>
        <p:spPr bwMode="auto">
          <a:xfrm>
            <a:off x="1763688" y="1916832"/>
            <a:ext cx="6384025" cy="469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141277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NOMBRE DEL ESTUDIANTE: _________________________________</a:t>
            </a:r>
            <a:endParaRPr lang="es-CL" dirty="0"/>
          </a:p>
        </p:txBody>
      </p:sp>
      <p:sp>
        <p:nvSpPr>
          <p:cNvPr id="5" name="4 Explosión 1"/>
          <p:cNvSpPr/>
          <p:nvPr/>
        </p:nvSpPr>
        <p:spPr>
          <a:xfrm>
            <a:off x="4139952" y="-223876"/>
            <a:ext cx="5004048" cy="1881500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Envía una foto de este ticket respondido (</a:t>
            </a:r>
            <a:r>
              <a:rPr lang="es-CL" sz="1200" b="1" dirty="0" smtClean="0">
                <a:solidFill>
                  <a:schemeClr val="tx1"/>
                </a:solidFill>
              </a:rPr>
              <a:t>puedes responder lo en tu cuaderno</a:t>
            </a:r>
            <a:r>
              <a:rPr lang="es-CL" sz="1200" dirty="0" smtClean="0">
                <a:solidFill>
                  <a:schemeClr val="tx1"/>
                </a:solidFill>
              </a:rPr>
              <a:t>) al correo: </a:t>
            </a:r>
            <a:r>
              <a:rPr lang="es-CL" sz="1200" dirty="0" smtClean="0">
                <a:solidFill>
                  <a:schemeClr val="tx1"/>
                </a:solidFill>
                <a:hlinkClick r:id="rId4"/>
              </a:rPr>
              <a:t>constanza.barrios@colegio-jenpiaget.cl</a:t>
            </a:r>
            <a:r>
              <a:rPr lang="es-CL" sz="1200" dirty="0" smtClean="0">
                <a:solidFill>
                  <a:schemeClr val="tx1"/>
                </a:solidFill>
              </a:rPr>
              <a:t> o al celular: +56945834458</a:t>
            </a:r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532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552728" cy="1080120"/>
          </a:xfrm>
        </p:spPr>
        <p:txBody>
          <a:bodyPr>
            <a:noAutofit/>
          </a:bodyPr>
          <a:lstStyle/>
          <a:p>
            <a:r>
              <a:rPr lang="es-CL" sz="3200" dirty="0" smtClean="0"/>
              <a:t>Responde la siguiente evaluación formativa haciendo clic en el siguiente link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996952"/>
            <a:ext cx="6707088" cy="1440160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3"/>
              </a:rPr>
              <a:t>https://docs.google.com/forms/d/14_wJ8TUnVXzKWvjU0koHSBUZPTpQ8rfiLG1L__</a:t>
            </a:r>
            <a:r>
              <a:rPr lang="es-CL" sz="2400" dirty="0" smtClean="0">
                <a:hlinkClick r:id="rId3"/>
              </a:rPr>
              <a:t>kLP4g/edit</a:t>
            </a:r>
            <a:r>
              <a:rPr lang="es-CL" sz="2400" dirty="0" smtClean="0"/>
              <a:t> </a:t>
            </a:r>
            <a:endParaRPr lang="es-CL" sz="2400" dirty="0"/>
          </a:p>
        </p:txBody>
      </p:sp>
      <p:pic>
        <p:nvPicPr>
          <p:cNvPr id="1028" name="Picture 4" descr="Chip 'n' Dale: Mini Size (con imágenes) | Disney imágenes, Bueno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39" y="3789040"/>
            <a:ext cx="3524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30781"/>
              </p:ext>
            </p:extLst>
          </p:nvPr>
        </p:nvGraphicFramePr>
        <p:xfrm>
          <a:off x="457200" y="1600200"/>
          <a:ext cx="8147248" cy="3137471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Preguntas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contenidos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vistos en las clases anteriores.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Observan videos explicativos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Responden Evaluación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Evaluación  en formato digital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Responder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evaluación formativa en link</a:t>
                      </a:r>
                      <a:r>
                        <a:rPr lang="es-CL" sz="1200" dirty="0" smtClean="0">
                          <a:hlinkClick r:id="rId2"/>
                        </a:rPr>
                        <a:t>https://docs.google.com/forms/d/14_wJ8TUnVXzKWvjU0koHSBUZPTpQ8rfiLG1L__kLP4g/edit</a:t>
                      </a:r>
                      <a:r>
                        <a:rPr lang="es-CL" sz="1200" baseline="0" dirty="0" smtClean="0"/>
                        <a:t> </a:t>
                      </a:r>
                      <a:endParaRPr lang="es-CL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406156" y="1340768"/>
            <a:ext cx="73978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Al finalizar esta presentación  debes ingresar al link sugerido y responder la evaluación que será formativa.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27584" y="228600"/>
            <a:ext cx="6347048" cy="1143000"/>
          </a:xfrm>
        </p:spPr>
        <p:txBody>
          <a:bodyPr/>
          <a:lstStyle/>
          <a:p>
            <a:r>
              <a:rPr lang="es-CL" sz="3600" b="1" dirty="0" smtClean="0">
                <a:latin typeface="Comic Sans MS" pitchFamily="66" charset="0"/>
              </a:rPr>
              <a:t>Recomendaciones</a:t>
            </a:r>
            <a:endParaRPr lang="es-CL" b="1" dirty="0">
              <a:latin typeface="Comic Sans MS" pitchFamily="66" charset="0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228600"/>
            <a:ext cx="609600" cy="609600"/>
          </a:xfrm>
          <a:prstGeom prst="rect">
            <a:avLst/>
          </a:prstGeom>
        </p:spPr>
      </p:pic>
      <p:pic>
        <p:nvPicPr>
          <p:cNvPr id="1026" name="Picture 2" descr="Bob esponja GIF - Descargar &amp; Compartir e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93" y="4653136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611" y="378873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PROBLEMA DEL DÍA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416147" y="3158890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230363" y="1665117"/>
            <a:ext cx="7230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latin typeface="Comic Sans MS" pitchFamily="66" charset="0"/>
              </a:rPr>
              <a:t>La bibliotecaria de una escuela compra en una feria de libros 25 cuentos infantiles a $2.350 cada uno y 25 libros de juegos matemáticos a $2.000 cada uno." ¿Cuánto pagó por todo?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60728" y="1130251"/>
            <a:ext cx="275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17" name="Picture 2" descr="Chip y Chop, sus mejores Gifs | Gifmaniacos.es | Chip y da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94917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3713" y="404664"/>
            <a:ext cx="6668776" cy="1152128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835696" y="1916832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hemos trabajo durante este mes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costado comprender?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sido fácil aprender? </a:t>
            </a:r>
          </a:p>
        </p:txBody>
      </p:sp>
      <p:pic>
        <p:nvPicPr>
          <p:cNvPr id="3074" name="Picture 2" descr="Colegio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22473"/>
            <a:ext cx="2492198" cy="18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I.E. REPÚBLICA DE VENEZUELA LUIS GONZALO PULGARÍN R lugopu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6722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788024" y="116632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36828" r="23757" b="12706"/>
          <a:stretch/>
        </p:blipFill>
        <p:spPr bwMode="auto">
          <a:xfrm>
            <a:off x="1305710" y="1484784"/>
            <a:ext cx="75432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889695" y="58395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¿Qué es multiplicar?</a:t>
            </a:r>
            <a:endParaRPr lang="es-CL" sz="3600" dirty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40" y="4581128"/>
            <a:ext cx="2789944" cy="12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de flecha a la derecha"/>
          <p:cNvSpPr/>
          <p:nvPr/>
        </p:nvSpPr>
        <p:spPr>
          <a:xfrm>
            <a:off x="2699792" y="4797152"/>
            <a:ext cx="2232248" cy="864096"/>
          </a:xfrm>
          <a:prstGeom prst="right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Términos de la multiplicación</a:t>
            </a:r>
            <a:endParaRPr lang="es-C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75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872716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Estrategias en la multiplicación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9580" r="23846" b="42462"/>
          <a:stretch/>
        </p:blipFill>
        <p:spPr bwMode="auto">
          <a:xfrm>
            <a:off x="1397528" y="2190502"/>
            <a:ext cx="7517778" cy="23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059259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54588" y="4947319"/>
            <a:ext cx="316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https://www.youtube.com/watch?v=MEL6IhHTO_s</a:t>
            </a:r>
            <a:endParaRPr lang="es-CL" dirty="0"/>
          </a:p>
        </p:txBody>
      </p:sp>
      <p:sp>
        <p:nvSpPr>
          <p:cNvPr id="4" name="3 Llamada de flecha a la derecha"/>
          <p:cNvSpPr/>
          <p:nvPr/>
        </p:nvSpPr>
        <p:spPr>
          <a:xfrm>
            <a:off x="1749004" y="4509120"/>
            <a:ext cx="3310255" cy="1950754"/>
          </a:xfrm>
          <a:prstGeom prst="right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Te invito a observar el siguiente video que explica cómo aplicar la estrategia de la </a:t>
            </a:r>
            <a:r>
              <a:rPr lang="es-CL" b="1" dirty="0" smtClean="0">
                <a:solidFill>
                  <a:schemeClr val="tx1"/>
                </a:solidFill>
              </a:rPr>
              <a:t>propiedad distributiva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7784" y="224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599</Words>
  <Application>Microsoft Office PowerPoint</Application>
  <PresentationFormat>Presentación en pantalla (4:3)</PresentationFormat>
  <Paragraphs>133</Paragraphs>
  <Slides>16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                                                                                    Rancagua , 25 de Mayo, 2020   PLANIFICACIÓN PARA EL AUTOAPRENDIZAJE SEMANA 9   DEL    25 de MAYO     AL    29 DE MAYO 2020 </vt:lpstr>
      <vt:lpstr>Presentación de PowerPoint</vt:lpstr>
      <vt:lpstr>Recomendaciones</vt:lpstr>
      <vt:lpstr>PROBLEMA DEL DÍA</vt:lpstr>
      <vt:lpstr>Para comenzar la clase y activar tus conocimientos, responde en forma oral, las siguientes preguntas:</vt:lpstr>
      <vt:lpstr>Presentación de PowerPoint</vt:lpstr>
      <vt:lpstr>¿Qué es multiplicar?</vt:lpstr>
      <vt:lpstr>Presentación de PowerPoint</vt:lpstr>
      <vt:lpstr>Estrategias en la multiplicación</vt:lpstr>
      <vt:lpstr>¿Qué es una división?</vt:lpstr>
      <vt:lpstr>Presentación de PowerPoint</vt:lpstr>
      <vt:lpstr>Presentación de PowerPoint</vt:lpstr>
      <vt:lpstr>Presentación de PowerPoint</vt:lpstr>
      <vt:lpstr>Presentación de PowerPoint</vt:lpstr>
      <vt:lpstr>TICKET DE SALDA</vt:lpstr>
      <vt:lpstr>Responde la siguiente evaluación formativa haciendo clic en el siguiente link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38</cp:revision>
  <dcterms:created xsi:type="dcterms:W3CDTF">2020-05-18T01:13:33Z</dcterms:created>
  <dcterms:modified xsi:type="dcterms:W3CDTF">2020-05-24T20:47:36Z</dcterms:modified>
</cp:coreProperties>
</file>