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324" r:id="rId4"/>
    <p:sldId id="259" r:id="rId5"/>
    <p:sldId id="265" r:id="rId6"/>
    <p:sldId id="319" r:id="rId7"/>
    <p:sldId id="329" r:id="rId8"/>
    <p:sldId id="328" r:id="rId9"/>
    <p:sldId id="322" r:id="rId10"/>
    <p:sldId id="325" r:id="rId11"/>
    <p:sldId id="327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99"/>
    <a:srgbClr val="FF99FF"/>
    <a:srgbClr val="3333CC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>
        <p:scale>
          <a:sx n="76" d="100"/>
          <a:sy n="76" d="100"/>
        </p:scale>
        <p:origin x="-121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BFD78-B61A-4197-B376-14D0B9655D79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63686-BD27-4218-A66A-D0C15A559F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772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010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0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402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096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43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1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228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66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911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521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480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984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cs.google.com/forms/d/e/1FAIpQLScAv1KqsjGY6ZPtQUxCBoz1Vt-ERfnR7jr6yuL6wRTW4tzviw/viewform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youtu.be/EwyMJysUT9k" TargetMode="External"/><Relationship Id="rId5" Type="http://schemas.openxmlformats.org/officeDocument/2006/relationships/hyperlink" Target="https://youtu.be/wC2POciTbPo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18046"/>
            <a:ext cx="8229600" cy="1354162"/>
          </a:xfrm>
        </p:spPr>
        <p:txBody>
          <a:bodyPr>
            <a:noAutofit/>
          </a:bodyPr>
          <a:lstStyle/>
          <a:p>
            <a:r>
              <a:rPr lang="es-CL" sz="1600" dirty="0" smtClean="0"/>
              <a:t>                                                                                    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PLANIFICACIÓN PARA EL </a:t>
            </a:r>
            <a:r>
              <a:rPr lang="es-CL" sz="2000" b="1" u="sng" dirty="0" smtClean="0"/>
              <a:t>AUTOAPRENDIZAJE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SEMANA </a:t>
            </a:r>
            <a:r>
              <a:rPr lang="es-CL" sz="2000" b="1" u="sng" dirty="0" smtClean="0"/>
              <a:t>13 DEL  22 de JUNIO AL    26 DE JUNIO </a:t>
            </a:r>
            <a:r>
              <a:rPr lang="es-CL" sz="2000" b="1" u="sng" dirty="0"/>
              <a:t>2020</a:t>
            </a:r>
            <a:r>
              <a:rPr lang="es-CL" sz="2000" dirty="0"/>
              <a:t/>
            </a:r>
            <a:br>
              <a:rPr lang="es-CL" sz="2000" dirty="0"/>
            </a:br>
            <a:endParaRPr lang="es-CL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36435"/>
              </p:ext>
            </p:extLst>
          </p:nvPr>
        </p:nvGraphicFramePr>
        <p:xfrm>
          <a:off x="323528" y="1916833"/>
          <a:ext cx="8208912" cy="3845046"/>
        </p:xfrm>
        <a:graphic>
          <a:graphicData uri="http://schemas.openxmlformats.org/drawingml/2006/table">
            <a:tbl>
              <a:tblPr/>
              <a:tblGrid>
                <a:gridCol w="2357747"/>
                <a:gridCol w="5851165"/>
              </a:tblGrid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TÍTULO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Unidad 1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ASIGNATURA/CURSO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MATEMÁTICA </a:t>
                      </a:r>
                      <a:r>
                        <a:rPr lang="es-CL" sz="1200" dirty="0" smtClean="0">
                          <a:effectLst/>
                          <a:latin typeface="Calibri"/>
                        </a:rPr>
                        <a:t>5° 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BÁSICO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 PROFESORA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Constanza </a:t>
                      </a:r>
                      <a:r>
                        <a:rPr lang="es-CL" sz="1200" dirty="0" err="1">
                          <a:effectLst/>
                          <a:latin typeface="Calibri"/>
                        </a:rPr>
                        <a:t>Estefani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 Barrios Valenzuela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CONTENIDO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Multiplicaciones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y divisiones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OBJETIVO DE APRENDIZAJE DE LA UNIDAD 1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dirty="0" smtClean="0">
                          <a:effectLst/>
                          <a:latin typeface="Arial"/>
                        </a:rPr>
                        <a:t>(OA 3) Demostrar que comprende la multiplicación de dos dígitos por dos dígitos: estimando productos; aplicando estrategias del cálculo mental; usando la propiedad distributiva de la adición respecto de la multiplicación; resolviendo problemas rutinarios y no rutinarios, aplicando algoritmo.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dirty="0" smtClean="0">
                          <a:effectLst/>
                          <a:latin typeface="Arial"/>
                        </a:rPr>
                        <a:t>(OA 4) Demostrar que comprende la división con dividendos de un dígito: interpretando el resto; resolviendo problemas rutinarios que impliquen divisiones.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OBJETIVO DE LA CLASE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aseline="0" dirty="0" smtClean="0">
                          <a:effectLst/>
                          <a:latin typeface="+mn-lt"/>
                        </a:rPr>
                        <a:t>Reforzar  a través de ejercicios de multiplicaciones y divisiones  centrándonos en el algoritmo abreviado.</a:t>
                      </a:r>
                      <a:endParaRPr lang="es-CL" sz="1200" baseline="0" dirty="0" smtClean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MOTIVACIÓN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DESAFÍO: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Problema del día</a:t>
                      </a:r>
                      <a:r>
                        <a:rPr lang="es-CL" sz="1200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59105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2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0"/>
            <a:ext cx="91372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616901" y="121097"/>
            <a:ext cx="3798168" cy="630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50473" y="62593"/>
            <a:ext cx="6131024" cy="70609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pic>
        <p:nvPicPr>
          <p:cNvPr id="2056" name="Picture 8" descr="Ventanas | juegos-y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4077072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Llamada de flecha hacia abajo"/>
          <p:cNvSpPr/>
          <p:nvPr/>
        </p:nvSpPr>
        <p:spPr>
          <a:xfrm>
            <a:off x="2319741" y="974405"/>
            <a:ext cx="4392488" cy="151216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Responde ticket de salida en el siguiente link</a:t>
            </a:r>
            <a:endParaRPr lang="es-CL" dirty="0"/>
          </a:p>
        </p:txBody>
      </p:sp>
      <p:sp>
        <p:nvSpPr>
          <p:cNvPr id="8" name="7 Llamada ovalada"/>
          <p:cNvSpPr/>
          <p:nvPr/>
        </p:nvSpPr>
        <p:spPr>
          <a:xfrm>
            <a:off x="3410891" y="3470690"/>
            <a:ext cx="5434191" cy="3270677"/>
          </a:xfrm>
          <a:prstGeom prst="wedgeEllipseCallout">
            <a:avLst>
              <a:gd name="adj1" fmla="val -68323"/>
              <a:gd name="adj2" fmla="val 20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Importante: al ingresar al link se envía automáticamente tu ticket de salida, no es necesario sacar foto.</a:t>
            </a:r>
          </a:p>
          <a:p>
            <a:pPr algn="ctr"/>
            <a:endParaRPr lang="es-CL" sz="2000" b="1" dirty="0" smtClean="0"/>
          </a:p>
          <a:p>
            <a:pPr algn="ctr"/>
            <a:r>
              <a:rPr lang="es-CL" b="1" i="1" dirty="0" smtClean="0"/>
              <a:t>Si no puedes responder tu ticket de salida de forma online copia </a:t>
            </a:r>
            <a:r>
              <a:rPr lang="es-CL" sz="1600" i="1" dirty="0" smtClean="0"/>
              <a:t>en tu cuaderno la pregunta y  la respuesta y luego envías un foto.</a:t>
            </a:r>
          </a:p>
          <a:p>
            <a:pPr algn="ctr"/>
            <a:r>
              <a:rPr lang="es-CL" b="1" i="1" dirty="0" smtClean="0"/>
              <a:t>Revisa la siguiente presentación</a:t>
            </a:r>
            <a:endParaRPr lang="es-CL" b="1" i="1" dirty="0"/>
          </a:p>
        </p:txBody>
      </p:sp>
      <p:sp>
        <p:nvSpPr>
          <p:cNvPr id="9" name="8 Flecha abajo"/>
          <p:cNvSpPr/>
          <p:nvPr/>
        </p:nvSpPr>
        <p:spPr>
          <a:xfrm>
            <a:off x="5724128" y="6381328"/>
            <a:ext cx="864096" cy="3600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My_AudioRec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768547"/>
            <a:ext cx="609600" cy="609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619672" y="2824359"/>
            <a:ext cx="6559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hlinkClick r:id="rId7"/>
              </a:rPr>
              <a:t>https://docs.google.com/forms/d/e/1FAIpQLScAv1KqsjGY6ZPtQUxCBoz1Vt-ERfnR7jr6yuL6wRTW4tzviw/viewform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498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616901" y="121097"/>
            <a:ext cx="3798168" cy="630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50473" y="62593"/>
            <a:ext cx="6131024" cy="70609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66991"/>
            <a:ext cx="204311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Explosión 2"/>
          <p:cNvSpPr/>
          <p:nvPr/>
        </p:nvSpPr>
        <p:spPr>
          <a:xfrm rot="296831">
            <a:off x="2201104" y="5219863"/>
            <a:ext cx="4134869" cy="13968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tx1"/>
                </a:solidFill>
              </a:rPr>
              <a:t>Sólo hacer si no tiene acceso al ticket  de salida online</a:t>
            </a:r>
            <a:endParaRPr lang="es-CL" sz="14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14683" r="27825" b="21130"/>
          <a:stretch/>
        </p:blipFill>
        <p:spPr bwMode="auto">
          <a:xfrm>
            <a:off x="30186" y="980728"/>
            <a:ext cx="4489069" cy="355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13398" r="27639" b="20360"/>
          <a:stretch/>
        </p:blipFill>
        <p:spPr bwMode="auto">
          <a:xfrm>
            <a:off x="4704420" y="1008259"/>
            <a:ext cx="4343671" cy="355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5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815"/>
              </p:ext>
            </p:extLst>
          </p:nvPr>
        </p:nvGraphicFramePr>
        <p:xfrm>
          <a:off x="457200" y="1600200"/>
          <a:ext cx="8147248" cy="3563166"/>
        </p:xfrm>
        <a:graphic>
          <a:graphicData uri="http://schemas.openxmlformats.org/drawingml/2006/table">
            <a:tbl>
              <a:tblPr/>
              <a:tblGrid>
                <a:gridCol w="2340036"/>
                <a:gridCol w="5807212"/>
              </a:tblGrid>
              <a:tr h="179834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ACTIVIDAD(ES) Y RECURSOS PEDAGÓGICOS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u="sng" dirty="0">
                          <a:effectLst/>
                          <a:latin typeface="Calibri"/>
                        </a:rPr>
                        <a:t>Actividades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: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Problema del día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Preguntas de inicio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Recordar algunos conceptos importantes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Observan videos explicativos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Realizan ejercicios relacionados con el contenido</a:t>
                      </a:r>
                    </a:p>
                    <a:p>
                      <a:pPr marL="0" marR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s-CL" sz="1200" b="1" u="sng" dirty="0" smtClean="0">
                        <a:effectLst/>
                        <a:latin typeface="Calibri"/>
                      </a:endParaRPr>
                    </a:p>
                    <a:p>
                      <a:pPr marL="0" marR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200" b="1" u="sng" dirty="0" smtClean="0">
                          <a:effectLst/>
                          <a:latin typeface="Calibri"/>
                        </a:rPr>
                        <a:t>Recursos</a:t>
                      </a:r>
                      <a:r>
                        <a:rPr lang="es-CL" sz="1200" dirty="0" smtClean="0">
                          <a:effectLst/>
                          <a:latin typeface="Calibri"/>
                        </a:rPr>
                        <a:t>: 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PPT en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forma digital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Cuaderno de la asignatura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Lápiz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Goma 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Acceso a video explicativo.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EVALUACIÓN</a:t>
                      </a:r>
                      <a:endParaRPr lang="es-CL" sz="120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 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EVALUACIÓN FORMATIVA (ticket de salida)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ESTE MÓDULO DEBE SER ENVIADO AL SIGUIENTE CORREO ELECTRÓNICO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Enviando fotografía del TICKET DE SALIDA a: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Celular (</a:t>
                      </a:r>
                      <a:r>
                        <a:rPr lang="es-CL" sz="1200" dirty="0" err="1" smtClean="0">
                          <a:effectLst/>
                          <a:latin typeface="+mn-lt"/>
                        </a:rPr>
                        <a:t>whatssap</a:t>
                      </a:r>
                      <a:r>
                        <a:rPr lang="es-CL" sz="1200" dirty="0" smtClean="0">
                          <a:effectLst/>
                          <a:latin typeface="+mn-lt"/>
                        </a:rPr>
                        <a:t>): +56945834458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Correo electrónico: Constanza.barrios@colegio-jeanpiaget.cl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4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4572793" y="1072457"/>
            <a:ext cx="3744416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9800" y="824993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dirty="0" smtClean="0">
                <a:latin typeface="Comic Sans MS" pitchFamily="66" charset="0"/>
              </a:rPr>
              <a:t>                       Para comenzar:</a:t>
            </a:r>
            <a:endParaRPr lang="es-CL" sz="36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2060848"/>
            <a:ext cx="6696744" cy="3362672"/>
          </a:xfrm>
        </p:spPr>
        <p:txBody>
          <a:bodyPr>
            <a:noAutofit/>
          </a:bodyPr>
          <a:lstStyle/>
          <a:p>
            <a:pPr algn="ctr"/>
            <a:r>
              <a:rPr lang="es-CL" sz="2400" dirty="0" smtClean="0">
                <a:latin typeface="Comic Sans MS" pitchFamily="66" charset="0"/>
              </a:rPr>
              <a:t>Recuerda que no es necesario imprimir este </a:t>
            </a:r>
            <a:r>
              <a:rPr lang="es-CL" sz="2400" dirty="0" err="1" smtClean="0">
                <a:latin typeface="Comic Sans MS" pitchFamily="66" charset="0"/>
              </a:rPr>
              <a:t>power</a:t>
            </a:r>
            <a:r>
              <a:rPr lang="es-CL" sz="2400" dirty="0" smtClean="0">
                <a:latin typeface="Comic Sans MS" pitchFamily="66" charset="0"/>
              </a:rPr>
              <a:t> </a:t>
            </a:r>
            <a:r>
              <a:rPr lang="es-CL" sz="2400" dirty="0" err="1" smtClean="0">
                <a:latin typeface="Comic Sans MS" pitchFamily="66" charset="0"/>
              </a:rPr>
              <a:t>point</a:t>
            </a:r>
            <a:r>
              <a:rPr lang="es-CL" sz="2400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es-CL" sz="2400" dirty="0" smtClean="0">
                <a:latin typeface="Comic Sans MS" pitchFamily="66" charset="0"/>
              </a:rPr>
              <a:t>Te sugiero descargar en tu </a:t>
            </a:r>
            <a:r>
              <a:rPr lang="es-CL" sz="2400" dirty="0" err="1" smtClean="0">
                <a:latin typeface="Comic Sans MS" pitchFamily="66" charset="0"/>
              </a:rPr>
              <a:t>tablet</a:t>
            </a:r>
            <a:r>
              <a:rPr lang="es-CL" sz="2400" dirty="0" smtClean="0">
                <a:latin typeface="Comic Sans MS" pitchFamily="66" charset="0"/>
              </a:rPr>
              <a:t>, PC o celular la aplicación WPS </a:t>
            </a:r>
            <a:r>
              <a:rPr lang="es-CL" sz="2400" dirty="0" err="1" smtClean="0">
                <a:latin typeface="Comic Sans MS" pitchFamily="66" charset="0"/>
              </a:rPr>
              <a:t>Oficce</a:t>
            </a:r>
            <a:r>
              <a:rPr lang="es-CL" sz="2400" dirty="0" smtClean="0">
                <a:latin typeface="Comic Sans MS" pitchFamily="66" charset="0"/>
              </a:rPr>
              <a:t>, que permite escuchar los audios sin problema.</a:t>
            </a:r>
          </a:p>
          <a:p>
            <a:pPr algn="ctr"/>
            <a:r>
              <a:rPr lang="es-CL" sz="2400" dirty="0" smtClean="0">
                <a:latin typeface="Comic Sans MS" pitchFamily="66" charset="0"/>
              </a:rPr>
              <a:t>Recuerda que tu reporte es el ticket de salida, las otras actividades deben quedar registradas en el cuaderno o el libro.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5" name="My_AudioRecord[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653136"/>
            <a:ext cx="609600" cy="609600"/>
          </a:xfrm>
          <a:prstGeom prst="rect">
            <a:avLst/>
          </a:prstGeom>
        </p:spPr>
      </p:pic>
      <p:pic>
        <p:nvPicPr>
          <p:cNvPr id="5127" name="Picture 7" descr="Liceo 2 La Paz: CAMBIO DE FECHAS DE EXÁMEN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69"/>
            <a:ext cx="3810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google.com.ar/blank.html en 2020 (con imágenes ..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73" y="5296125"/>
            <a:ext cx="4392488" cy="13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0347" y="195389"/>
            <a:ext cx="8229600" cy="1143000"/>
          </a:xfrm>
        </p:spPr>
        <p:txBody>
          <a:bodyPr>
            <a:normAutofit/>
          </a:bodyPr>
          <a:lstStyle/>
          <a:p>
            <a:r>
              <a:rPr lang="es-CL" sz="3200" dirty="0" smtClean="0">
                <a:latin typeface="Comic Sans MS" pitchFamily="66" charset="0"/>
              </a:rPr>
              <a:t>PROBLEMA DEL DÍA</a:t>
            </a:r>
            <a:endParaRPr lang="es-CL" sz="3200" dirty="0">
              <a:latin typeface="Comic Sans MS" pitchFamily="66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449124" y="2675925"/>
            <a:ext cx="6245751" cy="2263018"/>
            <a:chOff x="1462" y="658"/>
            <a:chExt cx="10067" cy="2125"/>
          </a:xfrm>
        </p:grpSpPr>
        <p:sp>
          <p:nvSpPr>
            <p:cNvPr id="8" name="AutoShape 10"/>
            <p:cNvSpPr>
              <a:spLocks/>
            </p:cNvSpPr>
            <p:nvPr/>
          </p:nvSpPr>
          <p:spPr bwMode="auto">
            <a:xfrm>
              <a:off x="1484" y="680"/>
              <a:ext cx="10024" cy="2"/>
            </a:xfrm>
            <a:custGeom>
              <a:avLst/>
              <a:gdLst>
                <a:gd name="T0" fmla="+- 0 1485 1485"/>
                <a:gd name="T1" fmla="*/ T0 w 10024"/>
                <a:gd name="T2" fmla="+- 0 5282 1485"/>
                <a:gd name="T3" fmla="*/ T2 w 10024"/>
                <a:gd name="T4" fmla="+- 0 5325 1485"/>
                <a:gd name="T5" fmla="*/ T4 w 10024"/>
                <a:gd name="T6" fmla="+- 0 11508 1485"/>
                <a:gd name="T7" fmla="*/ T6 w 1002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</a:cxnLst>
              <a:rect l="0" t="0" r="r" b="b"/>
              <a:pathLst>
                <a:path w="10024">
                  <a:moveTo>
                    <a:pt x="0" y="0"/>
                  </a:moveTo>
                  <a:lnTo>
                    <a:pt x="3797" y="0"/>
                  </a:lnTo>
                  <a:moveTo>
                    <a:pt x="3840" y="0"/>
                  </a:moveTo>
                  <a:lnTo>
                    <a:pt x="10023" y="0"/>
                  </a:lnTo>
                </a:path>
              </a:pathLst>
            </a:custGeom>
            <a:noFill/>
            <a:ln w="38100">
              <a:solidFill>
                <a:srgbClr val="FF6699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303" y="658"/>
              <a:ext cx="0" cy="1460"/>
            </a:xfrm>
            <a:prstGeom prst="line">
              <a:avLst/>
            </a:prstGeom>
            <a:noFill/>
            <a:ln w="38100">
              <a:solidFill>
                <a:srgbClr val="FF6699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0" name="AutoShape 8"/>
            <p:cNvSpPr>
              <a:spLocks/>
            </p:cNvSpPr>
            <p:nvPr/>
          </p:nvSpPr>
          <p:spPr bwMode="auto">
            <a:xfrm>
              <a:off x="1484" y="2096"/>
              <a:ext cx="10024" cy="2"/>
            </a:xfrm>
            <a:custGeom>
              <a:avLst/>
              <a:gdLst>
                <a:gd name="T0" fmla="+- 0 1485 1485"/>
                <a:gd name="T1" fmla="*/ T0 w 10024"/>
                <a:gd name="T2" fmla="+- 0 5282 1485"/>
                <a:gd name="T3" fmla="*/ T2 w 10024"/>
                <a:gd name="T4" fmla="+- 0 5325 1485"/>
                <a:gd name="T5" fmla="*/ T4 w 10024"/>
                <a:gd name="T6" fmla="+- 0 11508 1485"/>
                <a:gd name="T7" fmla="*/ T6 w 1002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</a:cxnLst>
              <a:rect l="0" t="0" r="r" b="b"/>
              <a:pathLst>
                <a:path w="10024">
                  <a:moveTo>
                    <a:pt x="0" y="0"/>
                  </a:moveTo>
                  <a:lnTo>
                    <a:pt x="3797" y="0"/>
                  </a:lnTo>
                  <a:moveTo>
                    <a:pt x="3840" y="0"/>
                  </a:moveTo>
                  <a:lnTo>
                    <a:pt x="10023" y="0"/>
                  </a:lnTo>
                </a:path>
              </a:pathLst>
            </a:custGeom>
            <a:noFill/>
            <a:ln w="38100">
              <a:solidFill>
                <a:srgbClr val="FF6699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462" y="660"/>
              <a:ext cx="0" cy="2123"/>
            </a:xfrm>
            <a:prstGeom prst="line">
              <a:avLst/>
            </a:prstGeom>
            <a:noFill/>
            <a:ln w="38100">
              <a:solidFill>
                <a:srgbClr val="FF6699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485" y="2761"/>
              <a:ext cx="10023" cy="0"/>
            </a:xfrm>
            <a:prstGeom prst="line">
              <a:avLst/>
            </a:prstGeom>
            <a:noFill/>
            <a:ln w="38100">
              <a:solidFill>
                <a:srgbClr val="FF6699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11529" y="660"/>
              <a:ext cx="0" cy="2123"/>
            </a:xfrm>
            <a:prstGeom prst="line">
              <a:avLst/>
            </a:prstGeom>
            <a:noFill/>
            <a:ln w="38100">
              <a:solidFill>
                <a:srgbClr val="FF6699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72" y="2127"/>
              <a:ext cx="1170" cy="2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Respuesta: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413" y="707"/>
              <a:ext cx="1241" cy="2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Operatoria: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572" y="707"/>
              <a:ext cx="686" cy="2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Datos: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2907337" y="1088429"/>
            <a:ext cx="3329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i="1" dirty="0" smtClean="0">
                <a:latin typeface="Comic Sans MS" pitchFamily="66" charset="0"/>
              </a:rPr>
              <a:t>Resuélvelo en tu cuaderno</a:t>
            </a:r>
            <a:endParaRPr lang="es-CL" sz="1400" i="1" dirty="0">
              <a:latin typeface="Comic Sans MS" pitchFamily="66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13385" y="1432070"/>
            <a:ext cx="6317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0000"/>
                </a:solidFill>
                <a:latin typeface="Century Gothic"/>
              </a:rPr>
              <a:t>Un avión viaja de Santiago a Concepción todos los días y recorre 858 km en</a:t>
            </a:r>
          </a:p>
          <a:p>
            <a:pPr algn="ctr"/>
            <a:r>
              <a:rPr lang="es-CL" dirty="0">
                <a:solidFill>
                  <a:srgbClr val="000000"/>
                </a:solidFill>
                <a:latin typeface="Century Gothic"/>
              </a:rPr>
              <a:t>cada viaje de ida y vuelta. ¿Cuántos km recorrerá en dos semanas?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32067" r="45785" b="50207"/>
          <a:stretch/>
        </p:blipFill>
        <p:spPr bwMode="auto">
          <a:xfrm>
            <a:off x="2699792" y="5329304"/>
            <a:ext cx="5921829" cy="129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700763" y="5473319"/>
            <a:ext cx="1800200" cy="1008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omic Sans MS" pitchFamily="66" charset="0"/>
              </a:rPr>
              <a:t>Pista</a:t>
            </a:r>
            <a:endParaRPr lang="es-CL" sz="2000" b="1" dirty="0">
              <a:latin typeface="Comic Sans MS" pitchFamily="66" charset="0"/>
            </a:endParaRPr>
          </a:p>
        </p:txBody>
      </p:sp>
      <p:pic>
        <p:nvPicPr>
          <p:cNvPr id="103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y_AudioRecord[1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4098" y="634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39" y="1484784"/>
            <a:ext cx="6668776" cy="1152128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entury Gothic" pitchFamily="34" charset="0"/>
              </a:rPr>
              <a:t>Para comenzar la clase y activar tus conocimientos, responde en forma oral, las siguientes preguntas:</a:t>
            </a:r>
            <a:endParaRPr lang="es-CL" sz="2000" dirty="0">
              <a:latin typeface="Century Gothic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648712" y="2852936"/>
            <a:ext cx="6120680" cy="221384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¿Recuerdas qué es el cociente?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¿Recuerdas qué es el producto?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Cuando hablamos de «resto» ¿A qué nos referimos»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¿Qué es lo que más te cuesta al multiplicar?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¿Qué es lo que más te cuesta al dividir?</a:t>
            </a:r>
          </a:p>
          <a:p>
            <a:pPr marL="457200" indent="-457200">
              <a:buFont typeface="Arial" pitchFamily="34" charset="0"/>
              <a:buChar char="•"/>
            </a:pPr>
            <a:endParaRPr lang="es-CL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098" name="Picture 2" descr="HormigoCristianPortfolio1ev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7"/>
            <a:ext cx="2382136" cy="19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1216664" y="980728"/>
            <a:ext cx="6984776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latin typeface="Comic Sans MS" pitchFamily="66" charset="0"/>
              </a:rPr>
              <a:t>ACTIVANDO NUESTROS CONOCIMIENTOS</a:t>
            </a:r>
            <a:endParaRPr lang="es-CL" sz="1600" b="1" dirty="0">
              <a:latin typeface="Comic Sans MS" pitchFamily="66" charset="0"/>
            </a:endParaRPr>
          </a:p>
        </p:txBody>
      </p:sp>
      <p:pic>
        <p:nvPicPr>
          <p:cNvPr id="5" name="My_AudioRecord[15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68" y="0"/>
            <a:ext cx="91917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32738" r="23586" b="15720"/>
          <a:stretch/>
        </p:blipFill>
        <p:spPr bwMode="auto">
          <a:xfrm>
            <a:off x="659683" y="3396596"/>
            <a:ext cx="7776864" cy="325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esultado de imagen para terminos dela multiplicacion y divisio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51750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1725572" y="1775798"/>
            <a:ext cx="1872208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latin typeface="Comic Sans MS" pitchFamily="66" charset="0"/>
              </a:rPr>
              <a:t>R</a:t>
            </a:r>
            <a:r>
              <a:rPr lang="es-CL" sz="2400" dirty="0" smtClean="0">
                <a:latin typeface="Comic Sans MS" pitchFamily="66" charset="0"/>
              </a:rPr>
              <a:t>ecuerda</a:t>
            </a:r>
            <a:endParaRPr lang="es-CL" dirty="0">
              <a:latin typeface="Comic Sans MS" pitchFamily="66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979712" y="260648"/>
            <a:ext cx="5034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La multiplicación</a:t>
            </a:r>
            <a:endParaRPr lang="es-E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5" name="Picture 7" descr="Garfield en Garfield - GIF Animado | REY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042174"/>
            <a:ext cx="242887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y_AudioRecord[16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928" y="1183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3611" r="23698" b="11364"/>
          <a:stretch/>
        </p:blipFill>
        <p:spPr bwMode="auto">
          <a:xfrm>
            <a:off x="335164" y="1233903"/>
            <a:ext cx="8388068" cy="448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62550" y="260648"/>
            <a:ext cx="3268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La División</a:t>
            </a:r>
            <a:endParaRPr lang="es-E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078" name="Picture 6" descr="▷ Garfield: Imágenes Animadas, Gifs y Animaciones ¡100% GRATIS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61" y="4725144"/>
            <a:ext cx="17145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y_AudioRecord[17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0045" y="571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180952" y="368718"/>
            <a:ext cx="4536504" cy="14224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omic Sans MS" pitchFamily="66" charset="0"/>
              </a:rPr>
              <a:t>Observa el siguiente video explicativo realizado por la profesora acerca de estrategias para resolver divisiones y multiplicaciones</a:t>
            </a:r>
            <a:endParaRPr lang="es-CL" dirty="0">
              <a:latin typeface="Comic Sans MS" pitchFamily="66" charset="0"/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3729124" y="2060848"/>
            <a:ext cx="144016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180952" y="3429000"/>
            <a:ext cx="4783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Comic Sans MS" pitchFamily="66" charset="0"/>
                <a:hlinkClick r:id="rId5"/>
              </a:rPr>
              <a:t>https://</a:t>
            </a:r>
            <a:r>
              <a:rPr lang="es-CL" sz="2400" dirty="0" smtClean="0">
                <a:latin typeface="Comic Sans MS" pitchFamily="66" charset="0"/>
                <a:hlinkClick r:id="rId5"/>
              </a:rPr>
              <a:t>youtu.be/wC2POciTbPo</a:t>
            </a:r>
            <a:r>
              <a:rPr lang="es-CL" sz="2400" dirty="0" smtClean="0">
                <a:latin typeface="Comic Sans MS" pitchFamily="66" charset="0"/>
              </a:rPr>
              <a:t> </a:t>
            </a:r>
            <a:endParaRPr lang="es-CL" sz="2400" dirty="0">
              <a:latin typeface="Comic Sans MS" pitchFamily="66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80952" y="4155680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Comic Sans MS" pitchFamily="66" charset="0"/>
                <a:hlinkClick r:id="rId6"/>
              </a:rPr>
              <a:t>https://</a:t>
            </a:r>
            <a:r>
              <a:rPr lang="es-CL" sz="2400" dirty="0" smtClean="0">
                <a:latin typeface="Comic Sans MS" pitchFamily="66" charset="0"/>
                <a:hlinkClick r:id="rId6"/>
              </a:rPr>
              <a:t>youtu.be/EwyMJysUT9k</a:t>
            </a:r>
            <a:r>
              <a:rPr lang="es-CL" sz="2400" dirty="0" smtClean="0">
                <a:latin typeface="Comic Sans MS" pitchFamily="66" charset="0"/>
              </a:rPr>
              <a:t> 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7174" name="Picture 6" descr="Cómo Insertar o Poner un GIF ANIMADO en PowerPoint - Guía Completa ...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90320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y_AudioRecord[3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3371" y="4941168"/>
            <a:ext cx="609600" cy="609600"/>
          </a:xfrm>
          <a:prstGeom prst="rect">
            <a:avLst/>
          </a:prstGeom>
        </p:spPr>
      </p:pic>
      <p:sp>
        <p:nvSpPr>
          <p:cNvPr id="8" name="7 Nube"/>
          <p:cNvSpPr/>
          <p:nvPr/>
        </p:nvSpPr>
        <p:spPr>
          <a:xfrm>
            <a:off x="5360747" y="2223178"/>
            <a:ext cx="3589288" cy="61206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¿Qué es el cociente?</a:t>
            </a:r>
            <a:endParaRPr lang="es-CL" dirty="0"/>
          </a:p>
        </p:txBody>
      </p:sp>
      <p:sp>
        <p:nvSpPr>
          <p:cNvPr id="11" name="10 Nube"/>
          <p:cNvSpPr/>
          <p:nvPr/>
        </p:nvSpPr>
        <p:spPr>
          <a:xfrm>
            <a:off x="-23813" y="2366882"/>
            <a:ext cx="3589288" cy="61206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¿Qué es el producto?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291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636912"/>
            <a:ext cx="8229600" cy="4121365"/>
          </a:xfrm>
        </p:spPr>
        <p:txBody>
          <a:bodyPr/>
          <a:lstStyle/>
          <a:p>
            <a:r>
              <a:rPr lang="es-CL" dirty="0" smtClean="0"/>
              <a:t>Realiza las actividades de las 18, 25 y 26 del cuadernillo de trabajo de matemática (libro delgado) </a:t>
            </a:r>
            <a:endParaRPr lang="es-CL" dirty="0"/>
          </a:p>
        </p:txBody>
      </p:sp>
      <p:pic>
        <p:nvPicPr>
          <p:cNvPr id="2052" name="Picture 4" descr="Pin en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80" y="3717032"/>
            <a:ext cx="2376264" cy="271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y_AudioRecord[18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6925" y="4293096"/>
            <a:ext cx="609600" cy="609600"/>
          </a:xfrm>
          <a:prstGeom prst="rect">
            <a:avLst/>
          </a:prstGeom>
        </p:spPr>
      </p:pic>
      <p:pic>
        <p:nvPicPr>
          <p:cNvPr id="7" name="Picture 2" descr="ACTIVIDAD 4 - DESARROLLO FÍSICO Y SALUD ABM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315416"/>
            <a:ext cx="5760640" cy="32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8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513</Words>
  <Application>Microsoft Office PowerPoint</Application>
  <PresentationFormat>Presentación en pantalla (4:3)</PresentationFormat>
  <Paragraphs>78</Paragraphs>
  <Slides>11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                                                                                        PLANIFICACIÓN PARA EL AUTOAPRENDIZAJE SEMANA 13 DEL  22 de JUNIO AL    26 DE JUNIO 2020 </vt:lpstr>
      <vt:lpstr>Presentación de PowerPoint</vt:lpstr>
      <vt:lpstr>                       Para comenzar:</vt:lpstr>
      <vt:lpstr>PROBLEMA DEL DÍA</vt:lpstr>
      <vt:lpstr>Para comenzar la clase y activar tus conocimientos, responde en forma oral, las siguientes preguntas:</vt:lpstr>
      <vt:lpstr>Presentación de PowerPoint</vt:lpstr>
      <vt:lpstr>Presentación de PowerPoint</vt:lpstr>
      <vt:lpstr>Presentación de PowerPoint</vt:lpstr>
      <vt:lpstr>Presentación de PowerPoint</vt:lpstr>
      <vt:lpstr>Ticket de salida</vt:lpstr>
      <vt:lpstr>Ticket de salida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101</cp:revision>
  <dcterms:created xsi:type="dcterms:W3CDTF">2020-05-18T01:13:33Z</dcterms:created>
  <dcterms:modified xsi:type="dcterms:W3CDTF">2020-06-19T19:49:40Z</dcterms:modified>
</cp:coreProperties>
</file>