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295" r:id="rId4"/>
    <p:sldId id="305" r:id="rId5"/>
    <p:sldId id="304" r:id="rId6"/>
    <p:sldId id="300" r:id="rId7"/>
    <p:sldId id="306" r:id="rId8"/>
    <p:sldId id="307" r:id="rId9"/>
    <p:sldId id="301" r:id="rId10"/>
    <p:sldId id="308" r:id="rId11"/>
    <p:sldId id="309" r:id="rId12"/>
    <p:sldId id="311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110" d="100"/>
          <a:sy n="110" d="100"/>
        </p:scale>
        <p:origin x="-222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B4BB0-3CF2-4F19-B26C-FF430F34C127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25501B6D-9F6C-4476-A51D-A65E2836EFF5}">
      <dgm:prSet phldrT="[Texto]"/>
      <dgm:spPr>
        <a:xfrm>
          <a:off x="756791" y="396"/>
          <a:ext cx="1406425" cy="84385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ORGANIZACIÓN </a:t>
          </a:r>
          <a:r>
            <a:rPr lang="es-CL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NUESTRO CUERPO </a:t>
          </a:r>
        </a:p>
      </dgm:t>
    </dgm:pt>
    <dgm:pt modelId="{B0DDA00F-FFC0-4976-A94A-D07C8FF5F23F}" type="parTrans" cxnId="{4CBC1274-33CF-4FD1-AECA-B60D86EC3901}">
      <dgm:prSet/>
      <dgm:spPr/>
      <dgm:t>
        <a:bodyPr/>
        <a:lstStyle/>
        <a:p>
          <a:endParaRPr lang="es-CL"/>
        </a:p>
      </dgm:t>
    </dgm:pt>
    <dgm:pt modelId="{62CF7BA1-A1BB-476F-9F12-0E065E74D149}" type="sibTrans" cxnId="{4CBC1274-33CF-4FD1-AECA-B60D86EC3901}">
      <dgm:prSet/>
      <dgm:spPr>
        <a:xfrm>
          <a:off x="2286982" y="247927"/>
          <a:ext cx="298162" cy="34879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L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033F11-891C-45B6-9AC3-3E43E681FDFE}">
      <dgm:prSet phldrT="[Texto]"/>
      <dgm:spPr>
        <a:xfrm>
          <a:off x="2725787" y="396"/>
          <a:ext cx="1406425" cy="843855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CÉLULA</a:t>
          </a:r>
        </a:p>
      </dgm:t>
    </dgm:pt>
    <dgm:pt modelId="{02763CDA-FEAE-4B4A-B9F6-AB78E90BC006}" type="parTrans" cxnId="{73E500A9-CAA3-4797-8A32-FF418BAB9285}">
      <dgm:prSet/>
      <dgm:spPr/>
      <dgm:t>
        <a:bodyPr/>
        <a:lstStyle/>
        <a:p>
          <a:endParaRPr lang="es-CL"/>
        </a:p>
      </dgm:t>
    </dgm:pt>
    <dgm:pt modelId="{2849DEC3-9589-4518-A98E-38FA71BFEAD8}" type="sibTrans" cxnId="{73E500A9-CAA3-4797-8A32-FF418BAB9285}">
      <dgm:prSet/>
      <dgm:spPr>
        <a:xfrm>
          <a:off x="4255978" y="247927"/>
          <a:ext cx="298162" cy="34879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L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B9F772-F75D-459F-828E-099530483EEB}">
      <dgm:prSet phldrT="[Texto]"/>
      <dgm:spPr>
        <a:xfrm>
          <a:off x="4694783" y="396"/>
          <a:ext cx="1406425" cy="843855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TEJIDO</a:t>
          </a:r>
        </a:p>
      </dgm:t>
    </dgm:pt>
    <dgm:pt modelId="{0DF0CEB3-81D9-402F-BA6D-DB78B7EB3CF9}" type="parTrans" cxnId="{0C340404-274D-47AC-B8DC-9AAEB72DDA3D}">
      <dgm:prSet/>
      <dgm:spPr/>
      <dgm:t>
        <a:bodyPr/>
        <a:lstStyle/>
        <a:p>
          <a:endParaRPr lang="es-CL"/>
        </a:p>
      </dgm:t>
    </dgm:pt>
    <dgm:pt modelId="{111A65BB-C0C2-4998-8CA3-B1FA9172DB6B}" type="sibTrans" cxnId="{0C340404-274D-47AC-B8DC-9AAEB72DDA3D}">
      <dgm:prSet/>
      <dgm:spPr>
        <a:xfrm rot="5400000">
          <a:off x="5248914" y="942702"/>
          <a:ext cx="298162" cy="34879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L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4F1F20-96C3-41CE-8A8B-2B846DF00264}">
      <dgm:prSet phldrT="[Texto]"/>
      <dgm:spPr>
        <a:xfrm>
          <a:off x="2725787" y="1406822"/>
          <a:ext cx="1406425" cy="843855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SISTEMA</a:t>
          </a:r>
        </a:p>
      </dgm:t>
    </dgm:pt>
    <dgm:pt modelId="{D52BE207-0E64-4AFF-80C9-B7BD451BF0EE}" type="parTrans" cxnId="{FB3C33BC-D963-4ED2-8004-198539482068}">
      <dgm:prSet/>
      <dgm:spPr/>
      <dgm:t>
        <a:bodyPr/>
        <a:lstStyle/>
        <a:p>
          <a:endParaRPr lang="es-CL"/>
        </a:p>
      </dgm:t>
    </dgm:pt>
    <dgm:pt modelId="{1C86B0FF-05D3-49BB-AEA1-EE4A35CAA978}" type="sibTrans" cxnId="{FB3C33BC-D963-4ED2-8004-198539482068}">
      <dgm:prSet/>
      <dgm:spPr/>
      <dgm:t>
        <a:bodyPr/>
        <a:lstStyle/>
        <a:p>
          <a:endParaRPr lang="es-CL"/>
        </a:p>
      </dgm:t>
    </dgm:pt>
    <dgm:pt modelId="{F973A204-FE0E-4291-96E6-7F42D70CE1C1}">
      <dgm:prSet phldrT="[Texto]"/>
      <dgm:spPr>
        <a:xfrm>
          <a:off x="4694783" y="1406822"/>
          <a:ext cx="1406425" cy="843855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ÓRGANO</a:t>
          </a:r>
          <a:endParaRPr lang="es-C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8C0B530-357D-4F77-A3DF-CA0D2905FE0C}" type="sibTrans" cxnId="{2A469D03-847D-4C76-846C-5FA47FB2FFDA}">
      <dgm:prSet/>
      <dgm:spPr>
        <a:xfrm rot="10800000">
          <a:off x="4272855" y="1654353"/>
          <a:ext cx="298162" cy="34879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L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A0D17D-E2F8-4165-8DB1-C4D4F48DE1AA}" type="parTrans" cxnId="{2A469D03-847D-4C76-846C-5FA47FB2FFDA}">
      <dgm:prSet/>
      <dgm:spPr/>
      <dgm:t>
        <a:bodyPr/>
        <a:lstStyle/>
        <a:p>
          <a:endParaRPr lang="es-CL"/>
        </a:p>
      </dgm:t>
    </dgm:pt>
    <dgm:pt modelId="{91049892-B06A-4AC3-AB18-DF4B4B1ADDF8}" type="pres">
      <dgm:prSet presAssocID="{447B4BB0-3CF2-4F19-B26C-FF430F34C1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BE7446B-ECEA-4BB7-BF12-1CE8237B11FC}" type="pres">
      <dgm:prSet presAssocID="{25501B6D-9F6C-4476-A51D-A65E2836EF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D82E26-77B0-4EF1-A611-484164F7A5FD}" type="pres">
      <dgm:prSet presAssocID="{62CF7BA1-A1BB-476F-9F12-0E065E74D149}" presName="sibTrans" presStyleLbl="sibTrans2D1" presStyleIdx="0" presStyleCnt="4"/>
      <dgm:spPr/>
      <dgm:t>
        <a:bodyPr/>
        <a:lstStyle/>
        <a:p>
          <a:endParaRPr lang="es-CL"/>
        </a:p>
      </dgm:t>
    </dgm:pt>
    <dgm:pt modelId="{CBF559F6-A2E0-41C7-A5E5-FA4EEB3CD007}" type="pres">
      <dgm:prSet presAssocID="{62CF7BA1-A1BB-476F-9F12-0E065E74D149}" presName="connectorText" presStyleLbl="sibTrans2D1" presStyleIdx="0" presStyleCnt="4"/>
      <dgm:spPr/>
      <dgm:t>
        <a:bodyPr/>
        <a:lstStyle/>
        <a:p>
          <a:endParaRPr lang="es-CL"/>
        </a:p>
      </dgm:t>
    </dgm:pt>
    <dgm:pt modelId="{BF2868A0-5302-4A19-A988-E099A9A51192}" type="pres">
      <dgm:prSet presAssocID="{5E033F11-891C-45B6-9AC3-3E43E681FD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351EE8-F996-44FE-A944-6A3B6168EFFE}" type="pres">
      <dgm:prSet presAssocID="{2849DEC3-9589-4518-A98E-38FA71BFEAD8}" presName="sibTrans" presStyleLbl="sibTrans2D1" presStyleIdx="1" presStyleCnt="4"/>
      <dgm:spPr/>
      <dgm:t>
        <a:bodyPr/>
        <a:lstStyle/>
        <a:p>
          <a:endParaRPr lang="es-CL"/>
        </a:p>
      </dgm:t>
    </dgm:pt>
    <dgm:pt modelId="{290D42FC-9BFA-4001-857C-BB468F061542}" type="pres">
      <dgm:prSet presAssocID="{2849DEC3-9589-4518-A98E-38FA71BFEAD8}" presName="connectorText" presStyleLbl="sibTrans2D1" presStyleIdx="1" presStyleCnt="4"/>
      <dgm:spPr/>
      <dgm:t>
        <a:bodyPr/>
        <a:lstStyle/>
        <a:p>
          <a:endParaRPr lang="es-CL"/>
        </a:p>
      </dgm:t>
    </dgm:pt>
    <dgm:pt modelId="{7E731BC4-6360-4F9A-8E3F-9F4AB2390C9F}" type="pres">
      <dgm:prSet presAssocID="{62B9F772-F75D-459F-828E-099530483E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99C143-ED8A-4F8B-B3BB-6F383A61657B}" type="pres">
      <dgm:prSet presAssocID="{111A65BB-C0C2-4998-8CA3-B1FA9172DB6B}" presName="sibTrans" presStyleLbl="sibTrans2D1" presStyleIdx="2" presStyleCnt="4"/>
      <dgm:spPr/>
      <dgm:t>
        <a:bodyPr/>
        <a:lstStyle/>
        <a:p>
          <a:endParaRPr lang="es-CL"/>
        </a:p>
      </dgm:t>
    </dgm:pt>
    <dgm:pt modelId="{0AD0BC3F-F08D-4937-8A5E-2A05FD0A23D4}" type="pres">
      <dgm:prSet presAssocID="{111A65BB-C0C2-4998-8CA3-B1FA9172DB6B}" presName="connectorText" presStyleLbl="sibTrans2D1" presStyleIdx="2" presStyleCnt="4"/>
      <dgm:spPr/>
      <dgm:t>
        <a:bodyPr/>
        <a:lstStyle/>
        <a:p>
          <a:endParaRPr lang="es-CL"/>
        </a:p>
      </dgm:t>
    </dgm:pt>
    <dgm:pt modelId="{A25AD5CA-744F-4FD7-AF21-864AA44A7BBB}" type="pres">
      <dgm:prSet presAssocID="{F973A204-FE0E-4291-96E6-7F42D70CE1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4F11A0-0BAC-4E3B-A993-F34F7AF6B1A8}" type="pres">
      <dgm:prSet presAssocID="{98C0B530-357D-4F77-A3DF-CA0D2905FE0C}" presName="sibTrans" presStyleLbl="sibTrans2D1" presStyleIdx="3" presStyleCnt="4"/>
      <dgm:spPr/>
      <dgm:t>
        <a:bodyPr/>
        <a:lstStyle/>
        <a:p>
          <a:endParaRPr lang="es-CL"/>
        </a:p>
      </dgm:t>
    </dgm:pt>
    <dgm:pt modelId="{DA77B072-32B5-49CA-B002-D013DA4A0AE2}" type="pres">
      <dgm:prSet presAssocID="{98C0B530-357D-4F77-A3DF-CA0D2905FE0C}" presName="connectorText" presStyleLbl="sibTrans2D1" presStyleIdx="3" presStyleCnt="4"/>
      <dgm:spPr/>
      <dgm:t>
        <a:bodyPr/>
        <a:lstStyle/>
        <a:p>
          <a:endParaRPr lang="es-CL"/>
        </a:p>
      </dgm:t>
    </dgm:pt>
    <dgm:pt modelId="{645BF463-66CB-49CB-8D93-70AA65F1F61D}" type="pres">
      <dgm:prSet presAssocID="{994F1F20-96C3-41CE-8A8B-2B846DF002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122DE01-74E9-4224-986B-D5A0631312E2}" type="presOf" srcId="{98C0B530-357D-4F77-A3DF-CA0D2905FE0C}" destId="{B84F11A0-0BAC-4E3B-A993-F34F7AF6B1A8}" srcOrd="0" destOrd="0" presId="urn:microsoft.com/office/officeart/2005/8/layout/process5"/>
    <dgm:cxn modelId="{4CBC1274-33CF-4FD1-AECA-B60D86EC3901}" srcId="{447B4BB0-3CF2-4F19-B26C-FF430F34C127}" destId="{25501B6D-9F6C-4476-A51D-A65E2836EFF5}" srcOrd="0" destOrd="0" parTransId="{B0DDA00F-FFC0-4976-A94A-D07C8FF5F23F}" sibTransId="{62CF7BA1-A1BB-476F-9F12-0E065E74D149}"/>
    <dgm:cxn modelId="{A7E1A889-33D0-4D36-A899-CDCBED70593C}" type="presOf" srcId="{994F1F20-96C3-41CE-8A8B-2B846DF00264}" destId="{645BF463-66CB-49CB-8D93-70AA65F1F61D}" srcOrd="0" destOrd="0" presId="urn:microsoft.com/office/officeart/2005/8/layout/process5"/>
    <dgm:cxn modelId="{5A24228D-9A27-4E61-ABD4-9FCC6C09EE08}" type="presOf" srcId="{5E033F11-891C-45B6-9AC3-3E43E681FDFE}" destId="{BF2868A0-5302-4A19-A988-E099A9A51192}" srcOrd="0" destOrd="0" presId="urn:microsoft.com/office/officeart/2005/8/layout/process5"/>
    <dgm:cxn modelId="{D37667BD-97E4-4A8D-95E8-85E8422FB925}" type="presOf" srcId="{2849DEC3-9589-4518-A98E-38FA71BFEAD8}" destId="{290D42FC-9BFA-4001-857C-BB468F061542}" srcOrd="1" destOrd="0" presId="urn:microsoft.com/office/officeart/2005/8/layout/process5"/>
    <dgm:cxn modelId="{7DF5F60A-B2C8-4C15-AAE3-9883B0F17051}" type="presOf" srcId="{447B4BB0-3CF2-4F19-B26C-FF430F34C127}" destId="{91049892-B06A-4AC3-AB18-DF4B4B1ADDF8}" srcOrd="0" destOrd="0" presId="urn:microsoft.com/office/officeart/2005/8/layout/process5"/>
    <dgm:cxn modelId="{45B84EF4-6363-4F59-B8DD-8AE17B139994}" type="presOf" srcId="{62CF7BA1-A1BB-476F-9F12-0E065E74D149}" destId="{D4D82E26-77B0-4EF1-A611-484164F7A5FD}" srcOrd="0" destOrd="0" presId="urn:microsoft.com/office/officeart/2005/8/layout/process5"/>
    <dgm:cxn modelId="{F0F4B522-3E10-4939-92C8-2234DD696FBB}" type="presOf" srcId="{111A65BB-C0C2-4998-8CA3-B1FA9172DB6B}" destId="{0AD0BC3F-F08D-4937-8A5E-2A05FD0A23D4}" srcOrd="1" destOrd="0" presId="urn:microsoft.com/office/officeart/2005/8/layout/process5"/>
    <dgm:cxn modelId="{2A469D03-847D-4C76-846C-5FA47FB2FFDA}" srcId="{447B4BB0-3CF2-4F19-B26C-FF430F34C127}" destId="{F973A204-FE0E-4291-96E6-7F42D70CE1C1}" srcOrd="3" destOrd="0" parTransId="{C0A0D17D-E2F8-4165-8DB1-C4D4F48DE1AA}" sibTransId="{98C0B530-357D-4F77-A3DF-CA0D2905FE0C}"/>
    <dgm:cxn modelId="{0C340404-274D-47AC-B8DC-9AAEB72DDA3D}" srcId="{447B4BB0-3CF2-4F19-B26C-FF430F34C127}" destId="{62B9F772-F75D-459F-828E-099530483EEB}" srcOrd="2" destOrd="0" parTransId="{0DF0CEB3-81D9-402F-BA6D-DB78B7EB3CF9}" sibTransId="{111A65BB-C0C2-4998-8CA3-B1FA9172DB6B}"/>
    <dgm:cxn modelId="{D2A67A24-7DC0-4B31-87E4-BFDDA2B74F6D}" type="presOf" srcId="{62B9F772-F75D-459F-828E-099530483EEB}" destId="{7E731BC4-6360-4F9A-8E3F-9F4AB2390C9F}" srcOrd="0" destOrd="0" presId="urn:microsoft.com/office/officeart/2005/8/layout/process5"/>
    <dgm:cxn modelId="{F846D7BA-CECA-4340-8806-5918C6F7DD12}" type="presOf" srcId="{98C0B530-357D-4F77-A3DF-CA0D2905FE0C}" destId="{DA77B072-32B5-49CA-B002-D013DA4A0AE2}" srcOrd="1" destOrd="0" presId="urn:microsoft.com/office/officeart/2005/8/layout/process5"/>
    <dgm:cxn modelId="{2EA5A6C8-ED8F-422F-B8F2-6DD5EE667719}" type="presOf" srcId="{25501B6D-9F6C-4476-A51D-A65E2836EFF5}" destId="{5BE7446B-ECEA-4BB7-BF12-1CE8237B11FC}" srcOrd="0" destOrd="0" presId="urn:microsoft.com/office/officeart/2005/8/layout/process5"/>
    <dgm:cxn modelId="{73E500A9-CAA3-4797-8A32-FF418BAB9285}" srcId="{447B4BB0-3CF2-4F19-B26C-FF430F34C127}" destId="{5E033F11-891C-45B6-9AC3-3E43E681FDFE}" srcOrd="1" destOrd="0" parTransId="{02763CDA-FEAE-4B4A-B9F6-AB78E90BC006}" sibTransId="{2849DEC3-9589-4518-A98E-38FA71BFEAD8}"/>
    <dgm:cxn modelId="{FB3C33BC-D963-4ED2-8004-198539482068}" srcId="{447B4BB0-3CF2-4F19-B26C-FF430F34C127}" destId="{994F1F20-96C3-41CE-8A8B-2B846DF00264}" srcOrd="4" destOrd="0" parTransId="{D52BE207-0E64-4AFF-80C9-B7BD451BF0EE}" sibTransId="{1C86B0FF-05D3-49BB-AEA1-EE4A35CAA978}"/>
    <dgm:cxn modelId="{360046E0-C9BC-4B9C-95DD-2058E4E73E69}" type="presOf" srcId="{2849DEC3-9589-4518-A98E-38FA71BFEAD8}" destId="{82351EE8-F996-44FE-A944-6A3B6168EFFE}" srcOrd="0" destOrd="0" presId="urn:microsoft.com/office/officeart/2005/8/layout/process5"/>
    <dgm:cxn modelId="{89FCB613-EA93-4D36-B32B-9315E86F9F50}" type="presOf" srcId="{111A65BB-C0C2-4998-8CA3-B1FA9172DB6B}" destId="{5199C143-ED8A-4F8B-B3BB-6F383A61657B}" srcOrd="0" destOrd="0" presId="urn:microsoft.com/office/officeart/2005/8/layout/process5"/>
    <dgm:cxn modelId="{3AF36D5F-DE67-4170-87D8-96F7A460F7A8}" type="presOf" srcId="{62CF7BA1-A1BB-476F-9F12-0E065E74D149}" destId="{CBF559F6-A2E0-41C7-A5E5-FA4EEB3CD007}" srcOrd="1" destOrd="0" presId="urn:microsoft.com/office/officeart/2005/8/layout/process5"/>
    <dgm:cxn modelId="{17E1958C-6214-4153-A1A5-2AC31D835411}" type="presOf" srcId="{F973A204-FE0E-4291-96E6-7F42D70CE1C1}" destId="{A25AD5CA-744F-4FD7-AF21-864AA44A7BBB}" srcOrd="0" destOrd="0" presId="urn:microsoft.com/office/officeart/2005/8/layout/process5"/>
    <dgm:cxn modelId="{A1E44786-DAAE-47B6-B85E-5121515C1AC1}" type="presParOf" srcId="{91049892-B06A-4AC3-AB18-DF4B4B1ADDF8}" destId="{5BE7446B-ECEA-4BB7-BF12-1CE8237B11FC}" srcOrd="0" destOrd="0" presId="urn:microsoft.com/office/officeart/2005/8/layout/process5"/>
    <dgm:cxn modelId="{35785F70-8E74-4EE6-B839-CB13431C2A84}" type="presParOf" srcId="{91049892-B06A-4AC3-AB18-DF4B4B1ADDF8}" destId="{D4D82E26-77B0-4EF1-A611-484164F7A5FD}" srcOrd="1" destOrd="0" presId="urn:microsoft.com/office/officeart/2005/8/layout/process5"/>
    <dgm:cxn modelId="{3EB5FB94-AB8B-4F2C-9A97-721520092311}" type="presParOf" srcId="{D4D82E26-77B0-4EF1-A611-484164F7A5FD}" destId="{CBF559F6-A2E0-41C7-A5E5-FA4EEB3CD007}" srcOrd="0" destOrd="0" presId="urn:microsoft.com/office/officeart/2005/8/layout/process5"/>
    <dgm:cxn modelId="{7788E511-04D5-4108-9DE7-4017F8F46274}" type="presParOf" srcId="{91049892-B06A-4AC3-AB18-DF4B4B1ADDF8}" destId="{BF2868A0-5302-4A19-A988-E099A9A51192}" srcOrd="2" destOrd="0" presId="urn:microsoft.com/office/officeart/2005/8/layout/process5"/>
    <dgm:cxn modelId="{45B278CD-5341-4C6C-A97E-397303CB245A}" type="presParOf" srcId="{91049892-B06A-4AC3-AB18-DF4B4B1ADDF8}" destId="{82351EE8-F996-44FE-A944-6A3B6168EFFE}" srcOrd="3" destOrd="0" presId="urn:microsoft.com/office/officeart/2005/8/layout/process5"/>
    <dgm:cxn modelId="{F7C32086-D1A7-4022-AE16-81FFB2A3FF84}" type="presParOf" srcId="{82351EE8-F996-44FE-A944-6A3B6168EFFE}" destId="{290D42FC-9BFA-4001-857C-BB468F061542}" srcOrd="0" destOrd="0" presId="urn:microsoft.com/office/officeart/2005/8/layout/process5"/>
    <dgm:cxn modelId="{1645D1AF-1036-4014-8D05-AB2D1C9217B1}" type="presParOf" srcId="{91049892-B06A-4AC3-AB18-DF4B4B1ADDF8}" destId="{7E731BC4-6360-4F9A-8E3F-9F4AB2390C9F}" srcOrd="4" destOrd="0" presId="urn:microsoft.com/office/officeart/2005/8/layout/process5"/>
    <dgm:cxn modelId="{9D621B55-6097-418E-BB8B-1601A4124954}" type="presParOf" srcId="{91049892-B06A-4AC3-AB18-DF4B4B1ADDF8}" destId="{5199C143-ED8A-4F8B-B3BB-6F383A61657B}" srcOrd="5" destOrd="0" presId="urn:microsoft.com/office/officeart/2005/8/layout/process5"/>
    <dgm:cxn modelId="{3D6C28DF-3588-4209-9C5B-4614D436C6E9}" type="presParOf" srcId="{5199C143-ED8A-4F8B-B3BB-6F383A61657B}" destId="{0AD0BC3F-F08D-4937-8A5E-2A05FD0A23D4}" srcOrd="0" destOrd="0" presId="urn:microsoft.com/office/officeart/2005/8/layout/process5"/>
    <dgm:cxn modelId="{CDBBF887-6D55-4C5D-BE9B-BDBB45793C9D}" type="presParOf" srcId="{91049892-B06A-4AC3-AB18-DF4B4B1ADDF8}" destId="{A25AD5CA-744F-4FD7-AF21-864AA44A7BBB}" srcOrd="6" destOrd="0" presId="urn:microsoft.com/office/officeart/2005/8/layout/process5"/>
    <dgm:cxn modelId="{9804F268-E649-45C7-AD83-FF4D9D624922}" type="presParOf" srcId="{91049892-B06A-4AC3-AB18-DF4B4B1ADDF8}" destId="{B84F11A0-0BAC-4E3B-A993-F34F7AF6B1A8}" srcOrd="7" destOrd="0" presId="urn:microsoft.com/office/officeart/2005/8/layout/process5"/>
    <dgm:cxn modelId="{D72B7F18-A2BE-431E-BA9A-3501294F9BE7}" type="presParOf" srcId="{B84F11A0-0BAC-4E3B-A993-F34F7AF6B1A8}" destId="{DA77B072-32B5-49CA-B002-D013DA4A0AE2}" srcOrd="0" destOrd="0" presId="urn:microsoft.com/office/officeart/2005/8/layout/process5"/>
    <dgm:cxn modelId="{9D71F8BB-C6EC-4EFE-A21C-A78CB3080181}" type="presParOf" srcId="{91049892-B06A-4AC3-AB18-DF4B4B1ADDF8}" destId="{645BF463-66CB-49CB-8D93-70AA65F1F61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7446B-ECEA-4BB7-BF12-1CE8237B11FC}">
      <dsp:nvSpPr>
        <dsp:cNvPr id="0" name=""/>
        <dsp:cNvSpPr/>
      </dsp:nvSpPr>
      <dsp:spPr>
        <a:xfrm>
          <a:off x="808753" y="693"/>
          <a:ext cx="1406054" cy="84363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ORGANIZACIÓN </a:t>
          </a:r>
          <a:r>
            <a:rPr lang="es-CL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NUESTRO CUERPO </a:t>
          </a:r>
        </a:p>
      </dsp:txBody>
      <dsp:txXfrm>
        <a:off x="833462" y="25402"/>
        <a:ext cx="1356636" cy="794214"/>
      </dsp:txXfrm>
    </dsp:sp>
    <dsp:sp modelId="{D4D82E26-77B0-4EF1-A611-484164F7A5FD}">
      <dsp:nvSpPr>
        <dsp:cNvPr id="0" name=""/>
        <dsp:cNvSpPr/>
      </dsp:nvSpPr>
      <dsp:spPr>
        <a:xfrm>
          <a:off x="2338541" y="248159"/>
          <a:ext cx="298083" cy="348701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38541" y="317899"/>
        <a:ext cx="208658" cy="209221"/>
      </dsp:txXfrm>
    </dsp:sp>
    <dsp:sp modelId="{BF2868A0-5302-4A19-A988-E099A9A51192}">
      <dsp:nvSpPr>
        <dsp:cNvPr id="0" name=""/>
        <dsp:cNvSpPr/>
      </dsp:nvSpPr>
      <dsp:spPr>
        <a:xfrm>
          <a:off x="2777230" y="693"/>
          <a:ext cx="1406054" cy="843632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CÉLULA</a:t>
          </a:r>
        </a:p>
      </dsp:txBody>
      <dsp:txXfrm>
        <a:off x="2801939" y="25402"/>
        <a:ext cx="1356636" cy="794214"/>
      </dsp:txXfrm>
    </dsp:sp>
    <dsp:sp modelId="{82351EE8-F996-44FE-A944-6A3B6168EFFE}">
      <dsp:nvSpPr>
        <dsp:cNvPr id="0" name=""/>
        <dsp:cNvSpPr/>
      </dsp:nvSpPr>
      <dsp:spPr>
        <a:xfrm>
          <a:off x="4307017" y="248159"/>
          <a:ext cx="298083" cy="348701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07017" y="317899"/>
        <a:ext cx="208658" cy="209221"/>
      </dsp:txXfrm>
    </dsp:sp>
    <dsp:sp modelId="{7E731BC4-6360-4F9A-8E3F-9F4AB2390C9F}">
      <dsp:nvSpPr>
        <dsp:cNvPr id="0" name=""/>
        <dsp:cNvSpPr/>
      </dsp:nvSpPr>
      <dsp:spPr>
        <a:xfrm>
          <a:off x="4745706" y="693"/>
          <a:ext cx="1406054" cy="843632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TEJIDO</a:t>
          </a:r>
        </a:p>
      </dsp:txBody>
      <dsp:txXfrm>
        <a:off x="4770415" y="25402"/>
        <a:ext cx="1356636" cy="794214"/>
      </dsp:txXfrm>
    </dsp:sp>
    <dsp:sp modelId="{5199C143-ED8A-4F8B-B3BB-6F383A61657B}">
      <dsp:nvSpPr>
        <dsp:cNvPr id="0" name=""/>
        <dsp:cNvSpPr/>
      </dsp:nvSpPr>
      <dsp:spPr>
        <a:xfrm>
          <a:off x="6275494" y="248159"/>
          <a:ext cx="298083" cy="348701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75494" y="317899"/>
        <a:ext cx="208658" cy="209221"/>
      </dsp:txXfrm>
    </dsp:sp>
    <dsp:sp modelId="{A25AD5CA-744F-4FD7-AF21-864AA44A7BBB}">
      <dsp:nvSpPr>
        <dsp:cNvPr id="0" name=""/>
        <dsp:cNvSpPr/>
      </dsp:nvSpPr>
      <dsp:spPr>
        <a:xfrm>
          <a:off x="6714183" y="693"/>
          <a:ext cx="1406054" cy="843632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ÓRGANO</a:t>
          </a:r>
          <a:endParaRPr lang="es-CL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38892" y="25402"/>
        <a:ext cx="1356636" cy="794214"/>
      </dsp:txXfrm>
    </dsp:sp>
    <dsp:sp modelId="{B84F11A0-0BAC-4E3B-A993-F34F7AF6B1A8}">
      <dsp:nvSpPr>
        <dsp:cNvPr id="0" name=""/>
        <dsp:cNvSpPr/>
      </dsp:nvSpPr>
      <dsp:spPr>
        <a:xfrm rot="5400000">
          <a:off x="7268168" y="942750"/>
          <a:ext cx="298083" cy="348701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7312600" y="968059"/>
        <a:ext cx="209221" cy="208658"/>
      </dsp:txXfrm>
    </dsp:sp>
    <dsp:sp modelId="{645BF463-66CB-49CB-8D93-70AA65F1F61D}">
      <dsp:nvSpPr>
        <dsp:cNvPr id="0" name=""/>
        <dsp:cNvSpPr/>
      </dsp:nvSpPr>
      <dsp:spPr>
        <a:xfrm>
          <a:off x="6714183" y="1406748"/>
          <a:ext cx="1406054" cy="843632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SISTEMA</a:t>
          </a:r>
        </a:p>
      </dsp:txBody>
      <dsp:txXfrm>
        <a:off x="6738892" y="1431457"/>
        <a:ext cx="1356636" cy="794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XcYK1rViP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92696"/>
            <a:ext cx="7772400" cy="21401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19-08-2020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332656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LOS </a:t>
            </a:r>
            <a:r>
              <a:rPr lang="es-ES" sz="1600" dirty="0"/>
              <a:t>TEJIDOS SE AGRUPAN Y FORMAN LOS </a:t>
            </a:r>
            <a:r>
              <a:rPr lang="es-ES" sz="1600" dirty="0" smtClean="0"/>
              <a:t>ÓRGANOS </a:t>
            </a:r>
            <a:endParaRPr lang="es-ES" sz="1600" dirty="0"/>
          </a:p>
          <a:p>
            <a:r>
              <a:rPr lang="es-ES" sz="1600" dirty="0"/>
              <a:t>Órganos: </a:t>
            </a:r>
            <a:r>
              <a:rPr lang="es-ES" sz="1600" dirty="0" smtClean="0"/>
              <a:t>Estructura </a:t>
            </a:r>
            <a:r>
              <a:rPr lang="es-ES" sz="1600" dirty="0"/>
              <a:t>del cuerpo encargada de realizar una función determinada </a:t>
            </a:r>
            <a:r>
              <a:rPr lang="es-ES" sz="1600" dirty="0" smtClean="0"/>
              <a:t>, por ejemplo: corazón, pulmón. </a:t>
            </a:r>
            <a:endParaRPr lang="es-ES" sz="1600" dirty="0"/>
          </a:p>
          <a:p>
            <a:r>
              <a:rPr lang="es-ES" sz="1600" dirty="0"/>
              <a:t>Los </a:t>
            </a:r>
            <a:r>
              <a:rPr lang="es-ES" sz="1600" dirty="0" smtClean="0"/>
              <a:t>órganos agrupados forman </a:t>
            </a:r>
            <a:r>
              <a:rPr lang="es-ES" sz="1600" dirty="0"/>
              <a:t>un </a:t>
            </a:r>
            <a:r>
              <a:rPr lang="es-ES" sz="1600" dirty="0" smtClean="0"/>
              <a:t>sistema o aparato.</a:t>
            </a:r>
            <a:endParaRPr lang="es-ES" sz="1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1344374"/>
              </p:ext>
            </p:extLst>
          </p:nvPr>
        </p:nvGraphicFramePr>
        <p:xfrm>
          <a:off x="107504" y="1440652"/>
          <a:ext cx="8928992" cy="225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604867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32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1845" y="908720"/>
            <a:ext cx="83833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 smtClean="0">
                <a:latin typeface="Bahnschrift SemiBold" panose="020B0502040204020203" pitchFamily="34" charset="0"/>
              </a:rPr>
              <a:t>Tejidos</a:t>
            </a:r>
            <a:r>
              <a:rPr lang="es-ES" b="1" u="sng" dirty="0">
                <a:latin typeface="Bahnschrift SemiBold" panose="020B0502040204020203" pitchFamily="34" charset="0"/>
              </a:rPr>
              <a:t>, órganos y sistemas de las </a:t>
            </a:r>
            <a:r>
              <a:rPr lang="es-ES" b="1" u="sng" dirty="0" smtClean="0">
                <a:latin typeface="Bahnschrift SemiBold" panose="020B0502040204020203" pitchFamily="34" charset="0"/>
              </a:rPr>
              <a:t>plantas.</a:t>
            </a:r>
          </a:p>
          <a:p>
            <a:pPr algn="just"/>
            <a:endParaRPr lang="es-ES" b="1" u="sng" dirty="0">
              <a:latin typeface="Bahnschrift SemiBold" panose="020B0502040204020203" pitchFamily="34" charset="0"/>
            </a:endParaRPr>
          </a:p>
          <a:p>
            <a:pPr algn="just"/>
            <a:r>
              <a:rPr lang="es-ES" b="1" dirty="0">
                <a:latin typeface="Bahnschrift SemiBold" panose="020B0502040204020203" pitchFamily="34" charset="0"/>
              </a:rPr>
              <a:t>Las plantas son organismos pluricelulares, formados por millones de células, que se organizan para formar tejidos; por ejemplo, algunos de ellos se encargan del crecimiento de la planta, otros de la reproducción y otros del transporte de agua y nutrientes. Estos tejidos forman órganos, como las hojas, las raíces </a:t>
            </a:r>
            <a:r>
              <a:rPr lang="es-ES" b="1" dirty="0" smtClean="0">
                <a:latin typeface="Bahnschrift SemiBold" panose="020B0502040204020203" pitchFamily="34" charset="0"/>
              </a:rPr>
              <a:t>y el </a:t>
            </a:r>
            <a:r>
              <a:rPr lang="es-ES" b="1" dirty="0" smtClean="0">
                <a:latin typeface="Bahnschrift SemiBold" panose="020B0502040204020203" pitchFamily="34" charset="0"/>
              </a:rPr>
              <a:t>tallo. En tanto las flores son </a:t>
            </a:r>
            <a:r>
              <a:rPr lang="es-ES" b="1" dirty="0" smtClean="0">
                <a:latin typeface="Bahnschrift SemiBold" panose="020B0502040204020203" pitchFamily="34" charset="0"/>
              </a:rPr>
              <a:t>el sistema reproductor de la planta.</a:t>
            </a:r>
          </a:p>
          <a:p>
            <a:pPr algn="just"/>
            <a:endParaRPr lang="es-ES" b="1" dirty="0">
              <a:latin typeface="Bahnschrift SemiBold" panose="020B0502040204020203" pitchFamily="34" charset="0"/>
            </a:endParaRPr>
          </a:p>
          <a:p>
            <a:pPr algn="just"/>
            <a:endParaRPr lang="es-ES" b="1" dirty="0" smtClean="0">
              <a:latin typeface="Bahnschrift SemiBold" panose="020B0502040204020203" pitchFamily="34" charset="0"/>
            </a:endParaRPr>
          </a:p>
          <a:p>
            <a:pPr algn="just"/>
            <a:r>
              <a:rPr lang="es-ES" b="1" dirty="0" smtClean="0">
                <a:latin typeface="Bahnschrift SemiBold" panose="020B0502040204020203" pitchFamily="34" charset="0"/>
              </a:rPr>
              <a:t>A continuación observaremos una imagen que muestra los tejidos, órganos y sistemas de las plantas :</a:t>
            </a:r>
            <a:endParaRPr lang="es-ES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1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10445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248472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4248472" cy="20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</a:t>
            </a:r>
          </a:p>
          <a:p>
            <a:pPr algn="ctr"/>
            <a:r>
              <a:rPr lang="es-ES" sz="2000" b="1" dirty="0" smtClean="0"/>
              <a:t>Evaluación Formativa IE2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ASIGNATURA: CIENCIAS NATURALES 5°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06358" y="1636850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10714" y="5301208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06358" y="2564904"/>
            <a:ext cx="8242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L" b="1" dirty="0" smtClean="0"/>
              <a:t>¿El conjunto de células que desarrolla una misma función a </a:t>
            </a:r>
            <a:r>
              <a:rPr lang="es-CL" b="1" dirty="0" smtClean="0"/>
              <a:t>qué </a:t>
            </a:r>
            <a:r>
              <a:rPr lang="es-CL" b="1" dirty="0" smtClean="0"/>
              <a:t>nivel de organización de los seres vivos corresponde? </a:t>
            </a:r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r>
              <a:rPr lang="es-ES" b="1" dirty="0"/>
              <a:t>¿Qué forma tiene el </a:t>
            </a:r>
            <a:r>
              <a:rPr lang="es-ES" b="1" dirty="0" smtClean="0"/>
              <a:t>tejido epitelial </a:t>
            </a:r>
            <a:r>
              <a:rPr lang="es-ES" b="1" dirty="0"/>
              <a:t>y </a:t>
            </a:r>
            <a:r>
              <a:rPr lang="es-ES" b="1" dirty="0" smtClean="0"/>
              <a:t>cuál </a:t>
            </a:r>
            <a:r>
              <a:rPr lang="es-ES" b="1" dirty="0"/>
              <a:t>es su función</a:t>
            </a:r>
            <a:r>
              <a:rPr lang="es-ES" b="1" dirty="0" smtClean="0"/>
              <a:t>?</a:t>
            </a:r>
          </a:p>
          <a:p>
            <a:pPr marL="342900" indent="-342900" algn="just">
              <a:buAutoNum type="arabicPeriod"/>
            </a:pPr>
            <a:endParaRPr lang="es-ES" b="1" dirty="0"/>
          </a:p>
          <a:p>
            <a:pPr marL="342900" indent="-342900" algn="just">
              <a:buAutoNum type="arabicPeriod"/>
            </a:pPr>
            <a:r>
              <a:rPr lang="es-ES" b="1" dirty="0" smtClean="0"/>
              <a:t>En relación a la planta nombra:</a:t>
            </a:r>
          </a:p>
          <a:p>
            <a:pPr marL="342900" indent="-342900" algn="just">
              <a:buAutoNum type="alphaLcPeriod"/>
            </a:pPr>
            <a:r>
              <a:rPr lang="es-ES" dirty="0" smtClean="0"/>
              <a:t>Un tejido</a:t>
            </a:r>
          </a:p>
          <a:p>
            <a:pPr marL="342900" indent="-342900" algn="just">
              <a:buAutoNum type="alphaLcPeriod"/>
            </a:pPr>
            <a:r>
              <a:rPr lang="es-ES" dirty="0" smtClean="0"/>
              <a:t>Sus órganos principales </a:t>
            </a:r>
          </a:p>
          <a:p>
            <a:pPr marL="342900" indent="-342900" algn="just">
              <a:buAutoNum type="alphaLcPeriod"/>
            </a:pPr>
            <a:r>
              <a:rPr lang="es-ES" dirty="0" smtClean="0"/>
              <a:t>El sistema de la planta y su conjunto de órganos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CL" dirty="0" smtClean="0"/>
          </a:p>
          <a:p>
            <a:pPr marL="342900" indent="-342900" algn="just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5632"/>
              </p:ext>
            </p:extLst>
          </p:nvPr>
        </p:nvGraphicFramePr>
        <p:xfrm>
          <a:off x="467544" y="1196752"/>
          <a:ext cx="8136904" cy="4447868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1)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 y explicar que los seres vivos están formados por una o más células y que estas se organizan en tejidos, órganos y sistemas.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Establecen relaciones simples entre los distintos niveles de organización  de los organismos.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Niveles de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 de los seres vivos / Reconocer - Relacionar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aprendizajes evaluados del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IE2: Establecen relaciones simples entre los distintos niveles de organización  de los organismos.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Establecen relaciones simples entre los distintos niveles de organización  de los organismos.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lista, te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RESULTADOS AL 13-08-2020</a:t>
            </a:r>
            <a:br>
              <a:rPr lang="es-CL" dirty="0" smtClean="0"/>
            </a:br>
            <a:r>
              <a:rPr lang="es-CL" dirty="0" smtClean="0"/>
              <a:t>Evaluados 25 estudiantes</a:t>
            </a: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193995"/>
              </p:ext>
            </p:extLst>
          </p:nvPr>
        </p:nvGraphicFramePr>
        <p:xfrm>
          <a:off x="1331640" y="1988840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52%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28%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95536" y="3717032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Contenidos más bajos según preguntas:</a:t>
            </a:r>
          </a:p>
          <a:p>
            <a:endParaRPr lang="es-CL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 smtClean="0">
                <a:solidFill>
                  <a:prstClr val="black"/>
                </a:solidFill>
              </a:rPr>
              <a:t>Sistema de las plantas</a:t>
            </a:r>
          </a:p>
          <a:p>
            <a:pPr marL="342900" indent="-342900">
              <a:buFontTx/>
              <a:buAutoNum type="arabicPeriod"/>
            </a:pPr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 smtClean="0">
                <a:solidFill>
                  <a:prstClr val="black"/>
                </a:solidFill>
              </a:rPr>
              <a:t>Nivel </a:t>
            </a:r>
            <a:r>
              <a:rPr lang="es-ES" sz="1400" dirty="0" smtClean="0">
                <a:solidFill>
                  <a:prstClr val="black"/>
                </a:solidFill>
              </a:rPr>
              <a:t>de </a:t>
            </a:r>
            <a:r>
              <a:rPr lang="es-ES" sz="1400" dirty="0" smtClean="0">
                <a:solidFill>
                  <a:prstClr val="black"/>
                </a:solidFill>
              </a:rPr>
              <a:t>organización que  </a:t>
            </a:r>
            <a:r>
              <a:rPr lang="es-ES" sz="1400" dirty="0" smtClean="0">
                <a:solidFill>
                  <a:prstClr val="black"/>
                </a:solidFill>
              </a:rPr>
              <a:t>incluye a todos los demás</a:t>
            </a:r>
          </a:p>
          <a:p>
            <a:endParaRPr lang="es-ES" sz="1400" dirty="0">
              <a:solidFill>
                <a:prstClr val="black"/>
              </a:solidFill>
            </a:endParaRPr>
          </a:p>
          <a:p>
            <a:pPr marL="342900" indent="-342900">
              <a:buAutoNum type="arabicPeriod" startAt="3"/>
            </a:pPr>
            <a:r>
              <a:rPr lang="es-ES" sz="1400" dirty="0" smtClean="0">
                <a:solidFill>
                  <a:prstClr val="black"/>
                </a:solidFill>
              </a:rPr>
              <a:t>Conjunto </a:t>
            </a:r>
            <a:r>
              <a:rPr lang="es-ES" sz="1400" dirty="0" smtClean="0">
                <a:solidFill>
                  <a:prstClr val="black"/>
                </a:solidFill>
              </a:rPr>
              <a:t>de </a:t>
            </a:r>
            <a:r>
              <a:rPr lang="es-ES" sz="1400" dirty="0" smtClean="0">
                <a:solidFill>
                  <a:prstClr val="black"/>
                </a:solidFill>
              </a:rPr>
              <a:t>células</a:t>
            </a:r>
          </a:p>
          <a:p>
            <a:pPr marL="342900" indent="-342900">
              <a:buAutoNum type="arabicPeriod" startAt="3"/>
            </a:pPr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875" y="2564904"/>
            <a:ext cx="8435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 smtClean="0"/>
              <a:t>. </a:t>
            </a:r>
            <a:r>
              <a:rPr lang="es-ES" dirty="0"/>
              <a:t>¿Qué </a:t>
            </a:r>
            <a:r>
              <a:rPr lang="es-ES" dirty="0" smtClean="0"/>
              <a:t>tienen </a:t>
            </a:r>
            <a:r>
              <a:rPr lang="es-ES" dirty="0"/>
              <a:t>en común los organismos (</a:t>
            </a:r>
            <a:r>
              <a:rPr lang="es-ES" dirty="0" smtClean="0"/>
              <a:t>plantas</a:t>
            </a:r>
            <a:r>
              <a:rPr lang="es-ES" dirty="0"/>
              <a:t>, animales, humanos</a:t>
            </a:r>
            <a:r>
              <a:rPr lang="es-ES" dirty="0" smtClean="0"/>
              <a:t>)?</a:t>
            </a:r>
          </a:p>
          <a:p>
            <a:pPr algn="just"/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03648" y="162880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Observan video </a:t>
            </a:r>
            <a:r>
              <a:rPr lang="es-ES" dirty="0"/>
              <a:t>sobre el tema: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791580" y="213732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CL" sz="2400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71600" y="236815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hlinkClick r:id="rId4"/>
              </a:rPr>
              <a:t>https://www.youtube.com/watch?v=vXcYK1rViPM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 smtClean="0"/>
              <a:t>A continuación, analizaremos las preguntas y respuestas de la evaluación formativa realizada la semana anterior, dando énfasis a los resultados de aprendizajes 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23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26064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1. ¿Cuál de los siguientes niveles de organización incluye a todos los </a:t>
            </a:r>
            <a:r>
              <a:rPr lang="es-ES" dirty="0" smtClean="0">
                <a:solidFill>
                  <a:srgbClr val="FF0000"/>
                </a:solidFill>
              </a:rPr>
              <a:t>demás?            14 </a:t>
            </a:r>
            <a:r>
              <a:rPr lang="es-ES" dirty="0">
                <a:solidFill>
                  <a:srgbClr val="FF0000"/>
                </a:solidFill>
              </a:rPr>
              <a:t>de 24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76470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2. Observa la imagen de corazón. ¿A qué nivel de organización </a:t>
            </a:r>
            <a:r>
              <a:rPr lang="es-ES" dirty="0" smtClean="0"/>
              <a:t>pertenece?               19 </a:t>
            </a:r>
            <a:r>
              <a:rPr lang="es-ES" dirty="0"/>
              <a:t>de 24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79512" y="1249633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0000"/>
                </a:solidFill>
              </a:rPr>
              <a:t>3. </a:t>
            </a:r>
            <a:r>
              <a:rPr lang="es-ES" dirty="0">
                <a:solidFill>
                  <a:srgbClr val="FF0000"/>
                </a:solidFill>
              </a:rPr>
              <a:t>Un científico analizó una muestra en su laboratorio y descubrió que era un conjunto de células que realizaban una función común. ¿Qué nivel de organización representa la muestra observada? 							</a:t>
            </a:r>
            <a:r>
              <a:rPr lang="es-ES" dirty="0" smtClean="0">
                <a:solidFill>
                  <a:srgbClr val="FF0000"/>
                </a:solidFill>
              </a:rPr>
              <a:t>        14 </a:t>
            </a:r>
            <a:r>
              <a:rPr lang="es-ES" dirty="0">
                <a:solidFill>
                  <a:srgbClr val="FF0000"/>
                </a:solidFill>
              </a:rPr>
              <a:t>de </a:t>
            </a:r>
            <a:r>
              <a:rPr lang="es-ES" dirty="0" smtClean="0">
                <a:solidFill>
                  <a:srgbClr val="FF0000"/>
                </a:solidFill>
              </a:rPr>
              <a:t>24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9512" y="228856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4. Observa la imagen de un perro. ¿a qué nivel de organización </a:t>
            </a:r>
            <a:r>
              <a:rPr lang="es-ES" dirty="0" smtClean="0">
                <a:solidFill>
                  <a:srgbClr val="FF0000"/>
                </a:solidFill>
              </a:rPr>
              <a:t>pertenece?               14 </a:t>
            </a:r>
            <a:r>
              <a:rPr lang="es-ES" dirty="0">
                <a:solidFill>
                  <a:srgbClr val="FF0000"/>
                </a:solidFill>
              </a:rPr>
              <a:t>de 24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4551" y="277348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5. Tienen formas geométricas y protegen las vías respiratorias y vasos sanguíneos, la definición corresponde a</a:t>
            </a:r>
            <a:r>
              <a:rPr lang="es-ES" dirty="0" smtClean="0">
                <a:solidFill>
                  <a:srgbClr val="FF0000"/>
                </a:solidFill>
              </a:rPr>
              <a:t>: 						          9 </a:t>
            </a:r>
            <a:r>
              <a:rPr lang="es-ES" dirty="0">
                <a:solidFill>
                  <a:srgbClr val="FF0000"/>
                </a:solidFill>
              </a:rPr>
              <a:t>de 24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9173" y="3438267"/>
            <a:ext cx="873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6. ¿Qué sucedería si uno de los niveles de organización no funciona correctamente?</a:t>
            </a:r>
          </a:p>
          <a:p>
            <a:r>
              <a:rPr lang="es-ES" dirty="0" smtClean="0"/>
              <a:t>								        22 </a:t>
            </a:r>
            <a:r>
              <a:rPr lang="es-ES" dirty="0"/>
              <a:t>de 24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24550" y="4073789"/>
            <a:ext cx="8739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7. ¿Cuál es el sistema principal de las </a:t>
            </a:r>
            <a:r>
              <a:rPr lang="es-ES" dirty="0" smtClean="0">
                <a:solidFill>
                  <a:srgbClr val="FF0000"/>
                </a:solidFill>
              </a:rPr>
              <a:t>plantas?                                                                     4 </a:t>
            </a:r>
            <a:r>
              <a:rPr lang="es-ES" dirty="0">
                <a:solidFill>
                  <a:srgbClr val="FF0000"/>
                </a:solidFill>
              </a:rPr>
              <a:t>de 24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9171" y="4577165"/>
            <a:ext cx="8914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8. Los seres vivos unicelulares son aquellos formados </a:t>
            </a:r>
            <a:r>
              <a:rPr lang="es-ES" dirty="0" smtClean="0"/>
              <a:t>por:                                              19 </a:t>
            </a:r>
            <a:r>
              <a:rPr lang="es-ES" dirty="0"/>
              <a:t>de 24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249665" y="5062094"/>
            <a:ext cx="8714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9. Los seres vivos pluricelulares </a:t>
            </a:r>
            <a:r>
              <a:rPr lang="es-CL" dirty="0" smtClean="0"/>
              <a:t>poseen:                                                                             20 </a:t>
            </a:r>
            <a:r>
              <a:rPr lang="es-CL" dirty="0"/>
              <a:t>de 24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9665" y="5500495"/>
            <a:ext cx="871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10. De </a:t>
            </a:r>
            <a:r>
              <a:rPr lang="es-ES" dirty="0"/>
              <a:t>acuerdo al texto anterior e </a:t>
            </a:r>
            <a:r>
              <a:rPr lang="es-ES" dirty="0" smtClean="0"/>
              <a:t>imagen. </a:t>
            </a:r>
            <a:r>
              <a:rPr lang="es-ES" dirty="0"/>
              <a:t>Describe cuál es la importancia de la célula para la organización de los seres </a:t>
            </a:r>
            <a:r>
              <a:rPr lang="es-ES" dirty="0" smtClean="0"/>
              <a:t>vivos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483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0" y="0"/>
            <a:ext cx="1087419" cy="13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/>
          <p:cNvSpPr/>
          <p:nvPr/>
        </p:nvSpPr>
        <p:spPr>
          <a:xfrm>
            <a:off x="837439" y="1409066"/>
            <a:ext cx="78441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•</a:t>
            </a:r>
            <a:r>
              <a:rPr lang="es-ES" sz="1600" dirty="0" smtClean="0"/>
              <a:t>Todos </a:t>
            </a:r>
            <a:r>
              <a:rPr lang="es-ES" sz="1600" dirty="0"/>
              <a:t>los seres vivos están compuestos por millones de células.</a:t>
            </a:r>
          </a:p>
          <a:p>
            <a:r>
              <a:rPr lang="es-ES" sz="1600" dirty="0" smtClean="0"/>
              <a:t>Están </a:t>
            </a:r>
            <a:r>
              <a:rPr lang="es-ES" sz="1600" dirty="0"/>
              <a:t>formadas por características comunes:</a:t>
            </a:r>
          </a:p>
          <a:p>
            <a:r>
              <a:rPr lang="es-ES" sz="1600" dirty="0"/>
              <a:t>Membrana celular</a:t>
            </a:r>
          </a:p>
          <a:p>
            <a:r>
              <a:rPr lang="es-ES" sz="1600" dirty="0"/>
              <a:t>Núcleo</a:t>
            </a:r>
          </a:p>
          <a:p>
            <a:r>
              <a:rPr lang="es-ES" sz="1600" dirty="0"/>
              <a:t>Citoplasma</a:t>
            </a:r>
          </a:p>
          <a:p>
            <a:pPr algn="just"/>
            <a:r>
              <a:rPr lang="es-ES" sz="1600" dirty="0" smtClean="0"/>
              <a:t>•Las </a:t>
            </a:r>
            <a:r>
              <a:rPr lang="es-ES" sz="1600" dirty="0"/>
              <a:t>células humanas, que cumplen la misma función están agrupadas por tejidos</a:t>
            </a:r>
          </a:p>
          <a:p>
            <a:pPr algn="just"/>
            <a:r>
              <a:rPr lang="es-ES" sz="1600" dirty="0" smtClean="0"/>
              <a:t>•Todas </a:t>
            </a:r>
            <a:r>
              <a:rPr lang="es-ES" sz="1600" dirty="0"/>
              <a:t>las células de un mismo tejido, tienen formas parecidas, porque realizan la misma actividad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36" y="3429000"/>
            <a:ext cx="7516412" cy="33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812</Words>
  <Application>Microsoft Office PowerPoint</Application>
  <PresentationFormat>Presentación en pantalla (4:3)</PresentationFormat>
  <Paragraphs>108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PLANIFICACIÓN  CLASES VIRTUALES RETROALIMENTACIÓN CIENCIAS NATURALES 5° AÑO BÁSICO SEMANA N° 21  FECHA : 19-08-2020</vt:lpstr>
      <vt:lpstr>Presentación de PowerPoint</vt:lpstr>
      <vt:lpstr>Reglas clases virtuales</vt:lpstr>
      <vt:lpstr>RESULTADOS AL 13-08-2020 Evaluados 25 estudiantes</vt:lpstr>
      <vt:lpstr>Inicio Activación Conocimientos Previos</vt:lpstr>
      <vt:lpstr>Motivación </vt:lpstr>
      <vt:lpstr>Presentación de PowerPoint</vt:lpstr>
      <vt:lpstr>Presentación de PowerPoint</vt:lpstr>
      <vt:lpstr>Desarrollo de la clase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86</cp:revision>
  <dcterms:created xsi:type="dcterms:W3CDTF">2020-07-06T03:06:52Z</dcterms:created>
  <dcterms:modified xsi:type="dcterms:W3CDTF">2020-08-14T14:30:18Z</dcterms:modified>
</cp:coreProperties>
</file>