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8" r:id="rId3"/>
    <p:sldId id="256" r:id="rId4"/>
    <p:sldId id="295" r:id="rId5"/>
    <p:sldId id="294" r:id="rId6"/>
    <p:sldId id="258" r:id="rId7"/>
    <p:sldId id="304" r:id="rId8"/>
    <p:sldId id="300" r:id="rId9"/>
    <p:sldId id="301" r:id="rId10"/>
    <p:sldId id="307" r:id="rId11"/>
    <p:sldId id="309" r:id="rId12"/>
    <p:sldId id="297"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6477" autoAdjust="0"/>
  </p:normalViewPr>
  <p:slideViewPr>
    <p:cSldViewPr>
      <p:cViewPr>
        <p:scale>
          <a:sx n="81" d="100"/>
          <a:sy n="81" d="100"/>
        </p:scale>
        <p:origin x="-1062" y="-12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29-08-2020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29-08-2020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29-08-2020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29-08-2020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gif"/><Relationship Id="rId4" Type="http://schemas.openxmlformats.org/officeDocument/2006/relationships/hyperlink" Target="https://www.youtube.com/watch?v=OyWfenosLS8"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a:t>
            </a:r>
            <a:r>
              <a:rPr lang="es-CL" sz="2800" b="1" dirty="0" smtClean="0"/>
              <a:t> CLASES VIRTUALES</a:t>
            </a:r>
            <a:r>
              <a:rPr lang="es-CL" sz="2800" dirty="0"/>
              <a:t/>
            </a:r>
            <a:br>
              <a:rPr lang="es-CL" sz="2800" dirty="0"/>
            </a:br>
            <a:r>
              <a:rPr lang="es-CL" sz="2800" dirty="0"/>
              <a:t>SEMANA </a:t>
            </a:r>
            <a:r>
              <a:rPr lang="es-CL" sz="2800" dirty="0" smtClean="0"/>
              <a:t>N°23</a:t>
            </a:r>
            <a:r>
              <a:rPr lang="es-CL" sz="2800" dirty="0"/>
              <a:t/>
            </a:r>
            <a:br>
              <a:rPr lang="es-CL" sz="2800" dirty="0"/>
            </a:br>
            <a:r>
              <a:rPr lang="es-CL" sz="2800" dirty="0" smtClean="0"/>
              <a:t>FECHA :1/09/2020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82039"/>
            <a:ext cx="8229600" cy="990759"/>
          </a:xfrm>
        </p:spPr>
        <p:txBody>
          <a:bodyPr/>
          <a:lstStyle/>
          <a:p>
            <a:r>
              <a:rPr lang="es-MX" dirty="0" smtClean="0"/>
              <a:t>Desarrollo de la clase</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721136" y="-128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010181452"/>
              </p:ext>
            </p:extLst>
          </p:nvPr>
        </p:nvGraphicFramePr>
        <p:xfrm>
          <a:off x="160296" y="755591"/>
          <a:ext cx="8844355" cy="6102409"/>
        </p:xfrm>
        <a:graphic>
          <a:graphicData uri="http://schemas.openxmlformats.org/drawingml/2006/table">
            <a:tbl>
              <a:tblPr/>
              <a:tblGrid>
                <a:gridCol w="8844355">
                  <a:extLst>
                    <a:ext uri="{9D8B030D-6E8A-4147-A177-3AD203B41FA5}">
                      <a16:colId xmlns:a16="http://schemas.microsoft.com/office/drawing/2014/main" xmlns="" val="1832098639"/>
                    </a:ext>
                  </a:extLst>
                </a:gridCol>
              </a:tblGrid>
              <a:tr h="61024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u="sng" kern="1200" dirty="0" smtClean="0">
                          <a:solidFill>
                            <a:schemeClr val="tx1"/>
                          </a:solidFill>
                          <a:effectLst/>
                          <a:latin typeface="+mn-lt"/>
                          <a:ea typeface="+mn-ea"/>
                          <a:cs typeface="+mn-cs"/>
                        </a:rPr>
                        <a:t>Actividad</a:t>
                      </a:r>
                      <a:r>
                        <a:rPr lang="es-ES" sz="2000" b="1" u="sng" kern="1200" baseline="0" dirty="0" smtClean="0">
                          <a:solidFill>
                            <a:schemeClr val="tx1"/>
                          </a:solidFill>
                          <a:effectLst/>
                          <a:latin typeface="+mn-lt"/>
                          <a:ea typeface="+mn-ea"/>
                          <a:cs typeface="+mn-cs"/>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dirty="0" smtClean="0">
                          <a:solidFill>
                            <a:schemeClr val="tx1"/>
                          </a:solidFill>
                          <a:effectLst/>
                          <a:latin typeface="+mn-lt"/>
                          <a:ea typeface="+mn-ea"/>
                          <a:cs typeface="+mn-cs"/>
                        </a:rPr>
                        <a:t>1.-</a:t>
                      </a:r>
                      <a:r>
                        <a:rPr lang="es-CL" sz="1600" b="0" i="0" u="none" kern="1200" baseline="0" dirty="0" smtClean="0">
                          <a:solidFill>
                            <a:schemeClr val="tx1"/>
                          </a:solidFill>
                          <a:effectLst/>
                          <a:latin typeface="+mn-lt"/>
                          <a:ea typeface="+mn-ea"/>
                          <a:cs typeface="+mn-cs"/>
                        </a:rPr>
                        <a:t>Realizar los siguientes ejercicios con el balón de fútbol. </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Indicaciones:</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a)Tomar el balón con las manos, correr y dejar el balón en la primera botella(derecha) y volver al inicio corriendo.</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b)Correr a buscar el balón a la primera botella(derecha) y volver al inicio corriendo.</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c)Realizar la misma secuencia con las siguientes dos botellas de bebidas.</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Indicaciones:</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a)Conducir el balón con el pie derecho, dejar el balón en la primera botella(derecha) y volver al inicio corriendo.</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b)Correr a buscar el balón a la primera botella(derecha) y volver al inicio en conducción .</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c)Realizar la misma secuencia con las siguientes dos botellas de bebidas.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0" u="none" kern="1200" baseline="0" dirty="0" smtClean="0">
                        <a:solidFill>
                          <a:schemeClr val="tx1"/>
                        </a:solidFill>
                        <a:effectLst/>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146437188"/>
                  </a:ext>
                </a:extLst>
              </a:tr>
            </a:tbl>
          </a:graphicData>
        </a:graphic>
      </p:graphicFrame>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790435"/>
            <a:ext cx="1416419" cy="1078725"/>
          </a:xfrm>
          <a:prstGeom prst="rect">
            <a:avLst/>
          </a:prstGeom>
        </p:spPr>
      </p:pic>
      <p:pic>
        <p:nvPicPr>
          <p:cNvPr id="4" name="Imagen 3"/>
          <p:cNvPicPr>
            <a:picLocks noChangeAspect="1"/>
          </p:cNvPicPr>
          <p:nvPr/>
        </p:nvPicPr>
        <p:blipFill>
          <a:blip r:embed="rId5"/>
          <a:stretch>
            <a:fillRect/>
          </a:stretch>
        </p:blipFill>
        <p:spPr>
          <a:xfrm>
            <a:off x="4088320" y="3778039"/>
            <a:ext cx="1424170" cy="1511257"/>
          </a:xfrm>
          <a:prstGeom prst="rect">
            <a:avLst/>
          </a:prstGeom>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7966304" y="5949279"/>
            <a:ext cx="603250" cy="785032"/>
          </a:xfrm>
          <a:prstGeom prst="rect">
            <a:avLst/>
          </a:prstGeom>
          <a:noFill/>
          <a:ln>
            <a:no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4571999" y="5949279"/>
            <a:ext cx="603250" cy="785032"/>
          </a:xfrm>
          <a:prstGeom prst="rect">
            <a:avLst/>
          </a:prstGeom>
          <a:noFill/>
          <a:ln>
            <a:noFill/>
          </a:ln>
        </p:spPr>
      </p:pic>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1098505" y="5949279"/>
            <a:ext cx="603250" cy="785031"/>
          </a:xfrm>
          <a:prstGeom prst="rect">
            <a:avLst/>
          </a:prstGeom>
          <a:noFill/>
          <a:ln>
            <a:noFill/>
          </a:ln>
        </p:spPr>
      </p:pic>
      <p:cxnSp>
        <p:nvCxnSpPr>
          <p:cNvPr id="12" name="Conector recto de flecha 11"/>
          <p:cNvCxnSpPr/>
          <p:nvPr/>
        </p:nvCxnSpPr>
        <p:spPr>
          <a:xfrm>
            <a:off x="4873624" y="5289296"/>
            <a:ext cx="0" cy="6599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1475657" y="5144459"/>
            <a:ext cx="2304255" cy="6811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5820898" y="5202855"/>
            <a:ext cx="2298562" cy="6227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7"/>
          <a:stretch>
            <a:fillRect/>
          </a:stretch>
        </p:blipFill>
        <p:spPr>
          <a:xfrm>
            <a:off x="1750182" y="6290447"/>
            <a:ext cx="454377" cy="430163"/>
          </a:xfrm>
          <a:prstGeom prst="rect">
            <a:avLst/>
          </a:prstGeom>
        </p:spPr>
      </p:pic>
    </p:spTree>
    <p:extLst>
      <p:ext uri="{BB962C8B-B14F-4D97-AF65-F5344CB8AC3E}">
        <p14:creationId xmlns:p14="http://schemas.microsoft.com/office/powerpoint/2010/main" val="388018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EFI</a:t>
            </a:r>
            <a:endParaRPr lang="es-CL" sz="2000" b="1" dirty="0" smtClean="0"/>
          </a:p>
          <a:p>
            <a:pPr algn="ctr"/>
            <a:r>
              <a:rPr lang="es-CL" sz="2000" b="1" dirty="0" smtClean="0"/>
              <a:t>SEMANA 23</a:t>
            </a:r>
            <a:endParaRPr lang="es-CL" sz="2000" b="1" dirty="0"/>
          </a:p>
        </p:txBody>
      </p:sp>
      <p:sp>
        <p:nvSpPr>
          <p:cNvPr id="4" name="3 CuadroTexto"/>
          <p:cNvSpPr txBox="1"/>
          <p:nvPr/>
        </p:nvSpPr>
        <p:spPr>
          <a:xfrm>
            <a:off x="367585" y="1745428"/>
            <a:ext cx="8480838" cy="2831544"/>
          </a:xfrm>
          <a:prstGeom prst="rect">
            <a:avLst/>
          </a:prstGeom>
          <a:noFill/>
        </p:spPr>
        <p:txBody>
          <a:bodyPr wrap="square" rtlCol="0">
            <a:spAutoFit/>
          </a:bodyPr>
          <a:lstStyle/>
          <a:p>
            <a:r>
              <a:rPr lang="es-CL" sz="2000" dirty="0" smtClean="0"/>
              <a:t>1)Menciona ¿A </a:t>
            </a:r>
            <a:r>
              <a:rPr lang="es-CL" sz="2000" dirty="0" smtClean="0"/>
              <a:t>qué habilidad motriz básica corresponde </a:t>
            </a:r>
            <a:r>
              <a:rPr lang="es-CL" sz="2000" dirty="0" smtClean="0"/>
              <a:t>locomoción? </a:t>
            </a:r>
            <a:r>
              <a:rPr lang="es-CL" sz="2000" dirty="0" smtClean="0"/>
              <a:t>Menciona un ejemplo de un juego en que realices ejercicios de locomoción.</a:t>
            </a:r>
          </a:p>
          <a:p>
            <a:endParaRPr lang="es-CL" sz="2000" dirty="0"/>
          </a:p>
          <a:p>
            <a:r>
              <a:rPr lang="es-CL" sz="2000" dirty="0" smtClean="0"/>
              <a:t>2)</a:t>
            </a:r>
            <a:r>
              <a:rPr lang="es-ES_tradnl" sz="2000" dirty="0"/>
              <a:t> </a:t>
            </a:r>
            <a:r>
              <a:rPr lang="es-ES_tradnl" sz="2000" dirty="0" smtClean="0"/>
              <a:t>Según tu opinión ¿Cuál </a:t>
            </a:r>
            <a:r>
              <a:rPr lang="es-ES_tradnl" sz="2000" dirty="0" smtClean="0"/>
              <a:t> </a:t>
            </a:r>
            <a:r>
              <a:rPr lang="es-ES_tradnl" sz="2000" dirty="0" smtClean="0"/>
              <a:t>es la forma segura en la que debes correr ? Menciona algunas recomendaciones de seguridad que debes tener antes de correr.</a:t>
            </a:r>
          </a:p>
          <a:p>
            <a:endParaRPr lang="es-CL" sz="2000" dirty="0"/>
          </a:p>
          <a:p>
            <a:r>
              <a:rPr lang="es-CL" sz="2000" dirty="0" smtClean="0"/>
              <a:t>3)</a:t>
            </a:r>
            <a:r>
              <a:rPr lang="es-ES" sz="2000" dirty="0" smtClean="0"/>
              <a:t>¿Qué dificultad puedes observar si no logras coordinar tus movimientos al correr?¿Cómo puedo mejorar?</a:t>
            </a:r>
          </a:p>
          <a:p>
            <a:endParaRPr lang="es-CL" dirty="0"/>
          </a:p>
        </p:txBody>
      </p:sp>
      <p:sp>
        <p:nvSpPr>
          <p:cNvPr id="5" name="4 Rectángulo redondeado"/>
          <p:cNvSpPr/>
          <p:nvPr/>
        </p:nvSpPr>
        <p:spPr>
          <a:xfrm>
            <a:off x="5564006" y="5301208"/>
            <a:ext cx="3384376"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Enviar fotografía de este ticket de salida al: </a:t>
            </a:r>
          </a:p>
          <a:p>
            <a:pPr algn="ctr"/>
            <a:r>
              <a:rPr lang="es-CL" dirty="0" smtClean="0"/>
              <a:t>Correo: marcos.lucero@colegio-jeanpiaget.cl</a:t>
            </a:r>
          </a:p>
          <a:p>
            <a:pPr algn="ctr"/>
            <a:r>
              <a:rPr lang="es-CL" dirty="0" smtClean="0"/>
              <a:t>Celular:+56964515300</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CIERRE</a:t>
            </a:r>
            <a:endParaRPr lang="es-CL" sz="2400" b="1" dirty="0"/>
          </a:p>
        </p:txBody>
      </p:sp>
      <p:pic>
        <p:nvPicPr>
          <p:cNvPr id="8" name="Picture 8" descr="Film Camera Sticker by Martina Martian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167" y="4637374"/>
            <a:ext cx="2496377" cy="2496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ppy Dance Sticker by Ofix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03766" y="4614252"/>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200723016"/>
              </p:ext>
            </p:extLst>
          </p:nvPr>
        </p:nvGraphicFramePr>
        <p:xfrm>
          <a:off x="467544" y="1196752"/>
          <a:ext cx="8136904" cy="4964610"/>
        </p:xfrm>
        <a:graphic>
          <a:graphicData uri="http://schemas.openxmlformats.org/drawingml/2006/table">
            <a:tbl>
              <a:tblPr firstRow="1" firstCol="1" bandRow="1"/>
              <a:tblGrid>
                <a:gridCol w="2575592">
                  <a:extLst>
                    <a:ext uri="{9D8B030D-6E8A-4147-A177-3AD203B41FA5}">
                      <a16:colId xmlns:a16="http://schemas.microsoft.com/office/drawing/2014/main" xmlns="" val="20000"/>
                    </a:ext>
                  </a:extLst>
                </a:gridCol>
                <a:gridCol w="5561312">
                  <a:extLst>
                    <a:ext uri="{9D8B030D-6E8A-4147-A177-3AD203B41FA5}">
                      <a16:colId xmlns:a16="http://schemas.microsoft.com/office/drawing/2014/main" xmlns="" val="20001"/>
                    </a:ext>
                  </a:extLst>
                </a:gridCol>
              </a:tblGrid>
              <a:tr h="288244">
                <a:tc>
                  <a:txBody>
                    <a:bodyPr/>
                    <a:lstStyle/>
                    <a:p>
                      <a:pPr algn="just">
                        <a:spcAft>
                          <a:spcPts val="0"/>
                        </a:spcAft>
                      </a:pPr>
                      <a:r>
                        <a:rPr lang="es-ES_tradnl" sz="2000" b="1" dirty="0">
                          <a:effectLst/>
                          <a:latin typeface="+mn-lt"/>
                          <a:ea typeface="Calibri"/>
                          <a:cs typeface="Times New Roman"/>
                        </a:rPr>
                        <a:t>ASIGNATURA /CURSO</a:t>
                      </a:r>
                      <a:endParaRPr lang="es-CL" sz="20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spcAft>
                          <a:spcPts val="0"/>
                        </a:spcAft>
                        <a:tabLst>
                          <a:tab pos="2276475" algn="l"/>
                        </a:tabLst>
                      </a:pPr>
                      <a:r>
                        <a:rPr lang="es-CL" sz="1800" dirty="0" smtClean="0">
                          <a:effectLst/>
                          <a:latin typeface="+mn-lt"/>
                          <a:ea typeface="Calibri"/>
                          <a:cs typeface="Times New Roman"/>
                        </a:rPr>
                        <a:t>Educación Física  / 5° Básico </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4741">
                <a:tc>
                  <a:txBody>
                    <a:bodyPr/>
                    <a:lstStyle/>
                    <a:p>
                      <a:pPr algn="just">
                        <a:spcAft>
                          <a:spcPts val="0"/>
                        </a:spcAft>
                      </a:pPr>
                      <a:r>
                        <a:rPr lang="es-ES_tradnl" sz="2000" b="1" dirty="0">
                          <a:effectLst/>
                          <a:latin typeface="+mn-lt"/>
                          <a:ea typeface="Calibri"/>
                          <a:cs typeface="Times New Roman"/>
                        </a:rPr>
                        <a:t>NOMBRE DEL </a:t>
                      </a:r>
                      <a:r>
                        <a:rPr lang="es-ES_tradnl" sz="2000" b="1" dirty="0" smtClean="0">
                          <a:effectLst/>
                          <a:latin typeface="+mn-lt"/>
                          <a:ea typeface="Calibri"/>
                          <a:cs typeface="Times New Roman"/>
                        </a:rPr>
                        <a:t>PROFESOR</a:t>
                      </a:r>
                      <a:endParaRPr lang="es-CL" sz="20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spcAft>
                          <a:spcPts val="0"/>
                        </a:spcAft>
                      </a:pPr>
                      <a:r>
                        <a:rPr lang="es-CL" sz="1800" dirty="0" smtClean="0">
                          <a:effectLst/>
                          <a:latin typeface="+mn-lt"/>
                          <a:ea typeface="Calibri"/>
                          <a:cs typeface="Times New Roman"/>
                        </a:rPr>
                        <a:t>Marcos Lucero Lizama </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64731">
                <a:tc>
                  <a:txBody>
                    <a:bodyPr/>
                    <a:lstStyle/>
                    <a:p>
                      <a:pPr algn="just">
                        <a:spcAft>
                          <a:spcPts val="0"/>
                        </a:spcAft>
                      </a:pPr>
                      <a:r>
                        <a:rPr lang="es-ES_tradnl" sz="2000" b="1" dirty="0">
                          <a:effectLst/>
                          <a:latin typeface="+mn-lt"/>
                          <a:ea typeface="Calibri"/>
                          <a:cs typeface="Times New Roman"/>
                        </a:rPr>
                        <a:t>OBJETIVO DE APRENDIZAJE </a:t>
                      </a:r>
                      <a:r>
                        <a:rPr lang="es-ES_tradnl" sz="2000" b="1" dirty="0" smtClean="0">
                          <a:effectLst/>
                          <a:latin typeface="+mn-lt"/>
                          <a:ea typeface="Calibri"/>
                          <a:cs typeface="Times New Roman"/>
                        </a:rPr>
                        <a:t>PRIORIZACIÓN NIVEL 1</a:t>
                      </a:r>
                      <a:endParaRPr lang="es-CL" sz="20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spcAft>
                          <a:spcPts val="0"/>
                        </a:spcAft>
                      </a:pPr>
                      <a:r>
                        <a:rPr lang="es-ES_tradnl" sz="1800" kern="1200" dirty="0" smtClean="0">
                          <a:solidFill>
                            <a:schemeClr val="tx1"/>
                          </a:solidFill>
                          <a:effectLst/>
                          <a:latin typeface="+mn-lt"/>
                          <a:ea typeface="+mn-ea"/>
                          <a:cs typeface="+mn-cs"/>
                        </a:rPr>
                        <a:t>(</a:t>
                      </a:r>
                      <a:r>
                        <a:rPr lang="es-ES_tradnl" sz="1800" b="1" kern="1200" dirty="0" smtClean="0">
                          <a:solidFill>
                            <a:schemeClr val="tx1"/>
                          </a:solidFill>
                          <a:effectLst/>
                          <a:latin typeface="+mn-lt"/>
                          <a:ea typeface="+mn-ea"/>
                          <a:cs typeface="+mn-cs"/>
                        </a:rPr>
                        <a:t>OA1</a:t>
                      </a:r>
                      <a:r>
                        <a:rPr lang="es-ES_tradnl" sz="1800" kern="1200" dirty="0" smtClean="0">
                          <a:solidFill>
                            <a:schemeClr val="tx1"/>
                          </a:solidFill>
                          <a:effectLst/>
                          <a:latin typeface="+mn-lt"/>
                          <a:ea typeface="+mn-ea"/>
                          <a:cs typeface="+mn-cs"/>
                        </a:rPr>
                        <a:t>) </a:t>
                      </a:r>
                      <a:r>
                        <a:rPr lang="es-ES" sz="1800" kern="1200" dirty="0" smtClean="0">
                          <a:solidFill>
                            <a:schemeClr val="tx1"/>
                          </a:solidFill>
                          <a:effectLst/>
                          <a:latin typeface="+mn-lt"/>
                          <a:ea typeface="+mn-ea"/>
                          <a:cs typeface="+mn-cs"/>
                        </a:rPr>
                        <a:t>Demostrar la aplicación de las habilidades motrices básicas adquiridas, en una variedad de actividades deportivas.</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92564">
                <a:tc>
                  <a:txBody>
                    <a:bodyPr/>
                    <a:lstStyle/>
                    <a:p>
                      <a:pPr algn="just">
                        <a:spcAft>
                          <a:spcPts val="0"/>
                        </a:spcAft>
                      </a:pPr>
                      <a:endParaRPr lang="es-ES_tradnl" sz="20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2000" b="1" dirty="0" smtClean="0">
                          <a:effectLst/>
                          <a:latin typeface="+mn-lt"/>
                          <a:ea typeface="Calibri"/>
                          <a:cs typeface="Times New Roman"/>
                        </a:rPr>
                        <a:t>INDICADORES DE EVALUACIÓN PARA OA</a:t>
                      </a:r>
                      <a:endParaRPr lang="es-CL" sz="2000" b="1"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r>
                        <a:rPr lang="es-ES" sz="1800" kern="1200" dirty="0" smtClean="0">
                          <a:solidFill>
                            <a:schemeClr val="tx1"/>
                          </a:solidFill>
                          <a:effectLst/>
                          <a:latin typeface="+mn-lt"/>
                          <a:ea typeface="+mn-ea"/>
                          <a:cs typeface="+mn-cs"/>
                        </a:rPr>
                        <a:t>Usan habilidades de locomoción en juegos deportivos; por ejemplo: corren en forma segura y coordinada hacia diferentes direcciones en busca del implemento deportivo.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244">
                <a:tc>
                  <a:txBody>
                    <a:bodyPr/>
                    <a:lstStyle/>
                    <a:p>
                      <a:pPr algn="just">
                        <a:spcAft>
                          <a:spcPts val="0"/>
                        </a:spcAft>
                      </a:pPr>
                      <a:r>
                        <a:rPr lang="es-ES_tradnl" sz="2000" b="1" dirty="0" smtClean="0">
                          <a:effectLst/>
                          <a:latin typeface="+mn-lt"/>
                          <a:ea typeface="Calibri"/>
                          <a:cs typeface="Times New Roman"/>
                        </a:rPr>
                        <a:t>CONTENIDO /HABILIDADES</a:t>
                      </a:r>
                      <a:endParaRPr lang="es-CL" sz="20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spcAft>
                          <a:spcPts val="0"/>
                        </a:spcAft>
                      </a:pPr>
                      <a:r>
                        <a:rPr lang="es-ES" sz="1800" dirty="0" smtClean="0"/>
                        <a:t>Habilidades motrices básicas</a:t>
                      </a:r>
                      <a:r>
                        <a:rPr lang="es-ES" sz="1800" baseline="0" dirty="0" smtClean="0"/>
                        <a:t> en deportes.</a:t>
                      </a:r>
                      <a:endParaRPr lang="es-CL" sz="1800" dirty="0" smtClean="0"/>
                    </a:p>
                    <a:p>
                      <a:pPr algn="l">
                        <a:spcAft>
                          <a:spcPts val="0"/>
                        </a:spcAft>
                      </a:pPr>
                      <a:r>
                        <a:rPr lang="es-CL" sz="1800" dirty="0" smtClean="0"/>
                        <a:t>Ejecutar habilidades motoras básicas</a:t>
                      </a:r>
                      <a:r>
                        <a:rPr lang="es-CL" sz="1800" baseline="0" dirty="0" smtClean="0"/>
                        <a:t> en ejercicios de locomoción .</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488">
                <a:tc>
                  <a:txBody>
                    <a:bodyPr/>
                    <a:lstStyle/>
                    <a:p>
                      <a:pPr algn="just">
                        <a:spcAft>
                          <a:spcPts val="0"/>
                        </a:spcAft>
                      </a:pPr>
                      <a:r>
                        <a:rPr lang="es-ES_tradnl" sz="2000" b="1">
                          <a:effectLst/>
                          <a:latin typeface="+mn-lt"/>
                          <a:ea typeface="Calibri"/>
                          <a:cs typeface="Times New Roman"/>
                        </a:rPr>
                        <a:t>OBJETIVO DE LA CLASE</a:t>
                      </a:r>
                      <a:endParaRPr lang="es-CL" sz="2000" b="1">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spcAft>
                          <a:spcPts val="0"/>
                        </a:spcAft>
                      </a:pPr>
                      <a:r>
                        <a:rPr lang="es-ES" sz="1800" baseline="0" dirty="0" smtClean="0">
                          <a:effectLst/>
                          <a:latin typeface="+mn-lt"/>
                          <a:ea typeface="Calibri"/>
                          <a:cs typeface="Times New Roman"/>
                        </a:rPr>
                        <a:t>Ejecutar ejercicios de locomoción en </a:t>
                      </a:r>
                      <a:r>
                        <a:rPr lang="es-ES" sz="1800" baseline="0" smtClean="0">
                          <a:effectLst/>
                          <a:latin typeface="+mn-lt"/>
                          <a:ea typeface="Calibri"/>
                          <a:cs typeface="Times New Roman"/>
                        </a:rPr>
                        <a:t>juegos deportivos.</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6488">
                <a:tc>
                  <a:txBody>
                    <a:bodyPr/>
                    <a:lstStyle/>
                    <a:p>
                      <a:pPr marL="0" marR="0" algn="just">
                        <a:spcBef>
                          <a:spcPts val="0"/>
                        </a:spcBef>
                        <a:spcAft>
                          <a:spcPts val="0"/>
                        </a:spcAft>
                      </a:pPr>
                      <a:r>
                        <a:rPr lang="es-CL" sz="2000" b="1" dirty="0">
                          <a:effectLst/>
                          <a:latin typeface="+mn-lt"/>
                        </a:rPr>
                        <a:t>EVALUACIÓN</a:t>
                      </a:r>
                    </a:p>
                    <a:p>
                      <a:pPr marL="0" marR="0" algn="just">
                        <a:spcBef>
                          <a:spcPts val="0"/>
                        </a:spcBef>
                        <a:spcAft>
                          <a:spcPts val="0"/>
                        </a:spcAft>
                      </a:pPr>
                      <a:r>
                        <a:rPr lang="es-CL" sz="2000" b="1" dirty="0">
                          <a:effectLst/>
                          <a:latin typeface="+mn-lt"/>
                        </a:rPr>
                        <a:t>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kern="1200" dirty="0" smtClean="0">
                          <a:solidFill>
                            <a:schemeClr val="tx1"/>
                          </a:solidFill>
                          <a:effectLst/>
                          <a:latin typeface="+mn-lt"/>
                          <a:ea typeface="+mn-ea"/>
                          <a:cs typeface="+mn-cs"/>
                        </a:rPr>
                        <a:t>Se evaluará a través del</a:t>
                      </a:r>
                      <a:r>
                        <a:rPr lang="es-ES_tradnl" sz="1800" kern="1200" baseline="0" dirty="0" smtClean="0">
                          <a:solidFill>
                            <a:schemeClr val="tx1"/>
                          </a:solidFill>
                          <a:effectLst/>
                          <a:latin typeface="+mn-lt"/>
                          <a:ea typeface="+mn-ea"/>
                          <a:cs typeface="+mn-cs"/>
                        </a:rPr>
                        <a:t> ticket de salida </a:t>
                      </a:r>
                      <a:endParaRPr lang="es-CL" sz="1800" b="1" dirty="0" smtClean="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92" r="12939"/>
          <a:stretch/>
        </p:blipFill>
        <p:spPr bwMode="auto">
          <a:xfrm>
            <a:off x="0" y="-39186"/>
            <a:ext cx="9144000" cy="689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07" r="12623"/>
          <a:stretch/>
        </p:blipFill>
        <p:spPr bwMode="auto">
          <a:xfrm>
            <a:off x="31065" y="10950"/>
            <a:ext cx="9112935" cy="688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niño con su amigo, significa que debes </a:t>
            </a:r>
            <a:r>
              <a:rPr lang="es-CL" b="1" dirty="0">
                <a:solidFill>
                  <a:prstClr val="black"/>
                </a:solidFill>
              </a:rPr>
              <a:t>realizar los ejercicios de la guía.</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9504" y="3592613"/>
            <a:ext cx="1823699" cy="1268300"/>
          </a:xfrm>
          <a:prstGeom prst="rect">
            <a:avLst/>
          </a:prstGeom>
        </p:spPr>
      </p:pic>
    </p:spTree>
    <p:extLst>
      <p:ext uri="{BB962C8B-B14F-4D97-AF65-F5344CB8AC3E}">
        <p14:creationId xmlns:p14="http://schemas.microsoft.com/office/powerpoint/2010/main" val="198268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1330408"/>
          </a:xfrm>
        </p:spPr>
        <p:txBody>
          <a:bodyPr>
            <a:normAutofit fontScale="90000"/>
          </a:bodyPr>
          <a:lstStyle/>
          <a:p>
            <a:r>
              <a:rPr lang="es-CL" dirty="0" smtClean="0"/>
              <a:t>Inicio</a:t>
            </a:r>
            <a:br>
              <a:rPr lang="es-CL" dirty="0" smtClean="0"/>
            </a:br>
            <a:r>
              <a:rPr lang="es-CL" dirty="0" smtClean="0"/>
              <a:t>Activación Conocimientos Previos</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668344" y="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298820709"/>
              </p:ext>
            </p:extLst>
          </p:nvPr>
        </p:nvGraphicFramePr>
        <p:xfrm>
          <a:off x="611560" y="1591056"/>
          <a:ext cx="8124274" cy="5059680"/>
        </p:xfrm>
        <a:graphic>
          <a:graphicData uri="http://schemas.openxmlformats.org/drawingml/2006/table">
            <a:tbl>
              <a:tblPr/>
              <a:tblGrid>
                <a:gridCol w="8124274">
                  <a:extLst>
                    <a:ext uri="{9D8B030D-6E8A-4147-A177-3AD203B41FA5}">
                      <a16:colId xmlns:a16="http://schemas.microsoft.com/office/drawing/2014/main" xmlns="" val="3668898835"/>
                    </a:ext>
                  </a:extLst>
                </a:gridCol>
              </a:tblGrid>
              <a:tr h="4800509">
                <a:tc>
                  <a:txBody>
                    <a:bodyPr/>
                    <a:lstStyle/>
                    <a:p>
                      <a:r>
                        <a:rPr lang="es-ES" sz="2400" b="1" dirty="0" smtClean="0">
                          <a:latin typeface="Comic Sans MS" pitchFamily="66" charset="0"/>
                        </a:rPr>
                        <a:t>Recordando</a:t>
                      </a:r>
                      <a:r>
                        <a:rPr lang="es-ES" sz="2400" b="1" baseline="0" dirty="0" smtClean="0">
                          <a:latin typeface="Comic Sans MS" pitchFamily="66" charset="0"/>
                        </a:rPr>
                        <a:t> las habilidades motrices y capacidades físicas básicas.</a:t>
                      </a:r>
                    </a:p>
                    <a:p>
                      <a:endParaRPr lang="es-ES" sz="1800" baseline="0" dirty="0" smtClean="0">
                        <a:latin typeface="Comic Sans MS" pitchFamily="66" charset="0"/>
                      </a:endParaRPr>
                    </a:p>
                    <a:p>
                      <a:r>
                        <a:rPr lang="es-ES" sz="2000" baseline="0" dirty="0" smtClean="0">
                          <a:latin typeface="Comic Sans MS" pitchFamily="66" charset="0"/>
                        </a:rPr>
                        <a:t>Habilidades motrices.</a:t>
                      </a:r>
                    </a:p>
                    <a:p>
                      <a:endParaRPr lang="es-ES" sz="2000" baseline="0" dirty="0" smtClean="0">
                        <a:latin typeface="Comic Sans MS" pitchFamily="66" charset="0"/>
                      </a:endParaRPr>
                    </a:p>
                    <a:p>
                      <a:r>
                        <a:rPr lang="es-ES" sz="2000" baseline="0" dirty="0" smtClean="0">
                          <a:latin typeface="Comic Sans MS" pitchFamily="66" charset="0"/>
                        </a:rPr>
                        <a:t>1.-</a:t>
                      </a:r>
                    </a:p>
                    <a:p>
                      <a:r>
                        <a:rPr lang="es-ES" sz="2000" baseline="0" dirty="0" smtClean="0">
                          <a:latin typeface="Comic Sans MS" pitchFamily="66" charset="0"/>
                        </a:rPr>
                        <a:t>2.-</a:t>
                      </a:r>
                    </a:p>
                    <a:p>
                      <a:r>
                        <a:rPr lang="es-ES" sz="2000" baseline="0" dirty="0" smtClean="0">
                          <a:latin typeface="Comic Sans MS" pitchFamily="66" charset="0"/>
                        </a:rPr>
                        <a:t>3.-</a:t>
                      </a:r>
                    </a:p>
                    <a:p>
                      <a:endParaRPr lang="es-ES" sz="2000" baseline="0" dirty="0" smtClean="0">
                        <a:latin typeface="Comic Sans MS" pitchFamily="66" charset="0"/>
                      </a:endParaRPr>
                    </a:p>
                    <a:p>
                      <a:endParaRPr lang="es-ES" sz="2000" baseline="0" dirty="0" smtClean="0">
                        <a:latin typeface="Comic Sans MS" pitchFamily="66" charset="0"/>
                      </a:endParaRPr>
                    </a:p>
                    <a:p>
                      <a:r>
                        <a:rPr lang="es-ES" sz="2000" baseline="0" dirty="0" smtClean="0">
                          <a:latin typeface="Comic Sans MS" pitchFamily="66" charset="0"/>
                        </a:rPr>
                        <a:t>Capacidades motrices básicas.</a:t>
                      </a:r>
                    </a:p>
                    <a:p>
                      <a:endParaRPr lang="es-ES" sz="2000" baseline="0" dirty="0" smtClean="0">
                        <a:latin typeface="Comic Sans MS" pitchFamily="66" charset="0"/>
                      </a:endParaRPr>
                    </a:p>
                    <a:p>
                      <a:r>
                        <a:rPr lang="es-ES" sz="2000" baseline="0" dirty="0" smtClean="0">
                          <a:latin typeface="Comic Sans MS" pitchFamily="66" charset="0"/>
                        </a:rPr>
                        <a:t>1.-</a:t>
                      </a:r>
                    </a:p>
                    <a:p>
                      <a:r>
                        <a:rPr lang="es-ES" sz="2000" baseline="0" dirty="0" smtClean="0">
                          <a:latin typeface="Comic Sans MS" pitchFamily="66" charset="0"/>
                        </a:rPr>
                        <a:t>2.-</a:t>
                      </a:r>
                    </a:p>
                    <a:p>
                      <a:r>
                        <a:rPr lang="es-ES" sz="2000" baseline="0" dirty="0" smtClean="0">
                          <a:latin typeface="Comic Sans MS" pitchFamily="66" charset="0"/>
                        </a:rPr>
                        <a:t>3.-</a:t>
                      </a:r>
                    </a:p>
                    <a:p>
                      <a:r>
                        <a:rPr lang="es-ES" sz="2000" baseline="0" dirty="0" smtClean="0">
                          <a:latin typeface="Comic Sans MS" pitchFamily="66" charset="0"/>
                        </a:rPr>
                        <a:t>4.-</a:t>
                      </a:r>
                      <a:endParaRPr lang="es-CL" sz="2000" dirty="0" smtClean="0">
                        <a:latin typeface="Comic Sans MS" pitchFamily="66"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576190642"/>
                  </a:ext>
                </a:extLst>
              </a:tr>
            </a:tbl>
          </a:graphicData>
        </a:graphic>
      </p:graphicFrame>
      <p:pic>
        <p:nvPicPr>
          <p:cNvPr id="6"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6208" y="4003847"/>
            <a:ext cx="1968021" cy="24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Motivación </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01123" y="151519"/>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509954020"/>
              </p:ext>
            </p:extLst>
          </p:nvPr>
        </p:nvGraphicFramePr>
        <p:xfrm>
          <a:off x="323529" y="1260389"/>
          <a:ext cx="8568952" cy="5408971"/>
        </p:xfrm>
        <a:graphic>
          <a:graphicData uri="http://schemas.openxmlformats.org/drawingml/2006/table">
            <a:tbl>
              <a:tblPr/>
              <a:tblGrid>
                <a:gridCol w="8568952">
                  <a:extLst>
                    <a:ext uri="{9D8B030D-6E8A-4147-A177-3AD203B41FA5}">
                      <a16:colId xmlns:a16="http://schemas.microsoft.com/office/drawing/2014/main" xmlns="" val="250826716"/>
                    </a:ext>
                  </a:extLst>
                </a:gridCol>
              </a:tblGrid>
              <a:tr h="5408971">
                <a:tc>
                  <a:txBody>
                    <a:bodyPr/>
                    <a:lstStyle/>
                    <a:p>
                      <a:r>
                        <a:rPr lang="es-ES" baseline="0" dirty="0" smtClean="0">
                          <a:solidFill>
                            <a:schemeClr val="tx1"/>
                          </a:solidFill>
                        </a:rPr>
                        <a:t>Colócate un rollo de papel higiénico en la cabeza y realiza la siguiente actividad.</a:t>
                      </a: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p>
                      <a:r>
                        <a:rPr lang="es-ES" baseline="0" dirty="0" smtClean="0">
                          <a:solidFill>
                            <a:schemeClr val="tx1"/>
                          </a:solidFill>
                        </a:rPr>
                        <a:t>Colócate el rollo de papel higiénico en la cabeza y comienza </a:t>
                      </a:r>
                    </a:p>
                    <a:p>
                      <a:r>
                        <a:rPr lang="es-ES" baseline="0" dirty="0" smtClean="0">
                          <a:solidFill>
                            <a:schemeClr val="tx1"/>
                          </a:solidFill>
                        </a:rPr>
                        <a:t> a bajar hasta sentarte, luego vuelve a la posición inicial.</a:t>
                      </a:r>
                    </a:p>
                    <a:p>
                      <a:endParaRPr lang="es-ES" baseline="0" dirty="0" smtClean="0">
                        <a:solidFill>
                          <a:schemeClr val="tx1"/>
                        </a:solidFill>
                      </a:endParaRPr>
                    </a:p>
                    <a:p>
                      <a:r>
                        <a:rPr lang="es-ES" baseline="0" dirty="0" smtClean="0">
                          <a:solidFill>
                            <a:schemeClr val="tx1"/>
                          </a:solidFill>
                        </a:rPr>
                        <a:t>Realiza la actividad con los ojos vendados.</a:t>
                      </a:r>
                    </a:p>
                    <a:p>
                      <a:endParaRPr lang="es-ES" baseline="0" dirty="0" smtClean="0">
                        <a:solidFill>
                          <a:schemeClr val="tx1"/>
                        </a:solidFill>
                      </a:endParaRPr>
                    </a:p>
                    <a:p>
                      <a:r>
                        <a:rPr lang="es-ES" baseline="0" dirty="0" smtClean="0">
                          <a:solidFill>
                            <a:schemeClr val="tx1"/>
                          </a:solidFill>
                        </a:rPr>
                        <a:t>Desplazarnos con el rollo de papel </a:t>
                      </a:r>
                      <a:r>
                        <a:rPr lang="es-ES" baseline="0" dirty="0" smtClean="0">
                          <a:solidFill>
                            <a:schemeClr val="tx1"/>
                          </a:solidFill>
                        </a:rPr>
                        <a:t>higiénico.</a:t>
                      </a:r>
                      <a:endParaRPr lang="es-ES" baseline="0" dirty="0" smtClean="0">
                        <a:solidFill>
                          <a:schemeClr val="tx1"/>
                        </a:solidFill>
                      </a:endParaRPr>
                    </a:p>
                    <a:p>
                      <a:endParaRPr lang="es-ES" baseline="0" dirty="0" smtClean="0">
                        <a:solidFill>
                          <a:schemeClr val="tx1"/>
                        </a:solidFill>
                      </a:endParaRPr>
                    </a:p>
                    <a:p>
                      <a:endParaRPr lang="es-ES" baseline="0" dirty="0" smtClean="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826991620"/>
                  </a:ext>
                </a:extLst>
              </a:tr>
            </a:tbl>
          </a:graphicData>
        </a:graphic>
      </p:graphicFrame>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3371"/>
            <a:ext cx="1823699" cy="980728"/>
          </a:xfrm>
          <a:prstGeom prst="rect">
            <a:avLst/>
          </a:prstGeom>
        </p:spPr>
      </p:pic>
      <p:pic>
        <p:nvPicPr>
          <p:cNvPr id="5" name="Imagen 4"/>
          <p:cNvPicPr>
            <a:picLocks noChangeAspect="1"/>
          </p:cNvPicPr>
          <p:nvPr/>
        </p:nvPicPr>
        <p:blipFill>
          <a:blip r:embed="rId5"/>
          <a:stretch>
            <a:fillRect/>
          </a:stretch>
        </p:blipFill>
        <p:spPr>
          <a:xfrm>
            <a:off x="466156" y="1628800"/>
            <a:ext cx="2017611" cy="2160241"/>
          </a:xfrm>
          <a:prstGeom prst="rect">
            <a:avLst/>
          </a:prstGeom>
        </p:spPr>
      </p:pic>
      <p:pic>
        <p:nvPicPr>
          <p:cNvPr id="8" name="Imagen 7"/>
          <p:cNvPicPr>
            <a:picLocks noChangeAspect="1"/>
          </p:cNvPicPr>
          <p:nvPr/>
        </p:nvPicPr>
        <p:blipFill>
          <a:blip r:embed="rId6"/>
          <a:stretch>
            <a:fillRect/>
          </a:stretch>
        </p:blipFill>
        <p:spPr>
          <a:xfrm>
            <a:off x="3363665" y="1628800"/>
            <a:ext cx="2488679" cy="2160241"/>
          </a:xfrm>
          <a:prstGeom prst="rect">
            <a:avLst/>
          </a:prstGeom>
        </p:spPr>
      </p:pic>
      <p:pic>
        <p:nvPicPr>
          <p:cNvPr id="10" name="Imagen 9"/>
          <p:cNvPicPr>
            <a:picLocks noChangeAspect="1"/>
          </p:cNvPicPr>
          <p:nvPr/>
        </p:nvPicPr>
        <p:blipFill>
          <a:blip r:embed="rId7"/>
          <a:stretch>
            <a:fillRect/>
          </a:stretch>
        </p:blipFill>
        <p:spPr>
          <a:xfrm>
            <a:off x="6804248" y="1628800"/>
            <a:ext cx="1750546" cy="2160241"/>
          </a:xfrm>
          <a:prstGeom prst="rect">
            <a:avLst/>
          </a:prstGeom>
        </p:spPr>
      </p:pic>
      <p:pic>
        <p:nvPicPr>
          <p:cNvPr id="11" name="Imagen 10"/>
          <p:cNvPicPr>
            <a:picLocks noChangeAspect="1"/>
          </p:cNvPicPr>
          <p:nvPr/>
        </p:nvPicPr>
        <p:blipFill>
          <a:blip r:embed="rId8"/>
          <a:stretch>
            <a:fillRect/>
          </a:stretch>
        </p:blipFill>
        <p:spPr>
          <a:xfrm>
            <a:off x="6516216" y="4293096"/>
            <a:ext cx="2227670" cy="2011362"/>
          </a:xfrm>
          <a:prstGeom prst="rect">
            <a:avLst/>
          </a:prstGeom>
        </p:spPr>
      </p:pic>
    </p:spTree>
    <p:extLst>
      <p:ext uri="{BB962C8B-B14F-4D97-AF65-F5344CB8AC3E}">
        <p14:creationId xmlns:p14="http://schemas.microsoft.com/office/powerpoint/2010/main" val="2071761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16443"/>
            <a:ext cx="8229600" cy="1143000"/>
          </a:xfrm>
        </p:spPr>
        <p:txBody>
          <a:bodyPr/>
          <a:lstStyle/>
          <a:p>
            <a:r>
              <a:rPr lang="es-MX" dirty="0" smtClean="0"/>
              <a:t>Desarrollo de la clase</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721136" y="-128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2291390781"/>
              </p:ext>
            </p:extLst>
          </p:nvPr>
        </p:nvGraphicFramePr>
        <p:xfrm>
          <a:off x="160296" y="908720"/>
          <a:ext cx="8844355" cy="5949280"/>
        </p:xfrm>
        <a:graphic>
          <a:graphicData uri="http://schemas.openxmlformats.org/drawingml/2006/table">
            <a:tbl>
              <a:tblPr/>
              <a:tblGrid>
                <a:gridCol w="8844355">
                  <a:extLst>
                    <a:ext uri="{9D8B030D-6E8A-4147-A177-3AD203B41FA5}">
                      <a16:colId xmlns:a16="http://schemas.microsoft.com/office/drawing/2014/main" xmlns="" val="1832098639"/>
                    </a:ext>
                  </a:extLst>
                </a:gridCol>
              </a:tblGrid>
              <a:tr h="5949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u="sng" kern="1200" dirty="0" smtClean="0">
                          <a:solidFill>
                            <a:schemeClr val="tx1"/>
                          </a:solidFill>
                          <a:effectLst/>
                          <a:latin typeface="+mn-lt"/>
                          <a:ea typeface="+mn-ea"/>
                          <a:cs typeface="+mn-cs"/>
                        </a:rPr>
                        <a:t>Actividad</a:t>
                      </a:r>
                      <a:r>
                        <a:rPr lang="es-ES" sz="2000" b="1" u="sng" kern="1200" baseline="0" dirty="0" smtClean="0">
                          <a:solidFill>
                            <a:schemeClr val="tx1"/>
                          </a:solidFill>
                          <a:effectLst/>
                          <a:latin typeface="+mn-lt"/>
                          <a:ea typeface="+mn-ea"/>
                          <a:cs typeface="+mn-cs"/>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dirty="0" smtClean="0">
                          <a:solidFill>
                            <a:schemeClr val="tx1"/>
                          </a:solidFill>
                          <a:effectLst/>
                          <a:latin typeface="+mn-lt"/>
                          <a:ea typeface="+mn-ea"/>
                          <a:cs typeface="+mn-cs"/>
                        </a:rPr>
                        <a:t>1.-</a:t>
                      </a:r>
                      <a:r>
                        <a:rPr lang="es-CL" sz="1600" b="0" i="0" u="none" kern="1200" baseline="0" dirty="0" smtClean="0">
                          <a:solidFill>
                            <a:schemeClr val="tx1"/>
                          </a:solidFill>
                          <a:effectLst/>
                          <a:latin typeface="+mn-lt"/>
                          <a:ea typeface="+mn-ea"/>
                          <a:cs typeface="+mn-cs"/>
                        </a:rPr>
                        <a:t>Realizar los ejercicios sin implemento deportivo. Luego realizaremos los ejercicios con un balón de fútbol, si no cuentas con un balón de futbol te dejo el siguiente link que te enseñara en simples pasos a fabricar tu balón de fútbol.</a:t>
                      </a:r>
                      <a:r>
                        <a:rPr lang="es-CL" sz="1600" dirty="0" smtClean="0">
                          <a:hlinkClick r:id="rId4"/>
                        </a:rPr>
                        <a:t> </a:t>
                      </a:r>
                      <a:r>
                        <a:rPr lang="es-CL" sz="1600" smtClean="0">
                          <a:hlinkClick r:id="rId4"/>
                        </a:rPr>
                        <a:t>https://www.youtube.com/watch?v=OyWfenosLS8</a:t>
                      </a:r>
                      <a:endParaRPr lang="es-ES" sz="1600" b="0" i="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600" b="0" u="none" kern="1200" baseline="0" dirty="0" smtClean="0">
                          <a:solidFill>
                            <a:schemeClr val="tx1"/>
                          </a:solidFill>
                          <a:effectLst/>
                          <a:latin typeface="+mn-lt"/>
                          <a:ea typeface="+mn-ea"/>
                          <a:cs typeface="+mn-cs"/>
                        </a:rPr>
                        <a:t>Coloca tres botellas de bebidas en dos extremos y en el centro. Toma una distancia de un metro de la botella del centro.</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146437188"/>
                  </a:ext>
                </a:extLst>
              </a:tr>
            </a:tbl>
          </a:graphicData>
        </a:graphic>
      </p:graphicFrame>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09397"/>
            <a:ext cx="1201621" cy="646194"/>
          </a:xfrm>
          <a:prstGeom prst="rect">
            <a:avLst/>
          </a:prstGeom>
        </p:spPr>
      </p:pic>
      <p:pic>
        <p:nvPicPr>
          <p:cNvPr id="4" name="Imagen 3"/>
          <p:cNvPicPr>
            <a:picLocks noChangeAspect="1"/>
          </p:cNvPicPr>
          <p:nvPr/>
        </p:nvPicPr>
        <p:blipFill>
          <a:blip r:embed="rId6"/>
          <a:stretch>
            <a:fillRect/>
          </a:stretch>
        </p:blipFill>
        <p:spPr>
          <a:xfrm>
            <a:off x="4007939" y="2337975"/>
            <a:ext cx="1576958" cy="1943305"/>
          </a:xfrm>
          <a:prstGeom prst="rect">
            <a:avLst/>
          </a:prstGeom>
        </p:spPr>
      </p:pic>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7966304" y="5432561"/>
            <a:ext cx="603250" cy="1301750"/>
          </a:xfrm>
          <a:prstGeom prst="rect">
            <a:avLst/>
          </a:prstGeom>
          <a:noFill/>
          <a:ln>
            <a:noFill/>
          </a:ln>
        </p:spPr>
      </p:pic>
      <p:pic>
        <p:nvPicPr>
          <p:cNvPr id="9" name="Imagen 8"/>
          <p:cNvPicPr/>
          <p:nvPr/>
        </p:nvPicPr>
        <p:blipFill>
          <a:blip r:embed="rId7">
            <a:extLst>
              <a:ext uri="{28A0092B-C50C-407E-A947-70E740481C1C}">
                <a14:useLocalDpi xmlns:a14="http://schemas.microsoft.com/office/drawing/2010/main" val="0"/>
              </a:ext>
            </a:extLst>
          </a:blip>
          <a:srcRect/>
          <a:stretch>
            <a:fillRect/>
          </a:stretch>
        </p:blipFill>
        <p:spPr bwMode="auto">
          <a:xfrm>
            <a:off x="4571999" y="5432561"/>
            <a:ext cx="603250" cy="1301750"/>
          </a:xfrm>
          <a:prstGeom prst="rect">
            <a:avLst/>
          </a:prstGeom>
          <a:noFill/>
          <a:ln>
            <a:noFill/>
          </a:ln>
        </p:spPr>
      </p:pic>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1098505" y="5432561"/>
            <a:ext cx="603250" cy="1301750"/>
          </a:xfrm>
          <a:prstGeom prst="rect">
            <a:avLst/>
          </a:prstGeom>
          <a:noFill/>
          <a:ln>
            <a:noFill/>
          </a:ln>
        </p:spPr>
      </p:pic>
      <p:cxnSp>
        <p:nvCxnSpPr>
          <p:cNvPr id="12" name="Conector recto de flecha 11"/>
          <p:cNvCxnSpPr/>
          <p:nvPr/>
        </p:nvCxnSpPr>
        <p:spPr>
          <a:xfrm>
            <a:off x="4873624" y="4281280"/>
            <a:ext cx="0" cy="10543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1544623" y="4202038"/>
            <a:ext cx="2379305" cy="1133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5746115" y="4202038"/>
            <a:ext cx="2365791" cy="1133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446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16443"/>
            <a:ext cx="8229600" cy="1143000"/>
          </a:xfrm>
        </p:spPr>
        <p:txBody>
          <a:bodyPr/>
          <a:lstStyle/>
          <a:p>
            <a:r>
              <a:rPr lang="es-MX" dirty="0" smtClean="0"/>
              <a:t>Desarrollo de la clase</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721136" y="-128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2810996166"/>
              </p:ext>
            </p:extLst>
          </p:nvPr>
        </p:nvGraphicFramePr>
        <p:xfrm>
          <a:off x="160296" y="908720"/>
          <a:ext cx="8844355" cy="5328592"/>
        </p:xfrm>
        <a:graphic>
          <a:graphicData uri="http://schemas.openxmlformats.org/drawingml/2006/table">
            <a:tbl>
              <a:tblPr/>
              <a:tblGrid>
                <a:gridCol w="8844355">
                  <a:extLst>
                    <a:ext uri="{9D8B030D-6E8A-4147-A177-3AD203B41FA5}">
                      <a16:colId xmlns:a16="http://schemas.microsoft.com/office/drawing/2014/main" xmlns="" val="1832098639"/>
                    </a:ext>
                  </a:extLst>
                </a:gridCol>
              </a:tblGrid>
              <a:tr h="5328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u="sng" kern="1200" dirty="0" smtClean="0">
                          <a:solidFill>
                            <a:schemeClr val="tx1"/>
                          </a:solidFill>
                          <a:effectLst/>
                          <a:latin typeface="+mn-lt"/>
                          <a:ea typeface="+mn-ea"/>
                          <a:cs typeface="+mn-cs"/>
                        </a:rPr>
                        <a:t>Actividad</a:t>
                      </a:r>
                      <a:r>
                        <a:rPr lang="es-ES" sz="2000" b="1" u="sng" kern="1200" baseline="0" dirty="0" smtClean="0">
                          <a:solidFill>
                            <a:schemeClr val="tx1"/>
                          </a:solidFill>
                          <a:effectLst/>
                          <a:latin typeface="+mn-lt"/>
                          <a:ea typeface="+mn-ea"/>
                          <a:cs typeface="+mn-cs"/>
                        </a:rPr>
                        <a:t> 1</a:t>
                      </a:r>
                    </a:p>
                    <a:p>
                      <a:r>
                        <a:rPr lang="es-ES_tradnl" sz="1800" b="0" u="none" kern="1200" dirty="0" smtClean="0">
                          <a:solidFill>
                            <a:schemeClr val="tx1"/>
                          </a:solidFill>
                          <a:effectLst/>
                          <a:latin typeface="+mn-lt"/>
                          <a:ea typeface="+mn-ea"/>
                          <a:cs typeface="+mn-cs"/>
                        </a:rPr>
                        <a:t>Realizar los siguientes ejercicios sin balón.</a:t>
                      </a:r>
                      <a:endParaRPr lang="es-ES_tradnl" sz="1800" b="1" u="sng" kern="1200" dirty="0" smtClean="0">
                        <a:solidFill>
                          <a:schemeClr val="tx1"/>
                        </a:solidFill>
                        <a:effectLst/>
                        <a:latin typeface="+mn-lt"/>
                        <a:ea typeface="+mn-ea"/>
                        <a:cs typeface="+mn-cs"/>
                      </a:endParaRPr>
                    </a:p>
                    <a:p>
                      <a:r>
                        <a:rPr lang="es-ES_tradnl" sz="1800" b="1" u="sng" kern="1200" dirty="0" smtClean="0">
                          <a:solidFill>
                            <a:schemeClr val="tx1"/>
                          </a:solidFill>
                          <a:effectLst/>
                          <a:latin typeface="+mn-lt"/>
                          <a:ea typeface="+mn-ea"/>
                          <a:cs typeface="+mn-cs"/>
                        </a:rPr>
                        <a:t>Ejercicio 1</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hacia la derecha y regresas de espalda</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hacia la izquierda y regresar de espalda</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hacia al frente y regresar de espalda.</a:t>
                      </a:r>
                      <a:endParaRPr lang="es-CL" sz="1800" kern="1200" dirty="0" smtClean="0">
                        <a:solidFill>
                          <a:schemeClr val="tx1"/>
                        </a:solidFill>
                        <a:effectLst/>
                        <a:latin typeface="+mn-lt"/>
                        <a:ea typeface="+mn-ea"/>
                        <a:cs typeface="+mn-cs"/>
                      </a:endParaRPr>
                    </a:p>
                    <a:p>
                      <a:r>
                        <a:rPr lang="es-ES_tradnl" sz="1800" b="1" u="sng" kern="1200" dirty="0" smtClean="0">
                          <a:solidFill>
                            <a:schemeClr val="tx1"/>
                          </a:solidFill>
                          <a:effectLst/>
                          <a:latin typeface="+mn-lt"/>
                          <a:ea typeface="+mn-ea"/>
                          <a:cs typeface="+mn-cs"/>
                        </a:rPr>
                        <a:t>Ejercicio 2</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hacia la derecha y en zigzag de espalda</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la izquierda y regresar en zigzag de espalda</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Trotar hacia el frente y regresar en zigzag de espalda</a:t>
                      </a:r>
                      <a:endParaRPr lang="es-CL" sz="1800" kern="1200" dirty="0" smtClean="0">
                        <a:solidFill>
                          <a:schemeClr val="tx1"/>
                        </a:solidFill>
                        <a:effectLst/>
                        <a:latin typeface="+mn-lt"/>
                        <a:ea typeface="+mn-ea"/>
                        <a:cs typeface="+mn-cs"/>
                      </a:endParaRPr>
                    </a:p>
                    <a:p>
                      <a:r>
                        <a:rPr lang="es-ES_tradnl" sz="1800" b="1" u="sng" kern="1200" dirty="0" smtClean="0">
                          <a:solidFill>
                            <a:schemeClr val="tx1"/>
                          </a:solidFill>
                          <a:effectLst/>
                          <a:latin typeface="+mn-lt"/>
                          <a:ea typeface="+mn-ea"/>
                          <a:cs typeface="+mn-cs"/>
                        </a:rPr>
                        <a:t>Ejercicio 3</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Correr hacia la derecha y regresar en Skipping</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Correr al frente y regresar en Skipping</a:t>
                      </a:r>
                      <a:endParaRPr lang="es-CL" sz="1800" kern="1200" dirty="0" smtClean="0">
                        <a:solidFill>
                          <a:schemeClr val="tx1"/>
                        </a:solidFill>
                        <a:effectLst/>
                        <a:latin typeface="+mn-lt"/>
                        <a:ea typeface="+mn-ea"/>
                        <a:cs typeface="+mn-cs"/>
                      </a:endParaRPr>
                    </a:p>
                    <a:p>
                      <a:r>
                        <a:rPr lang="es-ES_tradnl" sz="1800" kern="1200" dirty="0" smtClean="0">
                          <a:solidFill>
                            <a:schemeClr val="tx1"/>
                          </a:solidFill>
                          <a:effectLst/>
                          <a:latin typeface="+mn-lt"/>
                          <a:ea typeface="+mn-ea"/>
                          <a:cs typeface="+mn-cs"/>
                        </a:rPr>
                        <a:t>Correr hacia la izquierda y regresar en Skipping.</a:t>
                      </a:r>
                      <a:endParaRPr lang="es-CL"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b="0" i="0" u="none" kern="1200" baseline="0" dirty="0" smtClean="0">
                        <a:solidFill>
                          <a:schemeClr val="tx1"/>
                        </a:solidFill>
                        <a:effectLst/>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146437188"/>
                  </a:ext>
                </a:extLst>
              </a:tr>
            </a:tbl>
          </a:graphicData>
        </a:graphic>
      </p:graphicFrame>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869160"/>
            <a:ext cx="1469424" cy="1296144"/>
          </a:xfrm>
          <a:prstGeom prst="rect">
            <a:avLst/>
          </a:prstGeom>
        </p:spPr>
      </p:pic>
    </p:spTree>
    <p:extLst>
      <p:ext uri="{BB962C8B-B14F-4D97-AF65-F5344CB8AC3E}">
        <p14:creationId xmlns:p14="http://schemas.microsoft.com/office/powerpoint/2010/main" val="4127402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TotalTime>
  <Words>701</Words>
  <Application>Microsoft Office PowerPoint</Application>
  <PresentationFormat>Presentación en pantalla (4:3)</PresentationFormat>
  <Paragraphs>101</Paragraphs>
  <Slides>11</Slides>
  <Notes>0</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Tema de Office</vt:lpstr>
      <vt:lpstr>1_Tema de Office</vt:lpstr>
      <vt:lpstr>PLANIFICACIÓN  CLASES VIRTUALES SEMANA N°23 FECHA :1/09/2020</vt:lpstr>
      <vt:lpstr>Presentación de PowerPoint</vt:lpstr>
      <vt:lpstr>Presentación de PowerPoint</vt:lpstr>
      <vt:lpstr>Presentación de PowerPoint</vt:lpstr>
      <vt:lpstr>Importante:</vt:lpstr>
      <vt:lpstr>Inicio Activación Conocimientos Previos</vt:lpstr>
      <vt:lpstr>Motivación </vt:lpstr>
      <vt:lpstr>Desarrollo de la clase</vt:lpstr>
      <vt:lpstr>Desarrollo de la clase</vt:lpstr>
      <vt:lpstr>Desarrollo de la clase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125</cp:revision>
  <dcterms:created xsi:type="dcterms:W3CDTF">2020-07-06T03:06:52Z</dcterms:created>
  <dcterms:modified xsi:type="dcterms:W3CDTF">2020-08-29T19:26:21Z</dcterms:modified>
</cp:coreProperties>
</file>