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sldIdLst>
    <p:sldId id="298" r:id="rId4"/>
    <p:sldId id="256" r:id="rId5"/>
    <p:sldId id="310" r:id="rId6"/>
    <p:sldId id="258" r:id="rId7"/>
    <p:sldId id="302" r:id="rId8"/>
    <p:sldId id="307" r:id="rId9"/>
    <p:sldId id="317" r:id="rId10"/>
    <p:sldId id="305" r:id="rId11"/>
    <p:sldId id="301" r:id="rId12"/>
    <p:sldId id="300" r:id="rId13"/>
    <p:sldId id="315" r:id="rId14"/>
    <p:sldId id="316" r:id="rId15"/>
    <p:sldId id="314" r:id="rId16"/>
    <p:sldId id="306" r:id="rId17"/>
    <p:sldId id="313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86477" autoAdjust="0"/>
  </p:normalViewPr>
  <p:slideViewPr>
    <p:cSldViewPr>
      <p:cViewPr>
        <p:scale>
          <a:sx n="81" d="100"/>
          <a:sy n="81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2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f7ZFCSCtfuk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23</a:t>
            </a:r>
            <a:br>
              <a:rPr lang="es-CL" sz="2800" dirty="0"/>
            </a:br>
            <a:r>
              <a:rPr lang="es-CL" sz="2800" dirty="0"/>
              <a:t>CLASE VIRTUAL DÍA: </a:t>
            </a:r>
            <a:br>
              <a:rPr lang="es-CL" sz="2800" dirty="0"/>
            </a:br>
            <a:r>
              <a:rPr lang="es-CL" sz="2800" dirty="0"/>
              <a:t>31 DE AGOSTO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633103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s-MX" sz="2400" dirty="0">
                <a:solidFill>
                  <a:schemeClr val="tx1"/>
                </a:solidFill>
              </a:rPr>
              <a:t>ACTIVIDAD:</a:t>
            </a:r>
            <a:br>
              <a:rPr lang="es-MX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>1. Realiza la lectura del poema “Rima de otoño” de Melania Guerra en la página 133 de tu libro. </a:t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>Lee de forma fluida, respetando las pausas entre verso y verso, la puntuación y la buena pronunciación de cada palabra.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A522D2-6CED-4F4B-95C4-A863E27F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88640"/>
            <a:ext cx="1603387" cy="1926503"/>
          </a:xfrm>
          <a:prstGeom prst="rect">
            <a:avLst/>
          </a:prstGeom>
        </p:spPr>
      </p:pic>
      <p:sp>
        <p:nvSpPr>
          <p:cNvPr id="9" name="Explosión: 8 puntos 8">
            <a:extLst>
              <a:ext uri="{FF2B5EF4-FFF2-40B4-BE49-F238E27FC236}">
                <a16:creationId xmlns:a16="http://schemas.microsoft.com/office/drawing/2014/main" xmlns="" id="{A8A67FEB-4E42-4A34-A71A-6EC53C917F35}"/>
              </a:ext>
            </a:extLst>
          </p:cNvPr>
          <p:cNvSpPr/>
          <p:nvPr/>
        </p:nvSpPr>
        <p:spPr>
          <a:xfrm>
            <a:off x="683568" y="2592611"/>
            <a:ext cx="3168352" cy="18224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tx1"/>
                </a:solidFill>
                <a:highlight>
                  <a:srgbClr val="FFFF00"/>
                </a:highlight>
              </a:rPr>
              <a:t>RECUERDA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5AB4150-B3D1-487A-88D3-1104D3A83D65}"/>
              </a:ext>
            </a:extLst>
          </p:cNvPr>
          <p:cNvSpPr txBox="1"/>
          <p:nvPr/>
        </p:nvSpPr>
        <p:spPr>
          <a:xfrm>
            <a:off x="323528" y="908720"/>
            <a:ext cx="84969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2. Responde las siguientes preguntas en tu cuaderno:</a:t>
            </a:r>
          </a:p>
          <a:p>
            <a:r>
              <a:rPr lang="es-419" dirty="0"/>
              <a:t>a) ¿Por qué el hablante dice que el otoño “es un niño muy inquieto”? ¿Qué hace</a:t>
            </a:r>
          </a:p>
          <a:p>
            <a:r>
              <a:rPr lang="es-419" dirty="0"/>
              <a:t>para ser descrito así?</a:t>
            </a:r>
          </a:p>
          <a:p>
            <a:endParaRPr lang="es-419" dirty="0"/>
          </a:p>
          <a:p>
            <a:r>
              <a:rPr lang="es-419" dirty="0"/>
              <a:t>b) ¿Qué significa que </a:t>
            </a:r>
            <a:r>
              <a:rPr lang="es-419" b="1" dirty="0"/>
              <a:t>“despeina sin piedad/los cabellos del Acacio/y las flores del</a:t>
            </a:r>
          </a:p>
          <a:p>
            <a:r>
              <a:rPr lang="es-419" b="1" dirty="0"/>
              <a:t>rosal”</a:t>
            </a:r>
            <a:r>
              <a:rPr lang="es-419" dirty="0"/>
              <a:t>?</a:t>
            </a:r>
          </a:p>
          <a:p>
            <a:endParaRPr lang="es-419" dirty="0"/>
          </a:p>
          <a:p>
            <a:r>
              <a:rPr lang="es-419" dirty="0"/>
              <a:t>c) ¿A qué se refiere el hablante cuando señala que el otoño viste una túnica amarilla?</a:t>
            </a:r>
          </a:p>
          <a:p>
            <a:endParaRPr lang="es-419" dirty="0"/>
          </a:p>
          <a:p>
            <a:r>
              <a:rPr lang="es-419" dirty="0"/>
              <a:t>d) ¿Por qué el otoño no ama a las golondrinas? ¿cómo se puede interpretar esta</a:t>
            </a:r>
          </a:p>
          <a:p>
            <a:r>
              <a:rPr lang="es-419" dirty="0"/>
              <a:t>imagen?</a:t>
            </a:r>
          </a:p>
          <a:p>
            <a:endParaRPr lang="es-419" dirty="0"/>
          </a:p>
          <a:p>
            <a:r>
              <a:rPr lang="es-419" dirty="0"/>
              <a:t>e) ¿Qué figura literaria predomina en el poema? ¿Por qué?</a:t>
            </a:r>
          </a:p>
          <a:p>
            <a:endParaRPr lang="es-419" dirty="0"/>
          </a:p>
          <a:p>
            <a:r>
              <a:rPr lang="es-419" dirty="0"/>
              <a:t>f) ¿Cuál es la emoción que se presenta en el poema?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B5A19-365F-4D40-ACA8-97B98619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95542"/>
            <a:ext cx="216426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617565-77C7-49AC-91E7-F63CA1893E41}"/>
              </a:ext>
            </a:extLst>
          </p:cNvPr>
          <p:cNvSpPr txBox="1"/>
          <p:nvPr/>
        </p:nvSpPr>
        <p:spPr>
          <a:xfrm>
            <a:off x="395536" y="908720"/>
            <a:ext cx="84969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3. Realiza la lectura del poema “Viene rodando una ola” de </a:t>
            </a:r>
            <a:r>
              <a:rPr lang="es-419" dirty="0" err="1"/>
              <a:t>Aramís</a:t>
            </a:r>
            <a:r>
              <a:rPr lang="es-419" dirty="0"/>
              <a:t> Quintero en la</a:t>
            </a:r>
          </a:p>
          <a:p>
            <a:r>
              <a:rPr lang="es-419" dirty="0"/>
              <a:t>página </a:t>
            </a:r>
            <a:r>
              <a:rPr lang="es-419" b="1" dirty="0"/>
              <a:t>133 de tu libro</a:t>
            </a:r>
            <a:r>
              <a:rPr lang="es-419" dirty="0"/>
              <a:t>.</a:t>
            </a:r>
          </a:p>
          <a:p>
            <a:endParaRPr lang="es-419" dirty="0"/>
          </a:p>
          <a:p>
            <a:r>
              <a:rPr lang="es-419" dirty="0"/>
              <a:t>4. Responde las siguientes preguntas:</a:t>
            </a:r>
          </a:p>
          <a:p>
            <a:r>
              <a:rPr lang="es-419" dirty="0" smtClean="0"/>
              <a:t>a) ¿En </a:t>
            </a:r>
            <a:r>
              <a:rPr lang="es-419" dirty="0"/>
              <a:t>qué lugar se encuentra el hablante?</a:t>
            </a:r>
          </a:p>
          <a:p>
            <a:pPr marL="342900" indent="-342900">
              <a:buAutoNum type="alphaLcParenR"/>
            </a:pPr>
            <a:endParaRPr lang="es-419" dirty="0"/>
          </a:p>
          <a:p>
            <a:r>
              <a:rPr lang="es-419" dirty="0"/>
              <a:t>b) ¿Qué significa que la ola “se envuelve en una estola/ de espuma y sal”?</a:t>
            </a:r>
          </a:p>
          <a:p>
            <a:endParaRPr lang="es-419" dirty="0"/>
          </a:p>
          <a:p>
            <a:r>
              <a:rPr lang="es-419" dirty="0"/>
              <a:t>c) ¿Qué es lo que la ola deja al hablante?</a:t>
            </a:r>
          </a:p>
          <a:p>
            <a:endParaRPr lang="es-419" dirty="0"/>
          </a:p>
          <a:p>
            <a:r>
              <a:rPr lang="es-419" dirty="0"/>
              <a:t>d) ¿Qué sonidos destacan en el poema? ¿Qué significan?</a:t>
            </a:r>
          </a:p>
          <a:p>
            <a:endParaRPr lang="es-419" dirty="0"/>
          </a:p>
          <a:p>
            <a:r>
              <a:rPr lang="es-419" dirty="0"/>
              <a:t>e) ¿Cuál es la emoción que predomina en el poema?</a:t>
            </a:r>
          </a:p>
          <a:p>
            <a:endParaRPr lang="es-419" dirty="0"/>
          </a:p>
          <a:p>
            <a:r>
              <a:rPr lang="es-419" sz="2400" dirty="0">
                <a:solidFill>
                  <a:srgbClr val="FF0000"/>
                </a:solidFill>
              </a:rPr>
              <a:t>No olvides</a:t>
            </a:r>
          </a:p>
          <a:p>
            <a:endParaRPr lang="es-419" dirty="0"/>
          </a:p>
          <a:p>
            <a:r>
              <a:rPr lang="es-419" dirty="0"/>
              <a:t>5. Responde la pregunta de la sección “Durante la lectura” (página 133).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F7737A-DC4F-475A-8C58-198E6FB2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486" y="1556792"/>
            <a:ext cx="216426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s-CL" sz="3600" dirty="0">
                <a:solidFill>
                  <a:srgbClr val="FF0000"/>
                </a:solidFill>
              </a:rPr>
              <a:t>Antes de leer</a:t>
            </a:r>
            <a:r>
              <a:rPr lang="es-CL" dirty="0"/>
              <a:t/>
            </a:r>
            <a:br>
              <a:rPr lang="es-CL" dirty="0"/>
            </a:br>
            <a:r>
              <a:rPr lang="es-CL" sz="3600" dirty="0">
                <a:highlight>
                  <a:srgbClr val="00FF00"/>
                </a:highlight>
              </a:rPr>
              <a:t>Conozcamos palabras nuevas</a:t>
            </a:r>
            <a:br>
              <a:rPr lang="es-CL" sz="3600" dirty="0">
                <a:highlight>
                  <a:srgbClr val="00FF00"/>
                </a:highlight>
              </a:rPr>
            </a:br>
            <a:r>
              <a:rPr lang="es-CL" sz="3100" dirty="0">
                <a:highlight>
                  <a:srgbClr val="00FF00"/>
                </a:highlight>
              </a:rPr>
              <a:t>VOCABULARIO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A7B6F75D-515C-48C2-81EA-805C54B3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83276"/>
              </p:ext>
            </p:extLst>
          </p:nvPr>
        </p:nvGraphicFramePr>
        <p:xfrm>
          <a:off x="827584" y="2132856"/>
          <a:ext cx="7704856" cy="44784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32111">
                  <a:extLst>
                    <a:ext uri="{9D8B030D-6E8A-4147-A177-3AD203B41FA5}">
                      <a16:colId xmlns:a16="http://schemas.microsoft.com/office/drawing/2014/main" xmlns="" val="2415708927"/>
                    </a:ext>
                  </a:extLst>
                </a:gridCol>
                <a:gridCol w="5172745">
                  <a:extLst>
                    <a:ext uri="{9D8B030D-6E8A-4147-A177-3AD203B41FA5}">
                      <a16:colId xmlns:a16="http://schemas.microsoft.com/office/drawing/2014/main" xmlns="" val="1568338271"/>
                    </a:ext>
                  </a:extLst>
                </a:gridCol>
              </a:tblGrid>
              <a:tr h="820891">
                <a:tc>
                  <a:txBody>
                    <a:bodyPr/>
                    <a:lstStyle/>
                    <a:p>
                      <a:r>
                        <a:rPr lang="es-419" sz="2000" b="1" dirty="0">
                          <a:solidFill>
                            <a:schemeClr val="tx1"/>
                          </a:solidFill>
                        </a:rPr>
                        <a:t>Acacio :</a:t>
                      </a:r>
                    </a:p>
                    <a:p>
                      <a:endParaRPr lang="es-419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árbol de madera</a:t>
                      </a:r>
                    </a:p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dura y ramas largas y flexibles.</a:t>
                      </a:r>
                    </a:p>
                    <a:p>
                      <a:endParaRPr lang="es-419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602507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s-419" sz="2000" b="1" dirty="0">
                          <a:solidFill>
                            <a:schemeClr val="tx1"/>
                          </a:solidFill>
                        </a:rPr>
                        <a:t>estola: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banda larga de piel</a:t>
                      </a:r>
                    </a:p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que se utiliza alrededor del</a:t>
                      </a:r>
                    </a:p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cuello y los hombros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173665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s-419" sz="2000" b="1" dirty="0">
                          <a:solidFill>
                            <a:schemeClr val="tx1"/>
                          </a:solidFill>
                        </a:rPr>
                        <a:t>vitral: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vidriera de colores.</a:t>
                      </a:r>
                    </a:p>
                    <a:p>
                      <a:endParaRPr lang="es-419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542537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s-419" sz="2000" b="1" dirty="0">
                          <a:solidFill>
                            <a:schemeClr val="tx1"/>
                          </a:solidFill>
                        </a:rPr>
                        <a:t>astral: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perteneciente o relativo</a:t>
                      </a:r>
                    </a:p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a los astros.</a:t>
                      </a:r>
                    </a:p>
                    <a:p>
                      <a:endParaRPr lang="es-419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983163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s-419" sz="2000" b="1" dirty="0">
                          <a:solidFill>
                            <a:schemeClr val="tx1"/>
                          </a:solidFill>
                        </a:rPr>
                        <a:t>túnica: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vestidura amplia</a:t>
                      </a:r>
                    </a:p>
                    <a:p>
                      <a:r>
                        <a:rPr lang="es-419" b="0" dirty="0">
                          <a:solidFill>
                            <a:srgbClr val="002060"/>
                          </a:solidFill>
                        </a:rPr>
                        <a:t>y larga.</a:t>
                      </a:r>
                    </a:p>
                    <a:p>
                      <a:endParaRPr lang="es-419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790331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F1B180-B2D0-4441-B908-120F2F81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307453"/>
            <a:ext cx="115224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678B3ED-BD7C-464C-A3A8-3F568BF62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91"/>
          <a:stretch/>
        </p:blipFill>
        <p:spPr>
          <a:xfrm>
            <a:off x="1259632" y="1576215"/>
            <a:ext cx="6398608" cy="52354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4DB0BFD-92AE-4A76-982D-BB37F391E1C6}"/>
              </a:ext>
            </a:extLst>
          </p:cNvPr>
          <p:cNvSpPr txBox="1"/>
          <p:nvPr/>
        </p:nvSpPr>
        <p:spPr>
          <a:xfrm>
            <a:off x="971600" y="65288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NOS PONEMOS A PRUEBA¡</a:t>
            </a:r>
          </a:p>
          <a:p>
            <a:r>
              <a:rPr lang="es-ES" dirty="0"/>
              <a:t>Lee el poema central de la clase y responde las preguntas, anotando la alternativa en tu cuaderno.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160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FF49E692-BA60-4572-B9EB-A428DB8CC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79768"/>
              </p:ext>
            </p:extLst>
          </p:nvPr>
        </p:nvGraphicFramePr>
        <p:xfrm>
          <a:off x="323528" y="836712"/>
          <a:ext cx="8352928" cy="54980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4047869776"/>
                    </a:ext>
                  </a:extLst>
                </a:gridCol>
              </a:tblGrid>
              <a:tr h="1934498">
                <a:tc>
                  <a:txBody>
                    <a:bodyPr/>
                    <a:lstStyle/>
                    <a:p>
                      <a:r>
                        <a:rPr lang="es-419" b="0" dirty="0">
                          <a:solidFill>
                            <a:schemeClr val="tx1"/>
                          </a:solidFill>
                        </a:rPr>
                        <a:t>¿Por qué el otoño es descrito como un niño?</a:t>
                      </a:r>
                    </a:p>
                    <a:p>
                      <a:r>
                        <a:rPr lang="es-419" b="0" dirty="0">
                          <a:solidFill>
                            <a:schemeClr val="tx1"/>
                          </a:solidFill>
                        </a:rPr>
                        <a:t>A) Porque es bastante jovial.</a:t>
                      </a:r>
                    </a:p>
                    <a:p>
                      <a:r>
                        <a:rPr lang="es-419" b="0" dirty="0">
                          <a:solidFill>
                            <a:schemeClr val="tx1"/>
                          </a:solidFill>
                        </a:rPr>
                        <a:t>B) Porque es muy travieso.</a:t>
                      </a:r>
                    </a:p>
                    <a:p>
                      <a:r>
                        <a:rPr lang="es-419" b="0" dirty="0">
                          <a:solidFill>
                            <a:schemeClr val="tx1"/>
                          </a:solidFill>
                        </a:rPr>
                        <a:t>C) Porque es muy rebelde.</a:t>
                      </a:r>
                    </a:p>
                    <a:p>
                      <a:r>
                        <a:rPr lang="es-419" b="0" dirty="0">
                          <a:solidFill>
                            <a:schemeClr val="tx1"/>
                          </a:solidFill>
                        </a:rPr>
                        <a:t>D) Porque es muy cambiante</a:t>
                      </a:r>
                      <a:r>
                        <a:rPr lang="es-419" dirty="0"/>
                        <a:t>. </a:t>
                      </a:r>
                    </a:p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291378"/>
                  </a:ext>
                </a:extLst>
              </a:tr>
              <a:tr h="1934498">
                <a:tc>
                  <a:txBody>
                    <a:bodyPr/>
                    <a:lstStyle/>
                    <a:p>
                      <a:r>
                        <a:rPr lang="es-419" dirty="0"/>
                        <a:t>¿Quién ayuda al otoño en sus juegos?</a:t>
                      </a:r>
                    </a:p>
                    <a:p>
                      <a:r>
                        <a:rPr lang="es-419" dirty="0"/>
                        <a:t>A) El sol.</a:t>
                      </a:r>
                    </a:p>
                    <a:p>
                      <a:r>
                        <a:rPr lang="es-419" dirty="0"/>
                        <a:t>B) El viento.</a:t>
                      </a:r>
                    </a:p>
                    <a:p>
                      <a:r>
                        <a:rPr lang="es-419" dirty="0"/>
                        <a:t>C) La niebla.</a:t>
                      </a:r>
                    </a:p>
                    <a:p>
                      <a:r>
                        <a:rPr lang="es-419" dirty="0"/>
                        <a:t>D) Las nubes.</a:t>
                      </a:r>
                    </a:p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389212"/>
                  </a:ext>
                </a:extLst>
              </a:tr>
              <a:tr h="1629051">
                <a:tc>
                  <a:txBody>
                    <a:bodyPr/>
                    <a:lstStyle/>
                    <a:p>
                      <a:r>
                        <a:rPr lang="es-419" dirty="0"/>
                        <a:t>¿Qué significa que </a:t>
                      </a:r>
                      <a:r>
                        <a:rPr lang="es-419" b="1" dirty="0"/>
                        <a:t>“se arropa en las mañanas/con un manto de neblinas”?</a:t>
                      </a:r>
                    </a:p>
                    <a:p>
                      <a:r>
                        <a:rPr lang="es-419" dirty="0"/>
                        <a:t>A) Que en las mañanas está nublado.</a:t>
                      </a:r>
                    </a:p>
                    <a:p>
                      <a:r>
                        <a:rPr lang="es-419" dirty="0"/>
                        <a:t>B) Que en la mañana hace algo de frío.</a:t>
                      </a:r>
                    </a:p>
                    <a:p>
                      <a:r>
                        <a:rPr lang="es-419" dirty="0"/>
                        <a:t>C) Que en las mañanas usa más ropa.</a:t>
                      </a:r>
                    </a:p>
                    <a:p>
                      <a:r>
                        <a:rPr lang="es-419" dirty="0"/>
                        <a:t>D) Que en las mañanas no se ve mucho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52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4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smtClean="0"/>
              <a:t>LENGUAJE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23</a:t>
            </a:r>
          </a:p>
          <a:p>
            <a:pPr algn="ctr"/>
            <a:r>
              <a:rPr lang="es-CL" sz="2000" b="1" dirty="0" smtClean="0"/>
              <a:t>QUINTO AÑO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</a:t>
            </a:r>
            <a:r>
              <a:rPr lang="es-419" dirty="0"/>
              <a:t> ¿Qué tienen en común los dos poemas? Redacta una respuesta completa de al menos 4 líneas, fijándote en el tema.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2) ¿Qué elementos tiene similares  los poemas leídos hoy , con el poema Canto de las nubes leído en las clases anteriores.</a:t>
            </a:r>
            <a:endParaRPr lang="es-CL" dirty="0"/>
          </a:p>
          <a:p>
            <a:endParaRPr lang="es-CL" dirty="0"/>
          </a:p>
          <a:p>
            <a:r>
              <a:rPr lang="es-CL" dirty="0"/>
              <a:t>3</a:t>
            </a:r>
            <a:r>
              <a:rPr lang="es-CL" dirty="0" smtClean="0"/>
              <a:t>)¿ Por qué crees tú, que  la naturaleza ha sido inspiración para muchos poetas y poetizas? Fundamenta tu respuesta.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err="1"/>
              <a:t>Correo:ximena.gallardo@colegio-jeanpiaget.cl</a:t>
            </a:r>
            <a:endParaRPr lang="es-CL" dirty="0"/>
          </a:p>
          <a:p>
            <a:r>
              <a:rPr lang="es-CL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3010"/>
              </p:ext>
            </p:extLst>
          </p:nvPr>
        </p:nvGraphicFramePr>
        <p:xfrm>
          <a:off x="467544" y="1196752"/>
          <a:ext cx="8136904" cy="4520520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QUINTO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</a:t>
                      </a: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y familiarizarse con un amplio repertorio de literatura para aumentar su conocimiento del mundo, desarrollar su imaginación y reconocer su valor social y cultural; por ejemplo: </a:t>
                      </a: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poemas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Relacionan aspectos de un texto leído y comentado en clases con otros textos leídos previamente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Comprensión de un texto </a:t>
                      </a:r>
                      <a:r>
                        <a:rPr lang="es-CL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Narrativo.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aluden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 extraen – infieren -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y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Relacionar</a:t>
                      </a: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dos poemas: “Rimas de Otoño” de Melania Guerra 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“Viene rodando una ola” de </a:t>
                      </a:r>
                      <a:r>
                        <a:rPr lang="es-419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Armís</a:t>
                      </a: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Quintero, con la finalidad de comprender su significado y la relación entre las palabras y la naturaleza.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Enviar por correo a </a:t>
                      </a:r>
                      <a:r>
                        <a:rPr lang="es-CL" sz="1600" b="1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 o subir de manera digital al termino de la clase.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" y="260648"/>
            <a:ext cx="20878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32" y="294917"/>
            <a:ext cx="2087802" cy="2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21"/>
            <a:ext cx="2168539" cy="2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282737-E8E1-4F3C-982C-A01DAF804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" y="3328110"/>
            <a:ext cx="2132247" cy="2621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C41E98-14BC-47E8-9549-F307DABF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33" y="3349897"/>
            <a:ext cx="2128571" cy="26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7AE6C2-281E-47A7-8311-0F037BD7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56" y="3349897"/>
            <a:ext cx="2128571" cy="26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ANTES DE COMENZAR TE INVITO A DISFRUTAR DE UN ENTRETENIDO  CUENTO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b="1" dirty="0">
                <a:solidFill>
                  <a:srgbClr val="FF0000"/>
                </a:solidFill>
                <a:hlinkClick r:id="rId2"/>
              </a:rPr>
              <a:t>« EL COME LIBRO»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https://www.youtube.com/watch?v=f7ZFCSCtfuk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1717"/>
            <a:ext cx="6768752" cy="35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1844824"/>
            <a:ext cx="7452816" cy="4281339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n>
                  <a:solidFill>
                    <a:srgbClr val="FF0000"/>
                  </a:solidFill>
                </a:ln>
              </a:rPr>
              <a:t>1.- Para comenzar responde las siguientes preguntas en tu cuaderno.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¿Qué sabes?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" y="476672"/>
            <a:ext cx="1213729" cy="14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691680" y="2420888"/>
            <a:ext cx="7208807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419" sz="2800" dirty="0">
                <a:solidFill>
                  <a:prstClr val="black"/>
                </a:solidFill>
              </a:rPr>
              <a:t> PIENSA Y RECUERDA</a:t>
            </a:r>
          </a:p>
          <a:p>
            <a:pPr lvl="0"/>
            <a:r>
              <a:rPr lang="es-419" sz="2400" dirty="0">
                <a:solidFill>
                  <a:prstClr val="black"/>
                </a:solidFill>
              </a:rPr>
              <a:t>1.- ¿Has leído poemas que traten sobre la naturaleza? </a:t>
            </a:r>
          </a:p>
          <a:p>
            <a:pPr lvl="0"/>
            <a:r>
              <a:rPr lang="es-419" sz="2400" dirty="0">
                <a:solidFill>
                  <a:prstClr val="black"/>
                </a:solidFill>
              </a:rPr>
              <a:t>2.-¿Cómo se expresa la naturaleza a través de la poesía?</a:t>
            </a:r>
            <a:endParaRPr lang="es-CL" sz="2400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" y="3429000"/>
            <a:ext cx="1754631" cy="183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34076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7E02DF-C707-493E-BF9C-6909C0D2D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955" y="1180201"/>
            <a:ext cx="216426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FA2E37-222A-4A32-83C1-1A286D02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733034"/>
            <a:ext cx="1368152" cy="21282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271493-BF21-4F67-8402-C8FCB9026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5427" y="1317302"/>
            <a:ext cx="2073742" cy="22492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A25F974-EB89-483F-BA09-AC2788320EAF}"/>
              </a:ext>
            </a:extLst>
          </p:cNvPr>
          <p:cNvSpPr txBox="1"/>
          <p:nvPr/>
        </p:nvSpPr>
        <p:spPr>
          <a:xfrm>
            <a:off x="1331640" y="366525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highlight>
                  <a:srgbClr val="00FF00"/>
                </a:highlight>
              </a:rPr>
              <a:t>Que vas a necesitar para esta clase</a:t>
            </a:r>
            <a:r>
              <a:rPr lang="es-ES" dirty="0"/>
              <a:t>:</a:t>
            </a:r>
          </a:p>
          <a:p>
            <a:pPr algn="ctr"/>
            <a:endParaRPr lang="es-419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639BDDA-B100-4706-8B31-8E2E21153E38}"/>
              </a:ext>
            </a:extLst>
          </p:cNvPr>
          <p:cNvSpPr txBox="1"/>
          <p:nvPr/>
        </p:nvSpPr>
        <p:spPr>
          <a:xfrm>
            <a:off x="2627784" y="2492896"/>
            <a:ext cx="282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Cuaderno de lenguaje</a:t>
            </a:r>
            <a:endParaRPr lang="es-41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D31CA15-50C5-4C90-8491-E5AFA4FDC9C9}"/>
              </a:ext>
            </a:extLst>
          </p:cNvPr>
          <p:cNvSpPr txBox="1"/>
          <p:nvPr/>
        </p:nvSpPr>
        <p:spPr>
          <a:xfrm>
            <a:off x="2555777" y="479715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tienes en casa, siempre ten a mano un diccionario.</a:t>
            </a:r>
            <a:endParaRPr lang="es-419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12866AB-7A84-4212-A886-049E4414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700" y="1317302"/>
            <a:ext cx="1790035" cy="27233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D9FC247-AAF3-4D41-BE4E-40E31EB99D68}"/>
              </a:ext>
            </a:extLst>
          </p:cNvPr>
          <p:cNvSpPr txBox="1"/>
          <p:nvPr/>
        </p:nvSpPr>
        <p:spPr>
          <a:xfrm>
            <a:off x="6990735" y="2862228"/>
            <a:ext cx="179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Libro del estudiante</a:t>
            </a:r>
            <a:endParaRPr lang="es-419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9DBA88-9F7F-474C-82DC-A98EA338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056" y="4761686"/>
            <a:ext cx="2122269" cy="140361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59486AF-DCF2-48E6-A16F-D1CF88A3529D}"/>
              </a:ext>
            </a:extLst>
          </p:cNvPr>
          <p:cNvSpPr txBox="1"/>
          <p:nvPr/>
        </p:nvSpPr>
        <p:spPr>
          <a:xfrm>
            <a:off x="7596336" y="50044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Lápices</a:t>
            </a:r>
            <a:endParaRPr lang="es-419" dirty="0"/>
          </a:p>
        </p:txBody>
      </p:sp>
      <p:sp>
        <p:nvSpPr>
          <p:cNvPr id="2" name="1 Flecha derecha"/>
          <p:cNvSpPr/>
          <p:nvPr/>
        </p:nvSpPr>
        <p:spPr>
          <a:xfrm>
            <a:off x="2649169" y="1916832"/>
            <a:ext cx="2138855" cy="2160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>
            <a:off x="6300192" y="4221088"/>
            <a:ext cx="146998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derecha"/>
          <p:cNvSpPr/>
          <p:nvPr/>
        </p:nvSpPr>
        <p:spPr>
          <a:xfrm>
            <a:off x="2555777" y="3933701"/>
            <a:ext cx="2592288" cy="2138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0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3C78411-046D-4087-BF7E-1E320727C4F2}"/>
              </a:ext>
            </a:extLst>
          </p:cNvPr>
          <p:cNvSpPr txBox="1"/>
          <p:nvPr/>
        </p:nvSpPr>
        <p:spPr>
          <a:xfrm>
            <a:off x="899592" y="1322204"/>
            <a:ext cx="7488832" cy="364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Poesía y la naturaleza</a:t>
            </a:r>
            <a:endParaRPr lang="es-419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419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personas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usamos el </a:t>
            </a:r>
            <a:r>
              <a:rPr lang="es-419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lenguaje con diferentes propósitos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Uno de esos objetivos es comunicar conocimientos, </a:t>
            </a: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emociones y sentimientos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Para hacerlo, </a:t>
            </a:r>
            <a:r>
              <a:rPr lang="es-419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creamos diferentes tipos 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textos, y uno de ellos es </a:t>
            </a: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poesía.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poesía 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toma las </a:t>
            </a:r>
            <a:r>
              <a:rPr lang="es-419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mismas palabras que utilizamos habitualmente 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 con ellas </a:t>
            </a: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construye imágenes 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nos hacen </a:t>
            </a: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 las cosas </a:t>
            </a: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una </a:t>
            </a:r>
            <a:r>
              <a:rPr lang="es-419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manera diferente, más intensa y profunda.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naturaleza siempre ha estado presente en la poesía, especialmente en la actualidad, en que se ha revalorizado el cuidado de la Tierra y de todos los seres que la habitan. En esta sección te presentamos una selección de poemas cuyo tema es, precisamente, la naturaleza</a:t>
            </a:r>
            <a:r>
              <a:rPr lang="es-419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2B5104-CF12-44BE-ACEF-92616B7F1911}"/>
              </a:ext>
            </a:extLst>
          </p:cNvPr>
          <p:cNvSpPr txBox="1"/>
          <p:nvPr/>
        </p:nvSpPr>
        <p:spPr>
          <a:xfrm>
            <a:off x="1043608" y="4766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     </a:t>
            </a:r>
            <a:r>
              <a:rPr lang="es-ES" sz="2400" dirty="0" smtClean="0">
                <a:solidFill>
                  <a:srgbClr val="FF0000"/>
                </a:solidFill>
              </a:rPr>
              <a:t>PROFUNDIZAMOS  </a:t>
            </a:r>
            <a:r>
              <a:rPr lang="es-ES" sz="2400" dirty="0">
                <a:solidFill>
                  <a:srgbClr val="FF0000"/>
                </a:solidFill>
              </a:rPr>
              <a:t>NUESTROS CONOCIMIENTOS</a:t>
            </a:r>
            <a:endParaRPr lang="es-419" sz="2400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D19B1E-D5C5-4ECA-A2DD-EF9BF59E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77" y="4969163"/>
            <a:ext cx="2570203" cy="1460192"/>
          </a:xfrm>
          <a:prstGeom prst="rect">
            <a:avLst/>
          </a:prstGeom>
        </p:spPr>
      </p:pic>
      <p:sp>
        <p:nvSpPr>
          <p:cNvPr id="2" name="1 Estrella de 5 puntas"/>
          <p:cNvSpPr/>
          <p:nvPr/>
        </p:nvSpPr>
        <p:spPr>
          <a:xfrm>
            <a:off x="442392" y="37341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1008"/>
            <a:ext cx="850320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512D993-26D7-4609-81C3-F46332408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200" y="2454504"/>
            <a:ext cx="6782868" cy="8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1037</Words>
  <Application>Microsoft Office PowerPoint</Application>
  <PresentationFormat>Presentación en pantalla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1_Tema de Office</vt:lpstr>
      <vt:lpstr>Forma de onda</vt:lpstr>
      <vt:lpstr>PLANIFICACIÓN  PARA EL AUTOAPRENDIZAJE SEMANA N° 23 CLASE VIRTUAL DÍA:  31 DE AGOSTO</vt:lpstr>
      <vt:lpstr>Presentación de PowerPoint</vt:lpstr>
      <vt:lpstr>Presentación de PowerPoint</vt:lpstr>
      <vt:lpstr>Importante:</vt:lpstr>
      <vt:lpstr>Motivación </vt:lpstr>
      <vt:lpstr>¿Qué sabes?             </vt:lpstr>
      <vt:lpstr>Presentación de PowerPoint</vt:lpstr>
      <vt:lpstr>Presentación de PowerPoint</vt:lpstr>
      <vt:lpstr>OBJETIVO DE LA CLASE</vt:lpstr>
      <vt:lpstr>ACTIVIDAD: 1. Realiza la lectura del poema “Rima de otoño” de Melania Guerra en la página 133 de tu libro.      Lee de forma fluida, respetando las pausas entre verso y verso, la puntuación y la buena pronunciación de cada palabra. </vt:lpstr>
      <vt:lpstr>Presentación de PowerPoint</vt:lpstr>
      <vt:lpstr>Presentación de PowerPoint</vt:lpstr>
      <vt:lpstr>Antes de leer Conozcamos palabras nuevas VOCABULARIO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93</cp:revision>
  <dcterms:created xsi:type="dcterms:W3CDTF">2020-07-06T03:06:52Z</dcterms:created>
  <dcterms:modified xsi:type="dcterms:W3CDTF">2020-08-29T19:30:37Z</dcterms:modified>
</cp:coreProperties>
</file>