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7"/>
  </p:notesMasterIdLst>
  <p:sldIdLst>
    <p:sldId id="298" r:id="rId4"/>
    <p:sldId id="256" r:id="rId5"/>
    <p:sldId id="310" r:id="rId6"/>
    <p:sldId id="258" r:id="rId7"/>
    <p:sldId id="302" r:id="rId8"/>
    <p:sldId id="307" r:id="rId9"/>
    <p:sldId id="301" r:id="rId10"/>
    <p:sldId id="300" r:id="rId11"/>
    <p:sldId id="315" r:id="rId12"/>
    <p:sldId id="319" r:id="rId13"/>
    <p:sldId id="320" r:id="rId14"/>
    <p:sldId id="321" r:id="rId15"/>
    <p:sldId id="297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86477" autoAdjust="0"/>
  </p:normalViewPr>
  <p:slideViewPr>
    <p:cSldViewPr>
      <p:cViewPr>
        <p:scale>
          <a:sx n="79" d="100"/>
          <a:sy n="79" d="100"/>
        </p:scale>
        <p:origin x="-106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04-09-2020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04/09/2020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94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04/09/2020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9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04/09/2020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75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04/09/2020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63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04/09/2020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94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04/09/2020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2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04/09/2020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0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04/09/2020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89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04/09/2020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69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04/09/2020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58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04/09/2020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5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04-09-2020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04-09-2020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04/09/2020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7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Ximena.gallardo@colegio-jeanpiaget.c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gif"/><Relationship Id="rId7" Type="http://schemas.microsoft.com/office/2007/relationships/hdphoto" Target="../media/hdphoto2.wdp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223224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EL AUTOAPRENDIZAJE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 </a:t>
            </a:r>
            <a:r>
              <a:rPr lang="es-CL" sz="2800" dirty="0" smtClean="0"/>
              <a:t>24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CLASE VIRTUAL </a:t>
            </a:r>
            <a:r>
              <a:rPr lang="es-CL" sz="2800" dirty="0" smtClean="0"/>
              <a:t>DE QUINTO BÁSICO</a:t>
            </a:r>
            <a:br>
              <a:rPr lang="es-CL" sz="2800" dirty="0" smtClean="0"/>
            </a:br>
            <a:r>
              <a:rPr lang="es-CL" sz="2800" dirty="0" smtClean="0"/>
              <a:t>LENGUAJE</a:t>
            </a:r>
            <a:br>
              <a:rPr lang="es-CL" sz="2800" dirty="0" smtClean="0"/>
            </a:br>
            <a:r>
              <a:rPr lang="es-CL" sz="2800" dirty="0" smtClean="0"/>
              <a:t>07/09/2020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05064"/>
            <a:ext cx="3302268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97" y="240600"/>
            <a:ext cx="1368152" cy="138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07704" y="1052736"/>
            <a:ext cx="5904656" cy="369331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CL" dirty="0"/>
              <a:t>● Tema escogido: _____________________________________________________</a:t>
            </a:r>
          </a:p>
          <a:p>
            <a:r>
              <a:rPr lang="es-CL" dirty="0"/>
              <a:t>● Haz una lluvia de ideas acerca de lo que quieres expresar en el poema.</a:t>
            </a:r>
          </a:p>
          <a:p>
            <a:r>
              <a:rPr lang="es-CL" dirty="0"/>
              <a:t>● Escribe el poema que debe contener:</a:t>
            </a:r>
          </a:p>
          <a:p>
            <a:r>
              <a:rPr lang="es-CL" dirty="0"/>
              <a:t>- Un título creativo.</a:t>
            </a:r>
          </a:p>
          <a:p>
            <a:r>
              <a:rPr lang="es-CL" dirty="0"/>
              <a:t>- 8 versos (pueden ser 2 estrofas de 4 versos cada una).</a:t>
            </a:r>
          </a:p>
          <a:p>
            <a:r>
              <a:rPr lang="es-CL" dirty="0" smtClean="0"/>
              <a:t>- Usa una </a:t>
            </a:r>
            <a:r>
              <a:rPr lang="es-CL" dirty="0"/>
              <a:t>personificación y una comparación.</a:t>
            </a:r>
          </a:p>
          <a:p>
            <a:r>
              <a:rPr lang="es-CL" dirty="0"/>
              <a:t>- Buena ortografía.</a:t>
            </a:r>
          </a:p>
          <a:p>
            <a:r>
              <a:rPr lang="es-CL" dirty="0" smtClean="0"/>
              <a:t>- Pídele </a:t>
            </a:r>
            <a:r>
              <a:rPr lang="es-CL" dirty="0"/>
              <a:t>a alguien de tu familia que lo revise y haz las correcciones necesarias.</a:t>
            </a:r>
          </a:p>
          <a:p>
            <a:r>
              <a:rPr lang="es-CL" dirty="0" smtClean="0"/>
              <a:t>. Lee </a:t>
            </a:r>
            <a:r>
              <a:rPr lang="es-CL" dirty="0"/>
              <a:t>tu poema a tu familia.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99" y="4746055"/>
            <a:ext cx="2215569" cy="196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3585"/>
            <a:ext cx="2313993" cy="194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3652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xplosión 1"/>
          <p:cNvSpPr/>
          <p:nvPr/>
        </p:nvSpPr>
        <p:spPr>
          <a:xfrm>
            <a:off x="4942299" y="0"/>
            <a:ext cx="4022189" cy="177281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 smtClean="0">
              <a:solidFill>
                <a:schemeClr val="tx1"/>
              </a:solidFill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</a:rPr>
              <a:t>DESAFIO CREATIVO PARA DESARROLLAR EN CASA</a:t>
            </a:r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7610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620688"/>
            <a:ext cx="8640960" cy="51090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s-CL" sz="2400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s-CL" sz="2400" dirty="0" smtClean="0">
                <a:solidFill>
                  <a:srgbClr val="FF0000"/>
                </a:solidFill>
                <a:latin typeface="High Tower Text" pitchFamily="18" charset="0"/>
              </a:rPr>
              <a:t>Viene </a:t>
            </a:r>
            <a:r>
              <a:rPr lang="es-CL" sz="2400" dirty="0">
                <a:solidFill>
                  <a:srgbClr val="FF0000"/>
                </a:solidFill>
                <a:latin typeface="High Tower Text" pitchFamily="18" charset="0"/>
              </a:rPr>
              <a:t>rodando una ola</a:t>
            </a:r>
          </a:p>
          <a:p>
            <a:pPr algn="ctr"/>
            <a:r>
              <a:rPr lang="es-CL" sz="1400" dirty="0" err="1">
                <a:latin typeface="High Tower Text" pitchFamily="18" charset="0"/>
              </a:rPr>
              <a:t>Aramís</a:t>
            </a:r>
            <a:r>
              <a:rPr lang="es-CL" sz="1400" dirty="0">
                <a:latin typeface="High Tower Text" pitchFamily="18" charset="0"/>
              </a:rPr>
              <a:t> Quintero</a:t>
            </a:r>
          </a:p>
          <a:p>
            <a:pPr algn="ctr"/>
            <a:r>
              <a:rPr lang="es-CL" sz="2400" dirty="0">
                <a:latin typeface="High Tower Text" pitchFamily="18" charset="0"/>
              </a:rPr>
              <a:t>Viene rodando una ola.</a:t>
            </a:r>
          </a:p>
          <a:p>
            <a:pPr algn="ctr"/>
            <a:r>
              <a:rPr lang="es-CL" sz="2400" dirty="0">
                <a:latin typeface="High Tower Text" pitchFamily="18" charset="0"/>
              </a:rPr>
              <a:t>Me dice: “¡Hola, qué tal!”</a:t>
            </a:r>
          </a:p>
          <a:p>
            <a:pPr algn="ctr"/>
            <a:r>
              <a:rPr lang="es-CL" sz="2400" dirty="0">
                <a:latin typeface="High Tower Text" pitchFamily="18" charset="0"/>
              </a:rPr>
              <a:t>Y se envuelve en una estola</a:t>
            </a:r>
          </a:p>
          <a:p>
            <a:pPr algn="ctr"/>
            <a:r>
              <a:rPr lang="es-CL" sz="2400" dirty="0">
                <a:latin typeface="High Tower Text" pitchFamily="18" charset="0"/>
              </a:rPr>
              <a:t>de espuma y sal.</a:t>
            </a:r>
          </a:p>
          <a:p>
            <a:pPr algn="ctr"/>
            <a:r>
              <a:rPr lang="es-CL" sz="2400" dirty="0">
                <a:latin typeface="High Tower Text" pitchFamily="18" charset="0"/>
              </a:rPr>
              <a:t>Viene sola y se va sola</a:t>
            </a:r>
          </a:p>
          <a:p>
            <a:pPr algn="ctr"/>
            <a:r>
              <a:rPr lang="es-CL" sz="2400" dirty="0">
                <a:latin typeface="High Tower Text" pitchFamily="18" charset="0"/>
              </a:rPr>
              <a:t>bajo el cielo azul vitral. 5</a:t>
            </a:r>
          </a:p>
          <a:p>
            <a:pPr algn="ctr"/>
            <a:r>
              <a:rPr lang="es-CL" sz="2400" dirty="0">
                <a:latin typeface="High Tower Text" pitchFamily="18" charset="0"/>
              </a:rPr>
              <a:t>Me deja una caracola</a:t>
            </a:r>
          </a:p>
          <a:p>
            <a:pPr algn="ctr"/>
            <a:r>
              <a:rPr lang="es-CL" sz="2400" dirty="0">
                <a:latin typeface="High Tower Text" pitchFamily="18" charset="0"/>
              </a:rPr>
              <a:t>de cristal.</a:t>
            </a:r>
          </a:p>
          <a:p>
            <a:pPr algn="ctr"/>
            <a:r>
              <a:rPr lang="es-CL" sz="2400" dirty="0">
                <a:latin typeface="High Tower Text" pitchFamily="18" charset="0"/>
              </a:rPr>
              <a:t>Y la huella de su cola</a:t>
            </a:r>
          </a:p>
          <a:p>
            <a:pPr algn="ctr"/>
            <a:r>
              <a:rPr lang="es-CL" sz="2400" dirty="0">
                <a:latin typeface="High Tower Text" pitchFamily="18" charset="0"/>
              </a:rPr>
              <a:t>brillando a la luz astral</a:t>
            </a:r>
            <a:r>
              <a:rPr lang="es-CL" dirty="0">
                <a:latin typeface="High Tower Text" pitchFamily="18" charset="0"/>
              </a:rPr>
              <a:t>.</a:t>
            </a:r>
          </a:p>
          <a:p>
            <a:pPr algn="r"/>
            <a:r>
              <a:rPr lang="es-CL" sz="1200" dirty="0" err="1">
                <a:latin typeface="Lucida Calligraphy" pitchFamily="66" charset="0"/>
              </a:rPr>
              <a:t>Aramís</a:t>
            </a:r>
            <a:r>
              <a:rPr lang="es-CL" sz="1200" dirty="0">
                <a:latin typeface="Lucida Calligraphy" pitchFamily="66" charset="0"/>
              </a:rPr>
              <a:t> Quintero. (2002). Viene rodando una ola.</a:t>
            </a:r>
          </a:p>
          <a:p>
            <a:pPr algn="r"/>
            <a:r>
              <a:rPr lang="es-CL" sz="1200" dirty="0">
                <a:latin typeface="Lucida Calligraphy" pitchFamily="66" charset="0"/>
              </a:rPr>
              <a:t>En Rimas de sol y sal. Santiago: Alfaguara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82" y="5729779"/>
            <a:ext cx="8640960" cy="87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44824"/>
            <a:ext cx="1872208" cy="52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4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908720"/>
            <a:ext cx="660648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1600" b="1" dirty="0" smtClean="0"/>
          </a:p>
          <a:p>
            <a:endParaRPr lang="es-CL" sz="1600" b="1" dirty="0"/>
          </a:p>
          <a:p>
            <a:endParaRPr lang="es-CL" sz="1600" b="1" dirty="0" smtClean="0"/>
          </a:p>
          <a:p>
            <a:r>
              <a:rPr lang="es-CL" sz="1600" b="1" dirty="0" smtClean="0"/>
              <a:t>1.- ¿Cuál </a:t>
            </a:r>
            <a:r>
              <a:rPr lang="es-CL" sz="1600" b="1" dirty="0"/>
              <a:t>es la emoción del hablante?</a:t>
            </a:r>
          </a:p>
          <a:p>
            <a:endParaRPr lang="es-CL" sz="1600" dirty="0" smtClean="0"/>
          </a:p>
          <a:p>
            <a:r>
              <a:rPr lang="es-CL" sz="1600" dirty="0" smtClean="0"/>
              <a:t>A</a:t>
            </a:r>
            <a:r>
              <a:rPr lang="es-CL" sz="1600" dirty="0"/>
              <a:t>) Alegría.</a:t>
            </a:r>
          </a:p>
          <a:p>
            <a:r>
              <a:rPr lang="es-CL" sz="1600" dirty="0"/>
              <a:t>B) Sorpresa.</a:t>
            </a:r>
          </a:p>
          <a:p>
            <a:r>
              <a:rPr lang="es-CL" sz="1600" dirty="0"/>
              <a:t>C) Entusiasmo.</a:t>
            </a:r>
          </a:p>
          <a:p>
            <a:r>
              <a:rPr lang="es-CL" sz="1600" dirty="0"/>
              <a:t>D) Admiración. </a:t>
            </a:r>
            <a:endParaRPr lang="es-CL" sz="1600" dirty="0" smtClean="0"/>
          </a:p>
          <a:p>
            <a:endParaRPr lang="es-CL" sz="1600" dirty="0"/>
          </a:p>
          <a:p>
            <a:r>
              <a:rPr lang="es-CL" sz="1600" b="1" dirty="0" smtClean="0"/>
              <a:t>2.- ¿Cómo </a:t>
            </a:r>
            <a:r>
              <a:rPr lang="es-CL" sz="1600" b="1" dirty="0"/>
              <a:t>describe el hablante a las olas?</a:t>
            </a:r>
          </a:p>
          <a:p>
            <a:endParaRPr lang="es-CL" sz="1600" dirty="0" smtClean="0"/>
          </a:p>
          <a:p>
            <a:r>
              <a:rPr lang="es-CL" sz="1600" dirty="0" smtClean="0"/>
              <a:t>A</a:t>
            </a:r>
            <a:r>
              <a:rPr lang="es-CL" sz="1600" dirty="0"/>
              <a:t>) Amables y juguetonas.</a:t>
            </a:r>
          </a:p>
          <a:p>
            <a:r>
              <a:rPr lang="es-CL" sz="1600" dirty="0"/>
              <a:t>B) Bellas y distantes.</a:t>
            </a:r>
          </a:p>
          <a:p>
            <a:r>
              <a:rPr lang="es-CL" sz="1600" dirty="0"/>
              <a:t>C) Mágicas y pensativas.</a:t>
            </a:r>
          </a:p>
          <a:p>
            <a:r>
              <a:rPr lang="es-CL" sz="1600" dirty="0"/>
              <a:t>D) Solitarias y </a:t>
            </a:r>
            <a:r>
              <a:rPr lang="es-CL" sz="1600" dirty="0" smtClean="0"/>
              <a:t>melancólicas</a:t>
            </a:r>
          </a:p>
          <a:p>
            <a:endParaRPr lang="es-CL" sz="1600" dirty="0"/>
          </a:p>
          <a:p>
            <a:r>
              <a:rPr lang="es-CL" sz="1600" b="1" dirty="0" smtClean="0"/>
              <a:t>3- ¿Cuál </a:t>
            </a:r>
            <a:r>
              <a:rPr lang="es-CL" sz="1600" b="1" dirty="0"/>
              <a:t>es el tema del poema?</a:t>
            </a:r>
          </a:p>
          <a:p>
            <a:endParaRPr lang="es-CL" sz="1600" dirty="0" smtClean="0"/>
          </a:p>
          <a:p>
            <a:r>
              <a:rPr lang="es-CL" sz="1600" dirty="0" smtClean="0"/>
              <a:t>A</a:t>
            </a:r>
            <a:r>
              <a:rPr lang="es-CL" sz="1600" dirty="0"/>
              <a:t>) La inmensidad del mar.</a:t>
            </a:r>
          </a:p>
          <a:p>
            <a:r>
              <a:rPr lang="es-CL" sz="1600" dirty="0"/>
              <a:t>B) La importancia de las olas.</a:t>
            </a:r>
          </a:p>
          <a:p>
            <a:r>
              <a:rPr lang="es-CL" sz="1600" dirty="0"/>
              <a:t>C) El movimiento del oleaje.</a:t>
            </a:r>
          </a:p>
          <a:p>
            <a:r>
              <a:rPr lang="es-CL" sz="1600" dirty="0"/>
              <a:t>D) El humano viendo el mar</a:t>
            </a:r>
            <a:endParaRPr lang="es-CL" sz="1600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2922"/>
            <a:ext cx="13652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8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 LENGUAJE </a:t>
            </a:r>
          </a:p>
          <a:p>
            <a:pPr algn="ctr"/>
            <a:r>
              <a:rPr lang="es-CL" sz="2000" b="1" dirty="0"/>
              <a:t>SEMANA </a:t>
            </a:r>
            <a:r>
              <a:rPr lang="es-CL" sz="2000" b="1" dirty="0" smtClean="0"/>
              <a:t>24</a:t>
            </a:r>
          </a:p>
          <a:p>
            <a:pPr algn="ctr"/>
            <a:r>
              <a:rPr lang="es-CL" sz="2000" b="1" dirty="0" smtClean="0"/>
              <a:t>QUINTO AÑO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8424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1.- </a:t>
            </a:r>
            <a:r>
              <a:rPr lang="es-CL" dirty="0" smtClean="0"/>
              <a:t>¿Cómo se relacionan entre si,  los poemas leídos durante estas semanas?</a:t>
            </a:r>
            <a:endParaRPr lang="es-CL" dirty="0" smtClean="0"/>
          </a:p>
          <a:p>
            <a:r>
              <a:rPr lang="es-CL" dirty="0" smtClean="0"/>
              <a:t>_______________________________________________________________________</a:t>
            </a:r>
          </a:p>
          <a:p>
            <a:endParaRPr lang="es-CL" dirty="0"/>
          </a:p>
          <a:p>
            <a:r>
              <a:rPr lang="es-CL" dirty="0" smtClean="0"/>
              <a:t>2</a:t>
            </a:r>
            <a:r>
              <a:rPr lang="es-CL" dirty="0" smtClean="0"/>
              <a:t>.- </a:t>
            </a:r>
            <a:r>
              <a:rPr lang="es-CL" dirty="0" smtClean="0"/>
              <a:t>¿Qué textos de los que hemos leídos te ha parecido más interesante? Comenta por escrito.</a:t>
            </a:r>
            <a:endParaRPr lang="es-CL" dirty="0" smtClean="0"/>
          </a:p>
          <a:p>
            <a:r>
              <a:rPr lang="es-CL" dirty="0" smtClean="0"/>
              <a:t>________________________________________________________________________</a:t>
            </a:r>
          </a:p>
          <a:p>
            <a:endParaRPr lang="es-CL" dirty="0" smtClean="0"/>
          </a:p>
          <a:p>
            <a:r>
              <a:rPr lang="es-CL" dirty="0" smtClean="0"/>
              <a:t>3.- </a:t>
            </a:r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4608004" y="5661248"/>
            <a:ext cx="4284476" cy="9361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/>
              <a:t>Enviar fotografía de este ticket de salida al: </a:t>
            </a:r>
          </a:p>
          <a:p>
            <a:r>
              <a:rPr lang="es-CL" sz="1600" b="1" dirty="0" err="1"/>
              <a:t>Correo:ximena.gallardo@colegio-jeanpiaget.cl</a:t>
            </a:r>
            <a:endParaRPr lang="es-CL" sz="1600" b="1" dirty="0"/>
          </a:p>
          <a:p>
            <a:r>
              <a:rPr lang="es-CL" sz="1600" b="1" dirty="0"/>
              <a:t>Celular: 964357767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70797"/>
            <a:ext cx="1152128" cy="116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57566"/>
              </p:ext>
            </p:extLst>
          </p:nvPr>
        </p:nvGraphicFramePr>
        <p:xfrm>
          <a:off x="323528" y="543278"/>
          <a:ext cx="1512168" cy="509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</a:tblGrid>
              <a:tr h="509457">
                <a:tc>
                  <a:txBody>
                    <a:bodyPr/>
                    <a:lstStyle/>
                    <a:p>
                      <a:r>
                        <a:rPr lang="es-CL" dirty="0" smtClean="0"/>
                        <a:t>     CIERRE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769762"/>
              </p:ext>
            </p:extLst>
          </p:nvPr>
        </p:nvGraphicFramePr>
        <p:xfrm>
          <a:off x="467544" y="1196752"/>
          <a:ext cx="8136904" cy="4595404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COMUNICACIÓN / QUINTO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 GALLARDO M.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ESTRELLA LETELIER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OA3</a:t>
                      </a:r>
                      <a:r>
                        <a:rPr lang="es-419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Leer y familiarizarse con un amplio repertorio de literatura para aumentar su conocimiento del mundo, desarrollar su imaginación y reconocer su valor social y cultural; por ejemplo: </a:t>
                      </a:r>
                      <a:r>
                        <a:rPr lang="es-419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poemas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Relacionan aspectos de un texto leído y comentado en clases con otros textos leídos previamente</a:t>
                      </a: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 naturaleza expresión de la poesía /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Leen –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comprenden -relacionan- comentan –analizan- crean -escriben.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419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Leer</a:t>
                      </a:r>
                      <a:r>
                        <a:rPr lang="es-419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comprensivamente poemas que tienen como tema la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naturaleza  y los analizaremos. Después crearemos nuestro propio poema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Ticket de Salida Enviar por correo a </a:t>
                      </a:r>
                      <a:r>
                        <a:rPr lang="es-CL" sz="1600" b="1" dirty="0">
                          <a:effectLst/>
                          <a:latin typeface="+mn-lt"/>
                          <a:hlinkClick r:id="rId2"/>
                        </a:rPr>
                        <a:t>Ximena.gallardo@colegio-jeanpiaget.cl</a:t>
                      </a:r>
                      <a:r>
                        <a:rPr lang="es-CL" sz="1600" b="1" dirty="0">
                          <a:effectLst/>
                          <a:latin typeface="+mn-lt"/>
                        </a:rPr>
                        <a:t> o subir de manera digital al termino de la clase.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1" y="39193"/>
            <a:ext cx="5400600" cy="77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3652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5" y="260648"/>
            <a:ext cx="208780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232" y="294917"/>
            <a:ext cx="2087802" cy="278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3821"/>
            <a:ext cx="2168539" cy="277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4282737-E8E1-4F3C-982C-A01DAF804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75" y="3328110"/>
            <a:ext cx="2132247" cy="26211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DC41E98-14BC-47E8-9549-F307DABF0F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4233" y="3349897"/>
            <a:ext cx="2128571" cy="26211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F7AE6C2-281E-47A7-8311-0F037BD708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2256" y="3349897"/>
            <a:ext cx="2128571" cy="267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estudio.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0"/>
            <a:ext cx="1080120" cy="9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2" y="593234"/>
            <a:ext cx="13652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85744" y="1268760"/>
            <a:ext cx="8050091" cy="3594712"/>
          </a:xfrm>
        </p:spPr>
        <p:txBody>
          <a:bodyPr/>
          <a:lstStyle/>
          <a:p>
            <a:pPr marL="0" indent="0">
              <a:buNone/>
            </a:pPr>
            <a:endParaRPr lang="es-C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CL" dirty="0" smtClean="0">
                <a:solidFill>
                  <a:srgbClr val="FF0000"/>
                </a:solidFill>
              </a:rPr>
              <a:t>ANTES </a:t>
            </a:r>
            <a:r>
              <a:rPr lang="es-CL" dirty="0">
                <a:solidFill>
                  <a:srgbClr val="FF0000"/>
                </a:solidFill>
              </a:rPr>
              <a:t>DE COMENZAR TE INVITO A DISFRUTAR DE </a:t>
            </a:r>
            <a:r>
              <a:rPr lang="es-CL" dirty="0" smtClean="0">
                <a:solidFill>
                  <a:srgbClr val="FF0000"/>
                </a:solidFill>
              </a:rPr>
              <a:t>UNA HERMOSA POESÍA A LA MADRE NATURALEZA</a:t>
            </a:r>
          </a:p>
          <a:p>
            <a:pPr marL="0" indent="0">
              <a:buNone/>
            </a:pPr>
            <a:r>
              <a:rPr lang="es-CL" sz="1600" dirty="0">
                <a:solidFill>
                  <a:schemeClr val="accent2">
                    <a:lumMod val="75000"/>
                  </a:schemeClr>
                </a:solidFill>
              </a:rPr>
              <a:t>https://www.youtube.com/watch?v=dzAKPWFN3dY</a:t>
            </a:r>
            <a:endParaRPr lang="es-CL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CL" dirty="0" smtClean="0">
              <a:solidFill>
                <a:srgbClr val="FF0000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es-CL" dirty="0"/>
              <a:t>Motivación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36" y="400728"/>
            <a:ext cx="1152128" cy="116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64" y="3140968"/>
            <a:ext cx="3528392" cy="33468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6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27585" y="1844824"/>
            <a:ext cx="7452816" cy="4281339"/>
          </a:xfrm>
        </p:spPr>
        <p:txBody>
          <a:bodyPr/>
          <a:lstStyle/>
          <a:p>
            <a:pPr marL="0" indent="0">
              <a:buNone/>
            </a:pPr>
            <a:r>
              <a:rPr lang="es-CL" dirty="0">
                <a:ln>
                  <a:solidFill>
                    <a:srgbClr val="FF0000"/>
                  </a:solidFill>
                </a:ln>
              </a:rPr>
              <a:t>1.- Para comenzar responde las siguientes preguntas en tu cuaderno.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/>
              <a:t>¿Qué sabes?             </a:t>
            </a:r>
            <a:endParaRPr lang="es-CL" sz="3600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4" name="3 Elipse"/>
          <p:cNvSpPr/>
          <p:nvPr/>
        </p:nvSpPr>
        <p:spPr>
          <a:xfrm>
            <a:off x="1691680" y="2420888"/>
            <a:ext cx="7208807" cy="3600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419" sz="2800" dirty="0">
                <a:solidFill>
                  <a:prstClr val="black"/>
                </a:solidFill>
              </a:rPr>
              <a:t> PIENSA Y RECUERDA</a:t>
            </a:r>
          </a:p>
          <a:p>
            <a:pPr lvl="0"/>
            <a:r>
              <a:rPr lang="es-419" sz="2400" dirty="0">
                <a:solidFill>
                  <a:prstClr val="black"/>
                </a:solidFill>
              </a:rPr>
              <a:t>1.- ¿Has leído poemas que traten sobre la naturaleza? </a:t>
            </a:r>
          </a:p>
          <a:p>
            <a:pPr lvl="0"/>
            <a:r>
              <a:rPr lang="es-419" sz="2400" dirty="0">
                <a:solidFill>
                  <a:prstClr val="black"/>
                </a:solidFill>
              </a:rPr>
              <a:t>2.-¿Cómo se expresa la naturaleza a través de la poesía</a:t>
            </a:r>
            <a:r>
              <a:rPr lang="es-419" sz="2400" dirty="0" smtClean="0">
                <a:solidFill>
                  <a:prstClr val="black"/>
                </a:solidFill>
              </a:rPr>
              <a:t>?</a:t>
            </a:r>
          </a:p>
          <a:p>
            <a:pPr lvl="0"/>
            <a:r>
              <a:rPr lang="es-419" sz="2400" dirty="0" smtClean="0">
                <a:solidFill>
                  <a:prstClr val="black"/>
                </a:solidFill>
              </a:rPr>
              <a:t>3-¿ Cuál es el propósito de este tipo de texto?</a:t>
            </a:r>
            <a:endParaRPr lang="es-CL" sz="2400" dirty="0">
              <a:solidFill>
                <a:prstClr val="black"/>
              </a:solidFill>
            </a:endParaRPr>
          </a:p>
        </p:txBody>
      </p:sp>
      <p:pic>
        <p:nvPicPr>
          <p:cNvPr id="6" name="5 Imagen" descr="Vectores de stock de Niño pensando, ilustraciones de Niño pensando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98" y="3429000"/>
            <a:ext cx="1754631" cy="1830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650" y="4725144"/>
            <a:ext cx="1259632" cy="153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17E02DF-C707-493E-BF9C-6909C0D2D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0955" y="1180201"/>
            <a:ext cx="2164268" cy="2158171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0" y="260648"/>
            <a:ext cx="13652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5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3501008"/>
            <a:ext cx="850320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19398"/>
            <a:ext cx="7482517" cy="77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1" y="310207"/>
            <a:ext cx="13652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19" y="260648"/>
            <a:ext cx="8712969" cy="640871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s-MX" sz="2400" dirty="0" smtClean="0">
                <a:solidFill>
                  <a:schemeClr val="tx1"/>
                </a:solidFill>
              </a:rPr>
              <a:t/>
            </a:r>
            <a:br>
              <a:rPr lang="es-MX" sz="2400" dirty="0" smtClean="0">
                <a:solidFill>
                  <a:schemeClr val="tx1"/>
                </a:solidFill>
              </a:rPr>
            </a:br>
            <a:r>
              <a:rPr lang="es-MX" sz="2400" dirty="0">
                <a:solidFill>
                  <a:schemeClr val="tx1"/>
                </a:solidFill>
              </a:rPr>
              <a:t/>
            </a:r>
            <a:br>
              <a:rPr lang="es-MX" sz="2400" dirty="0">
                <a:solidFill>
                  <a:schemeClr val="tx1"/>
                </a:solidFill>
              </a:rPr>
            </a:br>
            <a:r>
              <a:rPr lang="es-MX" sz="2400" dirty="0" smtClean="0">
                <a:solidFill>
                  <a:schemeClr val="tx1"/>
                </a:solidFill>
              </a:rPr>
              <a:t/>
            </a:r>
            <a:br>
              <a:rPr lang="es-MX" sz="2400" dirty="0" smtClean="0">
                <a:solidFill>
                  <a:schemeClr val="tx1"/>
                </a:solidFill>
              </a:rPr>
            </a:br>
            <a:r>
              <a:rPr lang="es-MX" sz="2400" dirty="0" smtClean="0">
                <a:solidFill>
                  <a:schemeClr val="tx1"/>
                </a:solidFill>
              </a:rPr>
              <a:t>ACTIVIDAD</a:t>
            </a:r>
            <a:r>
              <a:rPr lang="es-MX" sz="2400" dirty="0">
                <a:solidFill>
                  <a:schemeClr val="tx1"/>
                </a:solidFill>
              </a:rPr>
              <a:t>:</a:t>
            </a:r>
            <a:br>
              <a:rPr lang="es-MX" sz="2400" dirty="0">
                <a:solidFill>
                  <a:schemeClr val="tx1"/>
                </a:solidFill>
              </a:rPr>
            </a:br>
            <a:r>
              <a:rPr lang="es-419" sz="2400" dirty="0" smtClean="0">
                <a:solidFill>
                  <a:schemeClr val="tx1"/>
                </a:solidFill>
              </a:rPr>
              <a:t>.</a:t>
            </a:r>
            <a:r>
              <a:rPr lang="es-CL" sz="2400" dirty="0">
                <a:solidFill>
                  <a:schemeClr val="tx1"/>
                </a:solidFill>
              </a:rPr>
              <a:t> Escribe y resuelve en tu cuaderno, cada una de las siguientes actividades.</a:t>
            </a:r>
            <a:br>
              <a:rPr lang="es-CL" sz="2400" dirty="0">
                <a:solidFill>
                  <a:schemeClr val="tx1"/>
                </a:solidFill>
              </a:rPr>
            </a:br>
            <a:r>
              <a:rPr lang="es-CL" sz="2400" dirty="0">
                <a:solidFill>
                  <a:schemeClr val="tx1"/>
                </a:solidFill>
              </a:rPr>
              <a:t>1. Relee los poemas “La jardinera” (página 130), “Cuento de nubes” (página 131),</a:t>
            </a:r>
            <a:br>
              <a:rPr lang="es-CL" sz="2400" dirty="0">
                <a:solidFill>
                  <a:schemeClr val="tx1"/>
                </a:solidFill>
              </a:rPr>
            </a:br>
            <a:r>
              <a:rPr lang="es-CL" sz="2400" dirty="0">
                <a:solidFill>
                  <a:schemeClr val="tx1"/>
                </a:solidFill>
              </a:rPr>
              <a:t>“Iremos a la montaña” (132), “Rima de otoño” (página 133) y “Viene rodando </a:t>
            </a:r>
            <a:r>
              <a:rPr lang="es-CL" sz="2400" dirty="0" smtClean="0">
                <a:solidFill>
                  <a:schemeClr val="tx1"/>
                </a:solidFill>
              </a:rPr>
              <a:t>una ola</a:t>
            </a:r>
            <a:r>
              <a:rPr lang="es-CL" sz="2400" dirty="0">
                <a:solidFill>
                  <a:schemeClr val="tx1"/>
                </a:solidFill>
              </a:rPr>
              <a:t>”(página 133). </a:t>
            </a:r>
            <a:r>
              <a:rPr lang="es-CL" sz="2400" dirty="0" smtClean="0">
                <a:solidFill>
                  <a:schemeClr val="tx1"/>
                </a:solidFill>
              </a:rPr>
              <a:t/>
            </a:r>
            <a:br>
              <a:rPr lang="es-CL" sz="2400" dirty="0" smtClean="0">
                <a:solidFill>
                  <a:schemeClr val="tx1"/>
                </a:solidFill>
              </a:rPr>
            </a:br>
            <a:r>
              <a:rPr lang="es-CL" sz="2400" dirty="0">
                <a:solidFill>
                  <a:schemeClr val="tx1"/>
                </a:solidFill>
              </a:rPr>
              <a:t/>
            </a:r>
            <a:br>
              <a:rPr lang="es-CL" sz="2400" dirty="0">
                <a:solidFill>
                  <a:schemeClr val="tx1"/>
                </a:solidFill>
              </a:rPr>
            </a:br>
            <a:r>
              <a:rPr lang="es-CL" sz="2400" dirty="0" smtClean="0">
                <a:solidFill>
                  <a:schemeClr val="tx1"/>
                </a:solidFill>
              </a:rPr>
              <a:t>. </a:t>
            </a:r>
            <a:r>
              <a:rPr lang="es-419" sz="2400" dirty="0" smtClean="0">
                <a:solidFill>
                  <a:schemeClr val="tx1"/>
                </a:solidFill>
              </a:rPr>
              <a:t> </a:t>
            </a:r>
            <a:r>
              <a:rPr lang="es-419" sz="2400" dirty="0">
                <a:solidFill>
                  <a:schemeClr val="tx1"/>
                </a:solidFill>
              </a:rPr>
              <a:t/>
            </a:r>
            <a:br>
              <a:rPr lang="es-419" sz="2400" dirty="0">
                <a:solidFill>
                  <a:schemeClr val="tx1"/>
                </a:solidFill>
              </a:rPr>
            </a:br>
            <a:r>
              <a:rPr lang="es-419" sz="2400" dirty="0">
                <a:solidFill>
                  <a:schemeClr val="tx1"/>
                </a:solidFill>
              </a:rPr>
              <a:t/>
            </a:r>
            <a:br>
              <a:rPr lang="es-419" sz="2400" dirty="0">
                <a:solidFill>
                  <a:schemeClr val="tx1"/>
                </a:solidFill>
              </a:rPr>
            </a:br>
            <a:r>
              <a:rPr lang="es-419" sz="2400" dirty="0">
                <a:solidFill>
                  <a:schemeClr val="tx1"/>
                </a:solidFill>
              </a:rPr>
              <a:t/>
            </a:r>
            <a:br>
              <a:rPr lang="es-419" sz="2400" dirty="0">
                <a:solidFill>
                  <a:schemeClr val="tx1"/>
                </a:solidFill>
              </a:rPr>
            </a:br>
            <a:r>
              <a:rPr lang="es-419" sz="2400" dirty="0" smtClean="0">
                <a:solidFill>
                  <a:schemeClr val="tx1"/>
                </a:solidFill>
              </a:rPr>
              <a:t>Lee </a:t>
            </a:r>
            <a:r>
              <a:rPr lang="es-419" sz="2400" dirty="0">
                <a:solidFill>
                  <a:schemeClr val="tx1"/>
                </a:solidFill>
              </a:rPr>
              <a:t>de forma fluida, respetando las pausas entre verso y verso, la puntuación y la buena pronunciación de cada palabra.</a:t>
            </a:r>
            <a:r>
              <a:rPr lang="es-MX" sz="2400" dirty="0"/>
              <a:t/>
            </a:r>
            <a:br>
              <a:rPr lang="es-MX" sz="2400" dirty="0"/>
            </a:br>
            <a:endParaRPr lang="es-MX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776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EA522D2-6CED-4F4B-95C4-A863E27FA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557" y="260648"/>
            <a:ext cx="1318476" cy="158417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7032"/>
            <a:ext cx="31877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152128" cy="116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5AB4150-B3D1-487A-88D3-1104D3A83D65}"/>
              </a:ext>
            </a:extLst>
          </p:cNvPr>
          <p:cNvSpPr txBox="1"/>
          <p:nvPr/>
        </p:nvSpPr>
        <p:spPr>
          <a:xfrm>
            <a:off x="323528" y="908720"/>
            <a:ext cx="849694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/>
              <a:t>. </a:t>
            </a:r>
            <a:endParaRPr lang="es-CL" dirty="0" smtClean="0"/>
          </a:p>
          <a:p>
            <a:r>
              <a:rPr lang="es-CL" b="1" dirty="0" smtClean="0"/>
              <a:t>Completa </a:t>
            </a:r>
            <a:r>
              <a:rPr lang="es-CL" b="1" dirty="0"/>
              <a:t>la tabla de la actividad 1 de la página 134:</a:t>
            </a:r>
          </a:p>
          <a:p>
            <a:r>
              <a:rPr lang="es-CL" dirty="0"/>
              <a:t>3. Realiza la actividad 7 de la </a:t>
            </a:r>
            <a:r>
              <a:rPr lang="es-CL" b="1" dirty="0"/>
              <a:t>página 135 </a:t>
            </a:r>
            <a:r>
              <a:rPr lang="es-CL" dirty="0"/>
              <a:t>de tu libro. </a:t>
            </a:r>
            <a:endParaRPr lang="es-CL" dirty="0" smtClean="0"/>
          </a:p>
          <a:p>
            <a:r>
              <a:rPr lang="es-CL" dirty="0" smtClean="0"/>
              <a:t>Sigue </a:t>
            </a:r>
            <a:r>
              <a:rPr lang="es-CL" dirty="0"/>
              <a:t>los pasos de </a:t>
            </a:r>
            <a:r>
              <a:rPr lang="es-CL" dirty="0" smtClean="0"/>
              <a:t>análisis revisados </a:t>
            </a:r>
            <a:r>
              <a:rPr lang="es-CL" dirty="0"/>
              <a:t>al inicio de la guía y en la sección “Estrategia de lectura</a:t>
            </a:r>
            <a:r>
              <a:rPr lang="es-CL" dirty="0" smtClean="0"/>
              <a:t>”:</a:t>
            </a:r>
          </a:p>
          <a:p>
            <a:pPr marL="342900" indent="-342900">
              <a:buAutoNum type="arabicPeriod"/>
            </a:pPr>
            <a:r>
              <a:rPr lang="es-CL" dirty="0" smtClean="0"/>
              <a:t>Completa </a:t>
            </a:r>
            <a:r>
              <a:rPr lang="es-CL" dirty="0"/>
              <a:t>la tabla indicando cuál es el tema de cada poema</a:t>
            </a:r>
            <a:r>
              <a:rPr lang="es-CL" dirty="0" smtClean="0"/>
              <a:t>.</a:t>
            </a:r>
          </a:p>
          <a:p>
            <a:pPr marL="342900" indent="-342900">
              <a:buAutoNum type="arabicPeriod"/>
            </a:pPr>
            <a:endParaRPr lang="es-CL" dirty="0" smtClean="0"/>
          </a:p>
          <a:p>
            <a:pPr marL="342900" indent="-342900">
              <a:buAutoNum type="arabicPeriod"/>
            </a:pPr>
            <a:endParaRPr lang="es-CL" dirty="0"/>
          </a:p>
          <a:p>
            <a:pPr marL="342900" indent="-342900">
              <a:buAutoNum type="arabicPeriod"/>
            </a:pPr>
            <a:endParaRPr lang="es-CL" dirty="0" smtClean="0"/>
          </a:p>
          <a:p>
            <a:pPr marL="342900" indent="-342900">
              <a:buAutoNum type="arabicPeriod"/>
            </a:pPr>
            <a:endParaRPr lang="es-CL" dirty="0"/>
          </a:p>
          <a:p>
            <a:pPr marL="342900" indent="-342900">
              <a:buAutoNum type="arabicPeriod"/>
            </a:pPr>
            <a:endParaRPr lang="es-419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5FB5A19-365F-4D40-ACA8-97B986193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764704"/>
            <a:ext cx="2164268" cy="2158171"/>
          </a:xfrm>
          <a:prstGeom prst="rect">
            <a:avLst/>
          </a:prstGeom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366864"/>
              </p:ext>
            </p:extLst>
          </p:nvPr>
        </p:nvGraphicFramePr>
        <p:xfrm>
          <a:off x="395539" y="2708920"/>
          <a:ext cx="8280917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3"/>
                <a:gridCol w="1656183"/>
                <a:gridCol w="1656183"/>
                <a:gridCol w="1656183"/>
                <a:gridCol w="1656185"/>
              </a:tblGrid>
              <a:tr h="3302393">
                <a:tc>
                  <a:txBody>
                    <a:bodyPr/>
                    <a:lstStyle/>
                    <a:p>
                      <a:r>
                        <a:rPr lang="es-CL" dirty="0" smtClean="0"/>
                        <a:t>L</a:t>
                      </a:r>
                      <a:r>
                        <a:rPr lang="es-CL" baseline="0" dirty="0" smtClean="0"/>
                        <a:t>a Jardinera</a:t>
                      </a:r>
                    </a:p>
                    <a:p>
                      <a:endParaRPr lang="es-CL" baseline="0" dirty="0" smtClean="0"/>
                    </a:p>
                    <a:p>
                      <a:r>
                        <a:rPr lang="es-CL" baseline="0" dirty="0" smtClean="0"/>
                        <a:t>____________</a:t>
                      </a:r>
                    </a:p>
                    <a:p>
                      <a:endParaRPr lang="es-CL" baseline="0" dirty="0" smtClean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Cuento de</a:t>
                      </a:r>
                    </a:p>
                    <a:p>
                      <a:r>
                        <a:rPr lang="es-CL" dirty="0" smtClean="0"/>
                        <a:t>Nubes</a:t>
                      </a:r>
                    </a:p>
                    <a:p>
                      <a:r>
                        <a:rPr lang="es-CL" dirty="0" smtClean="0"/>
                        <a:t>____________</a:t>
                      </a:r>
                      <a:endParaRPr lang="es-CL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Iremos a la</a:t>
                      </a:r>
                    </a:p>
                    <a:p>
                      <a:r>
                        <a:rPr lang="es-CL" dirty="0" smtClean="0"/>
                        <a:t>Montaña</a:t>
                      </a:r>
                    </a:p>
                    <a:p>
                      <a:r>
                        <a:rPr lang="es-CL" dirty="0" smtClean="0"/>
                        <a:t>____________</a:t>
                      </a:r>
                      <a:endParaRPr lang="es-CL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Rima de otoño</a:t>
                      </a:r>
                    </a:p>
                    <a:p>
                      <a:endParaRPr lang="es-CL" dirty="0" smtClean="0"/>
                    </a:p>
                    <a:p>
                      <a:r>
                        <a:rPr lang="es-CL" dirty="0" smtClean="0"/>
                        <a:t>____________</a:t>
                      </a:r>
                      <a:endParaRPr lang="es-CL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Viene rodando</a:t>
                      </a:r>
                    </a:p>
                    <a:p>
                      <a:r>
                        <a:rPr lang="es-CL" dirty="0" smtClean="0"/>
                        <a:t>una ola</a:t>
                      </a:r>
                    </a:p>
                    <a:p>
                      <a:r>
                        <a:rPr lang="es-CL" dirty="0" smtClean="0"/>
                        <a:t>____________</a:t>
                      </a:r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 smtClean="0"/>
                    </a:p>
                    <a:p>
                      <a:endParaRPr lang="es-CL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021414" cy="103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3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748</Words>
  <Application>Microsoft Office PowerPoint</Application>
  <PresentationFormat>Presentación en pantalla (4:3)</PresentationFormat>
  <Paragraphs>137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Tema de Office</vt:lpstr>
      <vt:lpstr>1_Tema de Office</vt:lpstr>
      <vt:lpstr>Forma de onda</vt:lpstr>
      <vt:lpstr>PLANIFICACIÓN  PARA EL AUTOAPRENDIZAJE SEMANA N° 24 CLASE VIRTUAL DE QUINTO BÁSICO LENGUAJE 07/09/2020</vt:lpstr>
      <vt:lpstr>Presentación de PowerPoint</vt:lpstr>
      <vt:lpstr>Presentación de PowerPoint</vt:lpstr>
      <vt:lpstr>Importante:</vt:lpstr>
      <vt:lpstr>Motivación </vt:lpstr>
      <vt:lpstr>¿Qué sabes?             </vt:lpstr>
      <vt:lpstr>OBJETIVO DE LA CLASE</vt:lpstr>
      <vt:lpstr>   ACTIVIDAD: . Escribe y resuelve en tu cuaderno, cada una de las siguientes actividades. 1. Relee los poemas “La jardinera” (página 130), “Cuento de nubes” (página 131), “Iremos a la montaña” (132), “Rima de otoño” (página 133) y “Viene rodando una ola”(página 133).   .     Lee de forma fluida, respetando las pausas entre verso y verso, la puntuación y la buena pronunciación de cada palabra.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106</cp:revision>
  <dcterms:created xsi:type="dcterms:W3CDTF">2020-07-06T03:06:52Z</dcterms:created>
  <dcterms:modified xsi:type="dcterms:W3CDTF">2020-09-05T04:20:32Z</dcterms:modified>
</cp:coreProperties>
</file>