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98" r:id="rId3"/>
    <p:sldId id="256" r:id="rId4"/>
    <p:sldId id="324" r:id="rId5"/>
    <p:sldId id="295" r:id="rId6"/>
    <p:sldId id="304" r:id="rId7"/>
    <p:sldId id="323" r:id="rId8"/>
    <p:sldId id="300" r:id="rId9"/>
    <p:sldId id="329" r:id="rId10"/>
    <p:sldId id="326" r:id="rId11"/>
    <p:sldId id="330" r:id="rId12"/>
    <p:sldId id="331" r:id="rId13"/>
    <p:sldId id="333" r:id="rId14"/>
    <p:sldId id="332" r:id="rId15"/>
    <p:sldId id="297" r:id="rId1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6477" autoAdjust="0"/>
  </p:normalViewPr>
  <p:slideViewPr>
    <p:cSldViewPr>
      <p:cViewPr varScale="1">
        <p:scale>
          <a:sx n="74" d="100"/>
          <a:sy n="74" d="100"/>
        </p:scale>
        <p:origin x="1272" y="7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08-09-2020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7FCB537C-D402-466D-8D59-2D0DD8A6FDC3}" type="slidenum">
              <a:rPr lang="es-CL" smtClean="0"/>
              <a:t>14</a:t>
            </a:fld>
            <a:endParaRPr lang="es-CL"/>
          </a:p>
        </p:txBody>
      </p:sp>
    </p:spTree>
    <p:extLst>
      <p:ext uri="{BB962C8B-B14F-4D97-AF65-F5344CB8AC3E}">
        <p14:creationId xmlns:p14="http://schemas.microsoft.com/office/powerpoint/2010/main" val="5003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6765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32531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36866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7810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2530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43860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82561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2911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55787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71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1958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08-09-2020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08-09-2020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08-09-2020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75541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gif"/><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5.gif"/><Relationship Id="rId7" Type="http://schemas.microsoft.com/office/2007/relationships/hdphoto" Target="../media/hdphoto1.wdp"/><Relationship Id="rId2" Type="http://schemas.openxmlformats.org/officeDocument/2006/relationships/image" Target="../media/image4.gif"/><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gi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692696"/>
            <a:ext cx="7772400" cy="2140148"/>
          </a:xfrm>
        </p:spPr>
        <p:txBody>
          <a:bodyPr>
            <a:noAutofit/>
          </a:bodyPr>
          <a:lstStyle/>
          <a:p>
            <a:r>
              <a:rPr lang="es-CL" sz="2800" b="1" dirty="0"/>
              <a:t>PLANIFICACIÓN </a:t>
            </a:r>
            <a:r>
              <a:rPr lang="es-CL" sz="2800" b="1" dirty="0" smtClean="0"/>
              <a:t> CLASES VIRTUALES</a:t>
            </a:r>
            <a:br>
              <a:rPr lang="es-CL" sz="2800" b="1" dirty="0" smtClean="0"/>
            </a:br>
            <a:r>
              <a:rPr lang="es-CL" sz="2800" b="1" dirty="0" smtClean="0"/>
              <a:t>CIENCIAS NATURALES </a:t>
            </a:r>
            <a:br>
              <a:rPr lang="es-CL" sz="2800" b="1" dirty="0" smtClean="0"/>
            </a:br>
            <a:r>
              <a:rPr lang="es-CL" sz="2800" b="1" dirty="0" smtClean="0"/>
              <a:t>5° AÑO BÁSICO</a:t>
            </a:r>
            <a:r>
              <a:rPr lang="es-CL" sz="2800" dirty="0"/>
              <a:t/>
            </a:r>
            <a:br>
              <a:rPr lang="es-CL" sz="2800" dirty="0"/>
            </a:br>
            <a:r>
              <a:rPr lang="es-CL" sz="2800" dirty="0"/>
              <a:t>SEMANA N</a:t>
            </a:r>
            <a:r>
              <a:rPr lang="es-CL" sz="2800" dirty="0" smtClean="0"/>
              <a:t>° 26</a:t>
            </a:r>
            <a:r>
              <a:rPr lang="es-CL" sz="2800" dirty="0"/>
              <a:t/>
            </a:r>
            <a:br>
              <a:rPr lang="es-CL" sz="2800" dirty="0"/>
            </a:br>
            <a:r>
              <a:rPr lang="es-CL" sz="2800" dirty="0" smtClean="0"/>
              <a:t>FECHA : 23-09-2020</a:t>
            </a:r>
            <a:endParaRPr lang="es-CL"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smtClean="0">
                <a:solidFill>
                  <a:prstClr val="black"/>
                </a:solidFill>
                <a:latin typeface="Times New Roman" pitchFamily="18" charset="0"/>
                <a:ea typeface="Times New Roman" pitchFamily="18" charset="0"/>
                <a:cs typeface="Times New Roman" pitchFamily="18" charset="0"/>
              </a:rPr>
              <a:t>Colegio Jean Piaget</a:t>
            </a:r>
            <a:endParaRPr lang="es-MX" i="1" dirty="0" smtClean="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smtClean="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smtClean="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Banderas de Chi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31492"/>
            <a:ext cx="2047875" cy="15525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cto de Fiestas Patrias Colegio La Paz – Colegio La Paz"/>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3091" y="93720"/>
            <a:ext cx="1463669" cy="157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44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75856" y="116632"/>
            <a:ext cx="5253186" cy="6544033"/>
          </a:xfrm>
          <a:prstGeom prst="rect">
            <a:avLst/>
          </a:prstGeom>
        </p:spPr>
      </p:pic>
      <p:pic>
        <p:nvPicPr>
          <p:cNvPr id="5" name="Picture 2" descr="▷ Libros: Imágenes Animadas, Gifs y Animaciones ¡100% GRATI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3" y="0"/>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p:cNvSpPr/>
          <p:nvPr/>
        </p:nvSpPr>
        <p:spPr>
          <a:xfrm>
            <a:off x="1835696" y="332656"/>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64</a:t>
            </a:r>
            <a:endParaRPr lang="es-CL" dirty="0"/>
          </a:p>
        </p:txBody>
      </p:sp>
      <p:sp>
        <p:nvSpPr>
          <p:cNvPr id="8" name="Rectángulo redondeado 7"/>
          <p:cNvSpPr/>
          <p:nvPr/>
        </p:nvSpPr>
        <p:spPr>
          <a:xfrm>
            <a:off x="323528" y="2564904"/>
            <a:ext cx="25202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RECORDEMOS</a:t>
            </a:r>
            <a:endParaRPr lang="es-CL" dirty="0"/>
          </a:p>
        </p:txBody>
      </p:sp>
      <p:pic>
        <p:nvPicPr>
          <p:cNvPr id="1026" name="Picture 2" descr="Pensando Emoji GIF - Pensando Emoji Hmmm - Descubre &amp; Comparte GIF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5918" y="3573016"/>
            <a:ext cx="209550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9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116632"/>
            <a:ext cx="5432742" cy="6624736"/>
          </a:xfrm>
          <a:prstGeom prst="rect">
            <a:avLst/>
          </a:prstGeom>
        </p:spPr>
      </p:pic>
      <p:pic>
        <p:nvPicPr>
          <p:cNvPr id="5" name="Picture 2" descr="▷ Libros: Imágenes Animadas, Gifs y Animaciones ¡100% GRATI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82846"/>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p:cNvSpPr/>
          <p:nvPr/>
        </p:nvSpPr>
        <p:spPr>
          <a:xfrm>
            <a:off x="6037983" y="548680"/>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65</a:t>
            </a:r>
            <a:endParaRPr lang="es-CL" dirty="0"/>
          </a:p>
        </p:txBody>
      </p:sp>
    </p:spTree>
    <p:extLst>
      <p:ext uri="{BB962C8B-B14F-4D97-AF65-F5344CB8AC3E}">
        <p14:creationId xmlns:p14="http://schemas.microsoft.com/office/powerpoint/2010/main" val="269874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55576" y="1423003"/>
            <a:ext cx="8064896" cy="301227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es-ES" dirty="0" smtClean="0">
                <a:solidFill>
                  <a:schemeClr val="tx1"/>
                </a:solidFill>
              </a:rPr>
              <a:t>¿</a:t>
            </a:r>
            <a:r>
              <a:rPr lang="es-ES" dirty="0" smtClean="0">
                <a:solidFill>
                  <a:schemeClr val="tx1"/>
                </a:solidFill>
                <a:effectLst>
                  <a:outerShdw blurRad="38100" dist="38100" dir="2700000" algn="tl">
                    <a:srgbClr val="000000">
                      <a:alpha val="43137"/>
                    </a:srgbClr>
                  </a:outerShdw>
                </a:effectLst>
              </a:rPr>
              <a:t>Cuál </a:t>
            </a:r>
            <a:r>
              <a:rPr lang="es-ES" dirty="0">
                <a:solidFill>
                  <a:schemeClr val="tx1"/>
                </a:solidFill>
                <a:effectLst>
                  <a:outerShdw blurRad="38100" dist="38100" dir="2700000" algn="tl">
                    <a:srgbClr val="000000">
                      <a:alpha val="43137"/>
                    </a:srgbClr>
                  </a:outerShdw>
                </a:effectLst>
              </a:rPr>
              <a:t>es la </a:t>
            </a:r>
            <a:r>
              <a:rPr lang="es-ES" dirty="0" smtClean="0">
                <a:solidFill>
                  <a:schemeClr val="tx1"/>
                </a:solidFill>
                <a:effectLst>
                  <a:outerShdw blurRad="38100" dist="38100" dir="2700000" algn="tl">
                    <a:srgbClr val="000000">
                      <a:alpha val="43137"/>
                    </a:srgbClr>
                  </a:outerShdw>
                </a:effectLst>
              </a:rPr>
              <a:t>unidad más </a:t>
            </a:r>
            <a:r>
              <a:rPr lang="es-ES" dirty="0">
                <a:solidFill>
                  <a:schemeClr val="tx1"/>
                </a:solidFill>
                <a:effectLst>
                  <a:outerShdw blurRad="38100" dist="38100" dir="2700000" algn="tl">
                    <a:srgbClr val="000000">
                      <a:alpha val="43137"/>
                    </a:srgbClr>
                  </a:outerShdw>
                </a:effectLst>
              </a:rPr>
              <a:t>pequeña de los seres vivos</a:t>
            </a:r>
            <a:r>
              <a:rPr lang="es-ES" dirty="0" smtClean="0">
                <a:solidFill>
                  <a:schemeClr val="tx1"/>
                </a:solidFill>
                <a:effectLst>
                  <a:outerShdw blurRad="38100" dist="38100" dir="2700000" algn="tl">
                    <a:srgbClr val="000000">
                      <a:alpha val="43137"/>
                    </a:srgbClr>
                  </a:outerShdw>
                </a:effectLst>
              </a:rPr>
              <a:t>?</a:t>
            </a:r>
          </a:p>
          <a:p>
            <a:pPr marL="342900" indent="-342900" algn="just">
              <a:buAutoNum type="arabicPeriod"/>
            </a:pPr>
            <a:r>
              <a:rPr lang="es-ES" dirty="0" smtClean="0">
                <a:solidFill>
                  <a:schemeClr val="tx1"/>
                </a:solidFill>
                <a:effectLst>
                  <a:outerShdw blurRad="38100" dist="38100" dir="2700000" algn="tl">
                    <a:srgbClr val="000000">
                      <a:alpha val="43137"/>
                    </a:srgbClr>
                  </a:outerShdw>
                </a:effectLst>
              </a:rPr>
              <a:t>¿Qué </a:t>
            </a:r>
            <a:r>
              <a:rPr lang="es-ES" dirty="0">
                <a:solidFill>
                  <a:schemeClr val="tx1"/>
                </a:solidFill>
                <a:effectLst>
                  <a:outerShdw blurRad="38100" dist="38100" dir="2700000" algn="tl">
                    <a:srgbClr val="000000">
                      <a:alpha val="43137"/>
                    </a:srgbClr>
                  </a:outerShdw>
                </a:effectLst>
              </a:rPr>
              <a:t>estructuras son </a:t>
            </a:r>
            <a:r>
              <a:rPr lang="es-ES" dirty="0" smtClean="0">
                <a:solidFill>
                  <a:schemeClr val="tx1"/>
                </a:solidFill>
                <a:effectLst>
                  <a:outerShdw blurRad="38100" dist="38100" dir="2700000" algn="tl">
                    <a:srgbClr val="000000">
                      <a:alpha val="43137"/>
                    </a:srgbClr>
                  </a:outerShdw>
                </a:effectLst>
              </a:rPr>
              <a:t>comunes entre </a:t>
            </a:r>
            <a:r>
              <a:rPr lang="es-ES" dirty="0">
                <a:solidFill>
                  <a:schemeClr val="tx1"/>
                </a:solidFill>
                <a:effectLst>
                  <a:outerShdw blurRad="38100" dist="38100" dir="2700000" algn="tl">
                    <a:srgbClr val="000000">
                      <a:alpha val="43137"/>
                    </a:srgbClr>
                  </a:outerShdw>
                </a:effectLst>
              </a:rPr>
              <a:t>los tejidos de los seres humanos y las plantas</a:t>
            </a:r>
            <a:r>
              <a:rPr lang="es-ES" dirty="0" smtClean="0">
                <a:solidFill>
                  <a:schemeClr val="tx1"/>
                </a:solidFill>
                <a:effectLst>
                  <a:outerShdw blurRad="38100" dist="38100" dir="2700000" algn="tl">
                    <a:srgbClr val="000000">
                      <a:alpha val="43137"/>
                    </a:srgbClr>
                  </a:outerShdw>
                </a:effectLst>
              </a:rPr>
              <a:t>?</a:t>
            </a:r>
          </a:p>
          <a:p>
            <a:pPr marL="342900" indent="-342900" algn="just">
              <a:buAutoNum type="arabicPeriod"/>
            </a:pPr>
            <a:r>
              <a:rPr lang="es-ES" dirty="0" smtClean="0">
                <a:solidFill>
                  <a:schemeClr val="tx1"/>
                </a:solidFill>
                <a:effectLst>
                  <a:outerShdw blurRad="38100" dist="38100" dir="2700000" algn="tl">
                    <a:srgbClr val="000000">
                      <a:alpha val="43137"/>
                    </a:srgbClr>
                  </a:outerShdw>
                </a:effectLst>
              </a:rPr>
              <a:t>¿Cuáles </a:t>
            </a:r>
            <a:r>
              <a:rPr lang="es-ES" dirty="0">
                <a:solidFill>
                  <a:schemeClr val="tx1"/>
                </a:solidFill>
                <a:effectLst>
                  <a:outerShdw blurRad="38100" dist="38100" dir="2700000" algn="tl">
                    <a:srgbClr val="000000">
                      <a:alpha val="43137"/>
                    </a:srgbClr>
                  </a:outerShdw>
                </a:effectLst>
              </a:rPr>
              <a:t>son las </a:t>
            </a:r>
            <a:r>
              <a:rPr lang="es-ES" dirty="0" smtClean="0">
                <a:solidFill>
                  <a:schemeClr val="tx1"/>
                </a:solidFill>
                <a:effectLst>
                  <a:outerShdw blurRad="38100" dist="38100" dir="2700000" algn="tl">
                    <a:srgbClr val="000000">
                      <a:alpha val="43137"/>
                    </a:srgbClr>
                  </a:outerShdw>
                </a:effectLst>
              </a:rPr>
              <a:t>diferencias que </a:t>
            </a:r>
            <a:r>
              <a:rPr lang="es-ES" dirty="0">
                <a:solidFill>
                  <a:schemeClr val="tx1"/>
                </a:solidFill>
                <a:effectLst>
                  <a:outerShdw blurRad="38100" dist="38100" dir="2700000" algn="tl">
                    <a:srgbClr val="000000">
                      <a:alpha val="43137"/>
                    </a:srgbClr>
                  </a:outerShdw>
                </a:effectLst>
              </a:rPr>
              <a:t>se encuentran al comparar los tejidos de plantas y seres humanos</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a:p>
            <a:pPr marL="342900" indent="-342900" algn="just">
              <a:buAutoNum type="arabicPeriod"/>
            </a:pPr>
            <a:r>
              <a:rPr lang="es-ES" dirty="0" smtClean="0">
                <a:solidFill>
                  <a:schemeClr val="tx1"/>
                </a:solidFill>
                <a:effectLst>
                  <a:outerShdw blurRad="38100" dist="38100" dir="2700000" algn="tl">
                    <a:srgbClr val="000000">
                      <a:alpha val="43137"/>
                    </a:srgbClr>
                  </a:outerShdw>
                </a:effectLst>
              </a:rPr>
              <a:t>¿De </a:t>
            </a:r>
            <a:r>
              <a:rPr lang="es-ES" dirty="0">
                <a:solidFill>
                  <a:schemeClr val="tx1"/>
                </a:solidFill>
                <a:effectLst>
                  <a:outerShdw blurRad="38100" dist="38100" dir="2700000" algn="tl">
                    <a:srgbClr val="000000">
                      <a:alpha val="43137"/>
                    </a:srgbClr>
                  </a:outerShdw>
                </a:effectLst>
              </a:rPr>
              <a:t>qué están hechos los tejidos</a:t>
            </a:r>
            <a:r>
              <a:rPr lang="es-ES" dirty="0" smtClean="0">
                <a:solidFill>
                  <a:schemeClr val="tx1"/>
                </a:solidFill>
                <a:effectLst>
                  <a:outerShdw blurRad="38100" dist="38100" dir="2700000" algn="tl">
                    <a:srgbClr val="000000">
                      <a:alpha val="43137"/>
                    </a:srgbClr>
                  </a:outerShdw>
                </a:effectLst>
              </a:rPr>
              <a:t>?</a:t>
            </a:r>
          </a:p>
          <a:p>
            <a:pPr marL="342900" indent="-342900" algn="just">
              <a:buAutoNum type="arabicPeriod"/>
            </a:pPr>
            <a:r>
              <a:rPr lang="es-ES" dirty="0" smtClean="0">
                <a:solidFill>
                  <a:schemeClr val="tx1"/>
                </a:solidFill>
                <a:effectLst>
                  <a:outerShdw blurRad="38100" dist="38100" dir="2700000" algn="tl">
                    <a:srgbClr val="000000">
                      <a:alpha val="43137"/>
                    </a:srgbClr>
                  </a:outerShdw>
                </a:effectLst>
              </a:rPr>
              <a:t>¿Qué órganos forman </a:t>
            </a:r>
            <a:r>
              <a:rPr lang="es-ES" dirty="0">
                <a:solidFill>
                  <a:schemeClr val="tx1"/>
                </a:solidFill>
                <a:effectLst>
                  <a:outerShdw blurRad="38100" dist="38100" dir="2700000" algn="tl">
                    <a:srgbClr val="000000">
                      <a:alpha val="43137"/>
                    </a:srgbClr>
                  </a:outerShdw>
                </a:effectLst>
              </a:rPr>
              <a:t>parte del sistema digestivo</a:t>
            </a:r>
            <a:r>
              <a:rPr lang="es-ES" dirty="0" smtClean="0">
                <a:solidFill>
                  <a:schemeClr val="tx1"/>
                </a:solidFill>
                <a:effectLst>
                  <a:outerShdw blurRad="38100" dist="38100" dir="2700000" algn="tl">
                    <a:srgbClr val="000000">
                      <a:alpha val="43137"/>
                    </a:srgbClr>
                  </a:outerShdw>
                </a:effectLst>
              </a:rPr>
              <a:t>?</a:t>
            </a:r>
          </a:p>
          <a:p>
            <a:pPr marL="342900" indent="-342900" algn="just">
              <a:buAutoNum type="arabicPeriod"/>
            </a:pPr>
            <a:r>
              <a:rPr lang="es-ES" dirty="0" smtClean="0">
                <a:solidFill>
                  <a:schemeClr val="tx1"/>
                </a:solidFill>
                <a:effectLst>
                  <a:outerShdw blurRad="38100" dist="38100" dir="2700000" algn="tl">
                    <a:srgbClr val="000000">
                      <a:alpha val="43137"/>
                    </a:srgbClr>
                  </a:outerShdw>
                </a:effectLst>
              </a:rPr>
              <a:t>¿Dónde </a:t>
            </a:r>
            <a:r>
              <a:rPr lang="es-ES" dirty="0">
                <a:solidFill>
                  <a:schemeClr val="tx1"/>
                </a:solidFill>
                <a:effectLst>
                  <a:outerShdw blurRad="38100" dist="38100" dir="2700000" algn="tl">
                    <a:srgbClr val="000000">
                      <a:alpha val="43137"/>
                    </a:srgbClr>
                  </a:outerShdw>
                </a:effectLst>
              </a:rPr>
              <a:t>encontramos células?</a:t>
            </a:r>
          </a:p>
        </p:txBody>
      </p:sp>
      <p:sp>
        <p:nvSpPr>
          <p:cNvPr id="5" name="Elipse 4"/>
          <p:cNvSpPr/>
          <p:nvPr/>
        </p:nvSpPr>
        <p:spPr>
          <a:xfrm>
            <a:off x="2195736" y="151786"/>
            <a:ext cx="4536504" cy="612918"/>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RESPONDE EN VOZ ALTA: </a:t>
            </a:r>
            <a:endParaRPr lang="es-CL" dirty="0"/>
          </a:p>
        </p:txBody>
      </p:sp>
      <p:sp>
        <p:nvSpPr>
          <p:cNvPr id="6" name="Flecha abajo 5"/>
          <p:cNvSpPr/>
          <p:nvPr/>
        </p:nvSpPr>
        <p:spPr>
          <a:xfrm>
            <a:off x="4193705" y="766069"/>
            <a:ext cx="504056" cy="60045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p:cNvPicPr>
            <a:picLocks noChangeAspect="1"/>
          </p:cNvPicPr>
          <p:nvPr/>
        </p:nvPicPr>
        <p:blipFill>
          <a:blip r:embed="rId2"/>
          <a:stretch>
            <a:fillRect/>
          </a:stretch>
        </p:blipFill>
        <p:spPr>
          <a:xfrm>
            <a:off x="251521" y="4435273"/>
            <a:ext cx="8892480" cy="2314575"/>
          </a:xfrm>
          <a:prstGeom prst="rect">
            <a:avLst/>
          </a:prstGeom>
        </p:spPr>
      </p:pic>
    </p:spTree>
    <p:extLst>
      <p:ext uri="{BB962C8B-B14F-4D97-AF65-F5344CB8AC3E}">
        <p14:creationId xmlns:p14="http://schemas.microsoft.com/office/powerpoint/2010/main" val="296661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7544" y="260648"/>
            <a:ext cx="799288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rPr>
              <a:t>Podemos </a:t>
            </a:r>
            <a:r>
              <a:rPr lang="es-ES" sz="1600" b="1" dirty="0">
                <a:solidFill>
                  <a:schemeClr val="tx1"/>
                </a:solidFill>
              </a:rPr>
              <a:t>relacionar la construcción de un edificio de departamentos con la constitución de un organismo vivo. El edificio contiene varios departamentos (unos más grandes que otros), todos con varias habitaciones, formadas por varios muros, los cuales están hechos de ladrillos. Si hacemos la relación entre un ser vivo y un edificio, ¿Qué término de la columna A (ser vivo) se relaciona mejor con el de la columna B (edifico</a:t>
            </a:r>
            <a:r>
              <a:rPr lang="es-ES" sz="1600" b="1" dirty="0" smtClean="0">
                <a:solidFill>
                  <a:schemeClr val="tx1"/>
                </a:solidFill>
              </a:rPr>
              <a:t>)?</a:t>
            </a:r>
            <a:endParaRPr lang="es-ES" sz="1600" b="1" dirty="0">
              <a:solidFill>
                <a:schemeClr val="tx1"/>
              </a:solidFill>
            </a:endParaRP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1691680" y="1988840"/>
            <a:ext cx="5328592" cy="4536504"/>
          </a:xfrm>
          <a:prstGeom prst="rect">
            <a:avLst/>
          </a:prstGeom>
        </p:spPr>
      </p:pic>
    </p:spTree>
    <p:extLst>
      <p:ext uri="{BB962C8B-B14F-4D97-AF65-F5344CB8AC3E}">
        <p14:creationId xmlns:p14="http://schemas.microsoft.com/office/powerpoint/2010/main" val="58161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372906" y="55934"/>
            <a:ext cx="4608512" cy="14342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smtClean="0"/>
              <a:t>TICKET DE SALIDA</a:t>
            </a:r>
          </a:p>
          <a:p>
            <a:pPr algn="ctr"/>
            <a:r>
              <a:rPr lang="es-CL" sz="2000" b="1" dirty="0" smtClean="0"/>
              <a:t>ASIGNATURA: CIENCIAS NATURALES 5°</a:t>
            </a:r>
          </a:p>
          <a:p>
            <a:pPr algn="ctr"/>
            <a:r>
              <a:rPr lang="es-ES" sz="1400" b="1" dirty="0"/>
              <a:t>IE3</a:t>
            </a:r>
            <a:r>
              <a:rPr lang="es-ES" sz="1400" b="1" dirty="0" smtClean="0"/>
              <a:t>: Establecen </a:t>
            </a:r>
            <a:r>
              <a:rPr lang="es-ES" sz="1400" b="1" dirty="0"/>
              <a:t>relaciones simples entre los distintos niveles de organización de los organismos</a:t>
            </a:r>
            <a:r>
              <a:rPr lang="es-ES" sz="1400" b="1" dirty="0" smtClean="0"/>
              <a:t>.</a:t>
            </a:r>
            <a:endParaRPr lang="es-ES" sz="1400" b="1" dirty="0" smtClean="0"/>
          </a:p>
          <a:p>
            <a:pPr algn="ctr"/>
            <a:r>
              <a:rPr lang="es-CL" sz="2000" b="1" dirty="0" smtClean="0"/>
              <a:t>SEMANA 26</a:t>
            </a:r>
            <a:endParaRPr lang="es-CL" sz="2000" b="1" dirty="0"/>
          </a:p>
        </p:txBody>
      </p:sp>
      <p:sp>
        <p:nvSpPr>
          <p:cNvPr id="3" name="2 Rectángulo redondeado"/>
          <p:cNvSpPr/>
          <p:nvPr/>
        </p:nvSpPr>
        <p:spPr>
          <a:xfrm>
            <a:off x="506358" y="1563888"/>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Nombre: _______________________________________</a:t>
            </a:r>
            <a:endParaRPr lang="es-CL"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9863"/>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3914" y="476672"/>
            <a:ext cx="1944216" cy="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t>CIERRE</a:t>
            </a:r>
            <a:endParaRPr lang="es-CL" sz="2400" b="1" dirty="0"/>
          </a:p>
        </p:txBody>
      </p:sp>
      <p:sp>
        <p:nvSpPr>
          <p:cNvPr id="8" name="4 Rectángulo redondeado"/>
          <p:cNvSpPr/>
          <p:nvPr/>
        </p:nvSpPr>
        <p:spPr>
          <a:xfrm>
            <a:off x="3710714" y="5704224"/>
            <a:ext cx="5256584" cy="10371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Enviar fotografía de las respuestas al: </a:t>
            </a:r>
          </a:p>
          <a:p>
            <a:pPr algn="ctr"/>
            <a:r>
              <a:rPr lang="es-CL" dirty="0"/>
              <a:t>C</a:t>
            </a:r>
            <a:r>
              <a:rPr lang="es-CL" dirty="0" smtClean="0"/>
              <a:t>orreo: </a:t>
            </a:r>
            <a:r>
              <a:rPr lang="es-CL" b="1" dirty="0" smtClean="0"/>
              <a:t>adelina.elgueta@colegio-jeanpiaget.cl</a:t>
            </a:r>
          </a:p>
          <a:p>
            <a:pPr algn="ctr"/>
            <a:r>
              <a:rPr lang="es-CL" dirty="0" smtClean="0"/>
              <a:t>Celular</a:t>
            </a:r>
            <a:r>
              <a:rPr lang="es-CL" dirty="0"/>
              <a:t>:  </a:t>
            </a:r>
            <a:r>
              <a:rPr lang="es-CL" b="1" dirty="0"/>
              <a:t>+56933639868</a:t>
            </a:r>
            <a:endParaRPr lang="es-CL" b="1" dirty="0" smtClean="0"/>
          </a:p>
        </p:txBody>
      </p:sp>
      <p:pic>
        <p:nvPicPr>
          <p:cNvPr id="10" name="Picture 8" descr="Film Camera Sticker by Martina Martian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35481" y="310387"/>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53914" y="2136338"/>
            <a:ext cx="8666558" cy="3693319"/>
          </a:xfrm>
          <a:prstGeom prst="rect">
            <a:avLst/>
          </a:prstGeom>
          <a:noFill/>
        </p:spPr>
        <p:txBody>
          <a:bodyPr wrap="square" rtlCol="0">
            <a:spAutoFit/>
          </a:bodyPr>
          <a:lstStyle/>
          <a:p>
            <a:pPr marL="342900" indent="-342900">
              <a:buAutoNum type="arabicPeriod"/>
            </a:pPr>
            <a:r>
              <a:rPr lang="es-ES" dirty="0" smtClean="0"/>
              <a:t>Observa </a:t>
            </a:r>
            <a:r>
              <a:rPr lang="es-ES" dirty="0"/>
              <a:t>el siguiente esquema y completa colocando los nombres y los dibujos que faltan</a:t>
            </a:r>
            <a:r>
              <a:rPr lang="es-ES" dirty="0" smtClean="0"/>
              <a:t>.</a:t>
            </a:r>
          </a:p>
          <a:p>
            <a:pPr marL="342900" indent="-342900">
              <a:buAutoNum type="arabicPeriod"/>
            </a:pPr>
            <a:endParaRPr lang="es-ES" dirty="0"/>
          </a:p>
          <a:p>
            <a:pPr marL="342900" indent="-342900">
              <a:buAutoNum type="arabicPeriod"/>
            </a:pPr>
            <a:endParaRPr lang="es-ES" dirty="0" smtClean="0"/>
          </a:p>
          <a:p>
            <a:pPr marL="342900" indent="-342900">
              <a:buAutoNum type="arabicPeriod"/>
            </a:pPr>
            <a:endParaRPr lang="es-ES" dirty="0" smtClean="0"/>
          </a:p>
          <a:p>
            <a:pPr marL="342900" indent="-342900">
              <a:buAutoNum type="arabicPeriod"/>
            </a:pPr>
            <a:endParaRPr lang="es-ES" dirty="0"/>
          </a:p>
          <a:p>
            <a:pPr marL="342900" indent="-342900">
              <a:buAutoNum type="arabicPeriod"/>
            </a:pPr>
            <a:endParaRPr lang="es-ES" dirty="0" smtClean="0"/>
          </a:p>
          <a:p>
            <a:pPr marL="342900" indent="-342900">
              <a:buAutoNum type="arabicPeriod"/>
            </a:pPr>
            <a:endParaRPr lang="es-ES" dirty="0"/>
          </a:p>
          <a:p>
            <a:pPr marL="342900" indent="-342900">
              <a:buAutoNum type="arabicPeriod"/>
            </a:pPr>
            <a:endParaRPr lang="es-ES" dirty="0" smtClean="0"/>
          </a:p>
          <a:p>
            <a:pPr marL="342900" indent="-342900">
              <a:buAutoNum type="arabicPeriod"/>
            </a:pPr>
            <a:r>
              <a:rPr lang="es-ES" dirty="0" smtClean="0"/>
              <a:t>Ya sabemos que los niveles de organización de los seres vivos están relacionados unos con otros ¿Cuál es la importancia de esta relación?</a:t>
            </a:r>
          </a:p>
          <a:p>
            <a:pPr marL="342900" indent="-342900">
              <a:buAutoNum type="arabicPeriod"/>
            </a:pPr>
            <a:r>
              <a:rPr lang="es-ES" dirty="0" smtClean="0"/>
              <a:t>¿Cómo </a:t>
            </a:r>
            <a:r>
              <a:rPr lang="es-ES" dirty="0"/>
              <a:t>le explicarías los niveles de organización biológica a un </a:t>
            </a:r>
            <a:r>
              <a:rPr lang="es-ES" dirty="0" smtClean="0"/>
              <a:t>amigo o </a:t>
            </a:r>
            <a:r>
              <a:rPr lang="es-ES" dirty="0"/>
              <a:t>amiga</a:t>
            </a:r>
            <a:r>
              <a:rPr lang="es-ES" dirty="0" smtClean="0"/>
              <a:t>?</a:t>
            </a:r>
            <a:r>
              <a:rPr lang="es-ES" dirty="0" smtClean="0"/>
              <a:t/>
            </a:r>
            <a:br>
              <a:rPr lang="es-ES" dirty="0" smtClean="0"/>
            </a:br>
            <a:endParaRPr lang="es-CL" dirty="0"/>
          </a:p>
        </p:txBody>
      </p:sp>
      <p:pic>
        <p:nvPicPr>
          <p:cNvPr id="9" name="Picture 2" descr="Happy Dance Sticker by Ofix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8130" y="5421777"/>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anderas de Chil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5649664"/>
            <a:ext cx="1593816" cy="120833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a:blip r:embed="rId8">
            <a:extLst>
              <a:ext uri="{28A0092B-C50C-407E-A947-70E740481C1C}">
                <a14:useLocalDpi xmlns:a14="http://schemas.microsoft.com/office/drawing/2010/main" val="0"/>
              </a:ext>
            </a:extLst>
          </a:blip>
          <a:stretch>
            <a:fillRect/>
          </a:stretch>
        </p:blipFill>
        <p:spPr>
          <a:xfrm>
            <a:off x="1600200" y="2492896"/>
            <a:ext cx="5655994" cy="2124824"/>
          </a:xfrm>
          <a:prstGeom prst="rect">
            <a:avLst/>
          </a:prstGeom>
        </p:spPr>
      </p:pic>
    </p:spTree>
    <p:extLst>
      <p:ext uri="{BB962C8B-B14F-4D97-AF65-F5344CB8AC3E}">
        <p14:creationId xmlns:p14="http://schemas.microsoft.com/office/powerpoint/2010/main" val="468096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363962085"/>
              </p:ext>
            </p:extLst>
          </p:nvPr>
        </p:nvGraphicFramePr>
        <p:xfrm>
          <a:off x="467544" y="1196752"/>
          <a:ext cx="8136904" cy="4726571"/>
        </p:xfrm>
        <a:graphic>
          <a:graphicData uri="http://schemas.openxmlformats.org/drawingml/2006/table">
            <a:tbl>
              <a:tblPr firstRow="1" firstCol="1" bandRow="1"/>
              <a:tblGrid>
                <a:gridCol w="2575592"/>
                <a:gridCol w="5561312"/>
              </a:tblGrid>
              <a:tr h="360040">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ASIGNATURA /CURSO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smtClean="0">
                          <a:effectLst/>
                          <a:latin typeface="Arial" panose="020B0604020202020204" pitchFamily="34" charset="0"/>
                          <a:ea typeface="Calibri"/>
                          <a:cs typeface="Arial" panose="020B0604020202020204" pitchFamily="34" charset="0"/>
                        </a:rPr>
                        <a:t>Ciencias Naturales / 5° Año Básico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41">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NOMBRE DEL </a:t>
                      </a:r>
                      <a:r>
                        <a:rPr lang="es-ES_tradnl" sz="1400" b="1" dirty="0" smtClean="0">
                          <a:effectLst/>
                          <a:latin typeface="Arial" panose="020B0604020202020204" pitchFamily="34" charset="0"/>
                          <a:ea typeface="Calibri"/>
                          <a:cs typeface="Arial" panose="020B0604020202020204" pitchFamily="34" charset="0"/>
                        </a:rPr>
                        <a:t>PROFESOR/A</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Arial" panose="020B0604020202020204" pitchFamily="34" charset="0"/>
                          <a:ea typeface="Calibri"/>
                          <a:cs typeface="Arial" panose="020B0604020202020204" pitchFamily="34" charset="0"/>
                        </a:rPr>
                        <a:t>Adelina Elgueta</a:t>
                      </a:r>
                      <a:r>
                        <a:rPr lang="es-CL" sz="1400" baseline="0" dirty="0" smtClean="0">
                          <a:effectLst/>
                          <a:latin typeface="Arial" panose="020B0604020202020204" pitchFamily="34" charset="0"/>
                          <a:ea typeface="Calibri"/>
                          <a:cs typeface="Arial" panose="020B0604020202020204" pitchFamily="34" charset="0"/>
                        </a:rPr>
                        <a:t> Cornejo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731">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OBJETIVO DE APRENDIZAJE </a:t>
                      </a:r>
                      <a:r>
                        <a:rPr lang="es-ES_tradnl" sz="1400" b="1" dirty="0" smtClean="0">
                          <a:effectLst/>
                          <a:latin typeface="Arial" panose="020B0604020202020204" pitchFamily="34" charset="0"/>
                          <a:ea typeface="Calibri"/>
                          <a:cs typeface="Arial" panose="020B0604020202020204" pitchFamily="34" charset="0"/>
                        </a:rPr>
                        <a:t>PRIORIZACIÓN NIVEL 1</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CL" sz="1400" b="1" dirty="0">
                          <a:effectLst/>
                          <a:latin typeface="Arial" panose="020B0604020202020204" pitchFamily="34" charset="0"/>
                          <a:ea typeface="Calibri" panose="020F0502020204030204" pitchFamily="34" charset="0"/>
                          <a:cs typeface="Arial" panose="020B0604020202020204" pitchFamily="34" charset="0"/>
                        </a:rPr>
                        <a:t>(O</a:t>
                      </a:r>
                      <a:r>
                        <a:rPr lang="es-ES" sz="1400" b="1" dirty="0">
                          <a:effectLst/>
                          <a:latin typeface="Arial" panose="020B0604020202020204" pitchFamily="34" charset="0"/>
                          <a:ea typeface="Calibri" panose="020F0502020204030204" pitchFamily="34" charset="0"/>
                          <a:cs typeface="Arial" panose="020B0604020202020204" pitchFamily="34" charset="0"/>
                        </a:rPr>
                        <a:t>A 1) </a:t>
                      </a:r>
                      <a:r>
                        <a:rPr lang="es-ES" sz="1400" dirty="0">
                          <a:effectLst/>
                          <a:latin typeface="Arial" panose="020B0604020202020204" pitchFamily="34" charset="0"/>
                          <a:ea typeface="Calibri" panose="020F0502020204030204" pitchFamily="34" charset="0"/>
                          <a:cs typeface="Arial" panose="020B0604020202020204" pitchFamily="34" charset="0"/>
                        </a:rPr>
                        <a:t>Reconocer y explicar que los seres vivos están formados por una o más células y que estas se organizan en tejidos, órganos y sistemas.</a:t>
                      </a:r>
                      <a:endParaRPr lang="es-CL"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7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smtClean="0">
                          <a:effectLst/>
                          <a:latin typeface="Arial" panose="020B0604020202020204" pitchFamily="34" charset="0"/>
                          <a:ea typeface="Calibri"/>
                          <a:cs typeface="Arial" panose="020B0604020202020204" pitchFamily="34" charset="0"/>
                        </a:rPr>
                        <a:t>INDICADORES DE RETROALIMENTACIÓN PARA OA</a:t>
                      </a:r>
                      <a:endParaRPr lang="es-CL" sz="1400" dirty="0" smtClean="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IE1:</a:t>
                      </a:r>
                      <a:r>
                        <a:rPr lang="es-ES"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400" dirty="0" smtClean="0">
                          <a:effectLst/>
                          <a:latin typeface="Arial" panose="020B0604020202020204" pitchFamily="34" charset="0"/>
                          <a:ea typeface="Calibri" panose="020F0502020204030204" pitchFamily="34" charset="0"/>
                          <a:cs typeface="Arial" panose="020B0604020202020204" pitchFamily="34" charset="0"/>
                        </a:rPr>
                        <a:t>Explican que todos los seres vivos, animales y plantas están constituidos por unidades estructurales llamadas células.</a:t>
                      </a:r>
                    </a:p>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IE2:</a:t>
                      </a:r>
                      <a:r>
                        <a:rPr lang="es-ES"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400" dirty="0" smtClean="0">
                          <a:effectLst/>
                          <a:latin typeface="Arial" panose="020B0604020202020204" pitchFamily="34" charset="0"/>
                          <a:ea typeface="Calibri" panose="020F0502020204030204" pitchFamily="34" charset="0"/>
                          <a:cs typeface="Arial" panose="020B0604020202020204" pitchFamily="34" charset="0"/>
                        </a:rPr>
                        <a:t>Identifican los niveles de organización de los seres vivos (célula, tejido, órgano, sistema, organismo).</a:t>
                      </a:r>
                    </a:p>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IE3:</a:t>
                      </a:r>
                      <a:r>
                        <a:rPr lang="es-ES"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400" dirty="0" smtClean="0">
                          <a:effectLst/>
                          <a:latin typeface="Arial" panose="020B0604020202020204" pitchFamily="34" charset="0"/>
                          <a:ea typeface="Calibri" panose="020F0502020204030204" pitchFamily="34" charset="0"/>
                          <a:cs typeface="Arial" panose="020B0604020202020204" pitchFamily="34" charset="0"/>
                        </a:rPr>
                        <a:t>Establecen relaciones simples entre los distintos niveles de organización de los organismos.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44">
                <a:tc>
                  <a:txBody>
                    <a:bodyPr/>
                    <a:lstStyle/>
                    <a:p>
                      <a:pPr algn="just">
                        <a:spcAft>
                          <a:spcPts val="0"/>
                        </a:spcAft>
                      </a:pPr>
                      <a:r>
                        <a:rPr lang="es-ES_tradnl" sz="1400" b="1" dirty="0" smtClean="0">
                          <a:effectLst/>
                          <a:latin typeface="Arial" panose="020B0604020202020204" pitchFamily="34" charset="0"/>
                          <a:ea typeface="Calibri"/>
                          <a:cs typeface="Arial" panose="020B0604020202020204" pitchFamily="34" charset="0"/>
                        </a:rPr>
                        <a:t>CONTENIDO /HABILIDADES</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_tradnl" sz="1400" dirty="0" smtClean="0">
                          <a:effectLst/>
                          <a:latin typeface="Arial" panose="020B0604020202020204" pitchFamily="34" charset="0"/>
                          <a:ea typeface="Calibri" panose="020F0502020204030204" pitchFamily="34" charset="0"/>
                          <a:cs typeface="Arial" panose="020B0604020202020204" pitchFamily="34" charset="0"/>
                        </a:rPr>
                        <a:t>Órganos</a:t>
                      </a:r>
                      <a:r>
                        <a:rPr lang="es-ES_tradnl" sz="1400" baseline="0" dirty="0" smtClean="0">
                          <a:effectLst/>
                          <a:latin typeface="Arial" panose="020B0604020202020204" pitchFamily="34" charset="0"/>
                          <a:ea typeface="Calibri" panose="020F0502020204030204" pitchFamily="34" charset="0"/>
                          <a:cs typeface="Arial" panose="020B0604020202020204" pitchFamily="34" charset="0"/>
                        </a:rPr>
                        <a:t> y  funciones agrupados en sistemas</a:t>
                      </a:r>
                      <a:endParaRPr lang="es-ES_tradnl" sz="14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ES_tradnl" sz="1400" dirty="0" smtClean="0">
                          <a:effectLst/>
                          <a:latin typeface="Arial" panose="020B0604020202020204" pitchFamily="34" charset="0"/>
                          <a:ea typeface="Calibri" panose="020F0502020204030204" pitchFamily="34" charset="0"/>
                          <a:cs typeface="Arial" panose="020B0604020202020204" pitchFamily="34" charset="0"/>
                        </a:rPr>
                        <a:t>Habilidades:</a:t>
                      </a:r>
                      <a:r>
                        <a:rPr lang="es-ES_tradnl"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_tradnl" sz="1400" dirty="0" smtClean="0">
                          <a:effectLst/>
                          <a:latin typeface="Arial" panose="020B0604020202020204" pitchFamily="34" charset="0"/>
                          <a:ea typeface="Calibri" panose="020F0502020204030204" pitchFamily="34" charset="0"/>
                          <a:cs typeface="Arial" panose="020B0604020202020204" pitchFamily="34" charset="0"/>
                        </a:rPr>
                        <a:t> Comprender - Explicar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376">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OBJETIVO DE LA CLASE</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Explica las características de los niveles de organización biológica en los seres vivos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488">
                <a:tc>
                  <a:txBody>
                    <a:bodyPr/>
                    <a:lstStyle/>
                    <a:p>
                      <a:pPr marL="0" marR="0" algn="just">
                        <a:spcBef>
                          <a:spcPts val="0"/>
                        </a:spcBef>
                        <a:spcAft>
                          <a:spcPts val="0"/>
                        </a:spcAft>
                      </a:pPr>
                      <a:r>
                        <a:rPr lang="es-CL" sz="1400" b="1" dirty="0">
                          <a:effectLst/>
                          <a:latin typeface="Arial" panose="020B0604020202020204" pitchFamily="34" charset="0"/>
                          <a:cs typeface="Arial" panose="020B0604020202020204" pitchFamily="34" charset="0"/>
                        </a:rPr>
                        <a:t>EVALUACIÓN</a:t>
                      </a:r>
                      <a:endParaRPr lang="es-CL" sz="1400" dirty="0">
                        <a:effectLst/>
                        <a:latin typeface="Arial" panose="020B0604020202020204" pitchFamily="34" charset="0"/>
                        <a:cs typeface="Arial" panose="020B0604020202020204" pitchFamily="34" charset="0"/>
                      </a:endParaRPr>
                    </a:p>
                    <a:p>
                      <a:pPr marL="0" marR="0" algn="just">
                        <a:spcBef>
                          <a:spcPts val="0"/>
                        </a:spcBef>
                        <a:spcAft>
                          <a:spcPts val="0"/>
                        </a:spcAft>
                      </a:pPr>
                      <a:r>
                        <a:rPr lang="es-CL" sz="1400" b="1" dirty="0">
                          <a:effectLst/>
                          <a:latin typeface="Arial" panose="020B0604020202020204" pitchFamily="34" charset="0"/>
                          <a:cs typeface="Arial" panose="020B0604020202020204" pitchFamily="34" charset="0"/>
                        </a:rPr>
                        <a:t> </a:t>
                      </a:r>
                      <a:endParaRPr lang="es-CL" sz="1400" dirty="0">
                        <a:effectLst/>
                        <a:latin typeface="Arial" panose="020B0604020202020204" pitchFamily="34" charset="0"/>
                        <a:cs typeface="Arial" panose="020B0604020202020204" pitchFamily="34" charset="0"/>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b="1" dirty="0" smtClean="0">
                          <a:effectLst/>
                          <a:latin typeface="Arial" panose="020B0604020202020204" pitchFamily="34" charset="0"/>
                          <a:ea typeface="Calibri" panose="020F0502020204030204" pitchFamily="34" charset="0"/>
                          <a:cs typeface="Arial" panose="020B0604020202020204" pitchFamily="34" charset="0"/>
                        </a:rPr>
                        <a:t>Se evaluará a través de TICKET DE </a:t>
                      </a:r>
                      <a:r>
                        <a:rPr lang="es-ES" sz="1400" b="1" dirty="0" smtClean="0">
                          <a:effectLst/>
                          <a:latin typeface="Arial" panose="020B0604020202020204" pitchFamily="34" charset="0"/>
                          <a:ea typeface="Calibri" panose="020F0502020204030204" pitchFamily="34" charset="0"/>
                          <a:cs typeface="Arial" panose="020B0604020202020204" pitchFamily="34" charset="0"/>
                        </a:rPr>
                        <a:t>SALIDA</a:t>
                      </a:r>
                    </a:p>
                    <a:p>
                      <a:pPr algn="just">
                        <a:lnSpc>
                          <a:spcPct val="115000"/>
                        </a:lnSpc>
                        <a:spcAft>
                          <a:spcPts val="0"/>
                        </a:spcAft>
                      </a:pPr>
                      <a:r>
                        <a:rPr lang="es-ES" sz="1400" b="1" dirty="0" smtClean="0">
                          <a:effectLst/>
                          <a:latin typeface="Arial" panose="020B0604020202020204" pitchFamily="34" charset="0"/>
                          <a:ea typeface="Calibri" panose="020F0502020204030204" pitchFamily="34" charset="0"/>
                          <a:cs typeface="Arial" panose="020B0604020202020204" pitchFamily="34" charset="0"/>
                        </a:rPr>
                        <a:t>IE3: Establecen relaciones simples entre los distintos niveles de organización de los organismos.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Banderas de Chi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917"/>
            <a:ext cx="1403857" cy="106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81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smtClean="0"/>
              <a:t>Importante:</a:t>
            </a:r>
            <a:endParaRPr lang="es-CL"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242" name="Picture 2" descr="▷ Libros: Imágenes Animadas, Gifs y Animaciones ¡100% GRAT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79828" y="3258855"/>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libro, significa que debes </a:t>
            </a:r>
            <a:r>
              <a:rPr lang="es-CL" b="1" dirty="0">
                <a:solidFill>
                  <a:prstClr val="black"/>
                </a:solidFill>
              </a:rPr>
              <a:t>trabajar en tu libro de </a:t>
            </a:r>
            <a:r>
              <a:rPr lang="es-CL" b="1" dirty="0" smtClean="0">
                <a:solidFill>
                  <a:prstClr val="black"/>
                </a:solidFill>
              </a:rPr>
              <a:t>Ciencias Naturales </a:t>
            </a:r>
            <a:endParaRPr lang="es-CL" b="1" dirty="0">
              <a:solidFill>
                <a:prstClr val="black"/>
              </a:solidFill>
            </a:endParaRPr>
          </a:p>
        </p:txBody>
      </p:sp>
      <p:pic>
        <p:nvPicPr>
          <p:cNvPr id="10"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Banderas de Chil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478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03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CL" dirty="0" smtClean="0">
                <a:latin typeface="Brush Script MT" panose="03060802040406070304" pitchFamily="66" charset="0"/>
              </a:rPr>
              <a:t>Reglas clases virtuales</a:t>
            </a:r>
            <a:endParaRPr lang="es-CL" dirty="0">
              <a:latin typeface="Brush Script MT" panose="03060802040406070304" pitchFamily="66" charset="0"/>
            </a:endParaRPr>
          </a:p>
        </p:txBody>
      </p:sp>
      <p:sp>
        <p:nvSpPr>
          <p:cNvPr id="6" name="Marcador de contenido 2"/>
          <p:cNvSpPr txBox="1">
            <a:spLocks noGrp="1"/>
          </p:cNvSpPr>
          <p:nvPr>
            <p:ph idx="1"/>
          </p:nvPr>
        </p:nvSpPr>
        <p:spPr>
          <a:xfrm>
            <a:off x="251520" y="1196752"/>
            <a:ext cx="8640960" cy="56612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Cuando inicies sesión debes mantener la cámara encendida.</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Debes mantener el micrófono apagado y sólo activarlo cuando respondas a la lista, te hagan alguna pregunta o tengas alguna duda. </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Preséntate con vestimenta adecuada para la clase.</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El chat es sólo para escribir alguna pregunta o duda que tengas.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No consumas alimentos mientras estés en clases</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El apoderado o adulto puede estar a su lado. Pero no debe interrumpir las clases. </a:t>
            </a:r>
            <a:endParaRPr kumimoji="0" lang="es-MX" sz="3200" b="0" i="0" u="none" strike="noStrike" kern="1200" cap="none" spc="0" normalizeH="0" baseline="0" noProof="0" dirty="0" smtClean="0">
              <a:ln>
                <a:noFill/>
              </a:ln>
              <a:solidFill>
                <a:prstClr val="black"/>
              </a:solidFill>
              <a:effectLst/>
              <a:uLnTx/>
              <a:uFillTx/>
              <a:latin typeface="Footlight MT Light" panose="0204060206030A020304" pitchFamily="18" charset="0"/>
              <a:ea typeface="+mn-ea"/>
              <a:cs typeface="+mn-cs"/>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CL"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pic>
        <p:nvPicPr>
          <p:cNvPr id="4" name="Picture 2" descr="Banderas de Chi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177" y="0"/>
            <a:ext cx="1671980" cy="126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2150" y="204112"/>
            <a:ext cx="8278635" cy="1330408"/>
          </a:xfrm>
        </p:spPr>
        <p:txBody>
          <a:bodyPr>
            <a:normAutofit fontScale="90000"/>
          </a:bodyPr>
          <a:lstStyle/>
          <a:p>
            <a:r>
              <a:rPr lang="es-CL" dirty="0" smtClean="0"/>
              <a:t>Inicio</a:t>
            </a:r>
            <a:br>
              <a:rPr lang="es-CL" dirty="0" smtClean="0"/>
            </a:br>
            <a:r>
              <a:rPr lang="es-CL" dirty="0" smtClean="0"/>
              <a:t>Activación Conocimientos Previos</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776149" y="314881"/>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46135" y="3755080"/>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567225" y="2377636"/>
            <a:ext cx="8168610" cy="12241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smtClean="0"/>
              <a:t>¿Dónde </a:t>
            </a:r>
            <a:r>
              <a:rPr lang="es-CL" sz="2800" dirty="0"/>
              <a:t>encontramos células?</a:t>
            </a:r>
            <a:endParaRPr lang="es-ES" sz="2800" dirty="0"/>
          </a:p>
        </p:txBody>
      </p:sp>
      <p:pic>
        <p:nvPicPr>
          <p:cNvPr id="7" name="Picture 2" descr="Banderas de Chi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675" y="50804"/>
            <a:ext cx="1213897" cy="92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95878" y="404664"/>
            <a:ext cx="7344816" cy="79208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solidFill>
                  <a:schemeClr val="accent1">
                    <a:lumMod val="50000"/>
                  </a:schemeClr>
                </a:solidFill>
              </a:rPr>
              <a:t>Objetivo de la clase: </a:t>
            </a:r>
          </a:p>
        </p:txBody>
      </p:sp>
      <p:sp>
        <p:nvSpPr>
          <p:cNvPr id="5" name="Elipse 4"/>
          <p:cNvSpPr/>
          <p:nvPr/>
        </p:nvSpPr>
        <p:spPr>
          <a:xfrm>
            <a:off x="680082" y="2132856"/>
            <a:ext cx="7344816" cy="22322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2">
                    <a:lumMod val="50000"/>
                  </a:schemeClr>
                </a:solidFill>
              </a:rPr>
              <a:t>Explica las características de</a:t>
            </a:r>
          </a:p>
          <a:p>
            <a:pPr algn="ctr"/>
            <a:r>
              <a:rPr lang="es-ES" sz="2400" dirty="0">
                <a:solidFill>
                  <a:schemeClr val="tx2">
                    <a:lumMod val="50000"/>
                  </a:schemeClr>
                </a:solidFill>
              </a:rPr>
              <a:t>los niveles de organización</a:t>
            </a:r>
          </a:p>
          <a:p>
            <a:pPr algn="ctr"/>
            <a:r>
              <a:rPr lang="es-ES" sz="2400" dirty="0">
                <a:solidFill>
                  <a:schemeClr val="tx2">
                    <a:lumMod val="50000"/>
                  </a:schemeClr>
                </a:solidFill>
              </a:rPr>
              <a:t>biológica en los seres vivos</a:t>
            </a:r>
            <a:endParaRPr lang="es-ES" sz="2400" dirty="0">
              <a:solidFill>
                <a:schemeClr val="tx2">
                  <a:lumMod val="50000"/>
                </a:schemeClr>
              </a:solidFill>
            </a:endParaRPr>
          </a:p>
        </p:txBody>
      </p:sp>
      <p:pic>
        <p:nvPicPr>
          <p:cNvPr id="6" name="Picture 2" descr="Banderas de Chi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144" y="5157192"/>
            <a:ext cx="20478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073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28828"/>
            <a:ext cx="8229600" cy="1143000"/>
          </a:xfrm>
        </p:spPr>
        <p:txBody>
          <a:bodyPr/>
          <a:lstStyle/>
          <a:p>
            <a:r>
              <a:rPr lang="es-MX" dirty="0" smtClean="0"/>
              <a:t>Motivación </a:t>
            </a:r>
            <a:endParaRPr lang="es-MX" dirty="0"/>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991335" y="45893"/>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anderas de Chi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580139"/>
            <a:ext cx="1593816" cy="120833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0" y="963768"/>
            <a:ext cx="6109666" cy="4616371"/>
          </a:xfrm>
          <a:prstGeom prst="rect">
            <a:avLst/>
          </a:prstGeom>
        </p:spPr>
      </p:pic>
      <p:pic>
        <p:nvPicPr>
          <p:cNvPr id="5" name="Imagen 4"/>
          <p:cNvPicPr>
            <a:picLocks noChangeAspect="1"/>
          </p:cNvPicPr>
          <p:nvPr/>
        </p:nvPicPr>
        <p:blipFill>
          <a:blip r:embed="rId6"/>
          <a:stretch>
            <a:fillRect/>
          </a:stretch>
        </p:blipFill>
        <p:spPr>
          <a:xfrm>
            <a:off x="6350439" y="2086378"/>
            <a:ext cx="2798976" cy="2265696"/>
          </a:xfrm>
          <a:prstGeom prst="rect">
            <a:avLst/>
          </a:prstGeom>
        </p:spPr>
      </p:pic>
      <p:pic>
        <p:nvPicPr>
          <p:cNvPr id="8" name="Imagen 7"/>
          <p:cNvPicPr>
            <a:picLocks noChangeAspect="1"/>
          </p:cNvPicPr>
          <p:nvPr/>
        </p:nvPicPr>
        <p:blipFill>
          <a:blip r:embed="rId7"/>
          <a:stretch>
            <a:fillRect/>
          </a:stretch>
        </p:blipFill>
        <p:spPr>
          <a:xfrm>
            <a:off x="6307970" y="4404013"/>
            <a:ext cx="2778069" cy="2263153"/>
          </a:xfrm>
          <a:prstGeom prst="rect">
            <a:avLst/>
          </a:prstGeom>
        </p:spPr>
      </p:pic>
      <p:sp>
        <p:nvSpPr>
          <p:cNvPr id="9" name="CuadroTexto 8"/>
          <p:cNvSpPr txBox="1"/>
          <p:nvPr/>
        </p:nvSpPr>
        <p:spPr>
          <a:xfrm>
            <a:off x="2555776" y="1700808"/>
            <a:ext cx="216024" cy="276999"/>
          </a:xfrm>
          <a:prstGeom prst="rect">
            <a:avLst/>
          </a:prstGeom>
          <a:noFill/>
        </p:spPr>
        <p:txBody>
          <a:bodyPr wrap="square" rtlCol="0">
            <a:spAutoFit/>
          </a:bodyPr>
          <a:lstStyle/>
          <a:p>
            <a:pPr algn="ctr"/>
            <a:r>
              <a:rPr lang="es-CL" sz="1200" dirty="0" smtClean="0"/>
              <a:t>P</a:t>
            </a:r>
            <a:endParaRPr lang="es-CL" sz="1200" dirty="0"/>
          </a:p>
        </p:txBody>
      </p:sp>
      <p:sp>
        <p:nvSpPr>
          <p:cNvPr id="10" name="CuadroTexto 9"/>
          <p:cNvSpPr txBox="1"/>
          <p:nvPr/>
        </p:nvSpPr>
        <p:spPr>
          <a:xfrm>
            <a:off x="2555776" y="1977807"/>
            <a:ext cx="216024" cy="276999"/>
          </a:xfrm>
          <a:prstGeom prst="rect">
            <a:avLst/>
          </a:prstGeom>
          <a:noFill/>
        </p:spPr>
        <p:txBody>
          <a:bodyPr wrap="square" rtlCol="0">
            <a:spAutoFit/>
          </a:bodyPr>
          <a:lstStyle/>
          <a:p>
            <a:pPr algn="ctr"/>
            <a:r>
              <a:rPr lang="es-CL" sz="1200" dirty="0" smtClean="0"/>
              <a:t>U</a:t>
            </a:r>
            <a:endParaRPr lang="es-CL" sz="1200" dirty="0"/>
          </a:p>
        </p:txBody>
      </p:sp>
      <p:sp>
        <p:nvSpPr>
          <p:cNvPr id="11" name="CuadroTexto 10"/>
          <p:cNvSpPr txBox="1"/>
          <p:nvPr/>
        </p:nvSpPr>
        <p:spPr>
          <a:xfrm>
            <a:off x="2555776" y="2254806"/>
            <a:ext cx="216024" cy="276999"/>
          </a:xfrm>
          <a:prstGeom prst="rect">
            <a:avLst/>
          </a:prstGeom>
          <a:noFill/>
        </p:spPr>
        <p:txBody>
          <a:bodyPr wrap="square" rtlCol="0">
            <a:spAutoFit/>
          </a:bodyPr>
          <a:lstStyle/>
          <a:p>
            <a:r>
              <a:rPr lang="es-CL" sz="1200" dirty="0" smtClean="0"/>
              <a:t>L</a:t>
            </a:r>
            <a:endParaRPr lang="es-CL" sz="1200" dirty="0"/>
          </a:p>
        </p:txBody>
      </p:sp>
      <p:sp>
        <p:nvSpPr>
          <p:cNvPr id="12" name="CuadroTexto 11"/>
          <p:cNvSpPr txBox="1"/>
          <p:nvPr/>
        </p:nvSpPr>
        <p:spPr>
          <a:xfrm>
            <a:off x="2555776" y="2531805"/>
            <a:ext cx="216024" cy="276999"/>
          </a:xfrm>
          <a:prstGeom prst="rect">
            <a:avLst/>
          </a:prstGeom>
          <a:noFill/>
        </p:spPr>
        <p:txBody>
          <a:bodyPr wrap="square" rtlCol="0">
            <a:spAutoFit/>
          </a:bodyPr>
          <a:lstStyle/>
          <a:p>
            <a:pPr algn="ctr"/>
            <a:r>
              <a:rPr lang="es-CL" sz="1200" dirty="0" smtClean="0"/>
              <a:t>M</a:t>
            </a:r>
            <a:endParaRPr lang="es-CL" sz="1200" dirty="0"/>
          </a:p>
        </p:txBody>
      </p:sp>
      <p:sp>
        <p:nvSpPr>
          <p:cNvPr id="13" name="CuadroTexto 12"/>
          <p:cNvSpPr txBox="1"/>
          <p:nvPr/>
        </p:nvSpPr>
        <p:spPr>
          <a:xfrm>
            <a:off x="2555776" y="2808804"/>
            <a:ext cx="216024" cy="276999"/>
          </a:xfrm>
          <a:prstGeom prst="rect">
            <a:avLst/>
          </a:prstGeom>
          <a:noFill/>
        </p:spPr>
        <p:txBody>
          <a:bodyPr wrap="square" rtlCol="0">
            <a:spAutoFit/>
          </a:bodyPr>
          <a:lstStyle/>
          <a:p>
            <a:pPr algn="ctr"/>
            <a:r>
              <a:rPr lang="es-CL" sz="1200" dirty="0" smtClean="0"/>
              <a:t>O</a:t>
            </a:r>
            <a:endParaRPr lang="es-CL" sz="1200" dirty="0"/>
          </a:p>
        </p:txBody>
      </p:sp>
      <p:sp>
        <p:nvSpPr>
          <p:cNvPr id="14" name="CuadroTexto 13"/>
          <p:cNvSpPr txBox="1"/>
          <p:nvPr/>
        </p:nvSpPr>
        <p:spPr>
          <a:xfrm>
            <a:off x="2555776" y="3085803"/>
            <a:ext cx="216024" cy="276999"/>
          </a:xfrm>
          <a:prstGeom prst="rect">
            <a:avLst/>
          </a:prstGeom>
          <a:noFill/>
        </p:spPr>
        <p:txBody>
          <a:bodyPr wrap="square" rtlCol="0">
            <a:spAutoFit/>
          </a:bodyPr>
          <a:lstStyle/>
          <a:p>
            <a:pPr algn="ctr"/>
            <a:r>
              <a:rPr lang="es-CL" sz="1200" dirty="0" smtClean="0"/>
              <a:t>N</a:t>
            </a:r>
            <a:endParaRPr lang="es-CL" sz="1200" dirty="0"/>
          </a:p>
        </p:txBody>
      </p:sp>
      <p:sp>
        <p:nvSpPr>
          <p:cNvPr id="15" name="CuadroTexto 14"/>
          <p:cNvSpPr txBox="1"/>
          <p:nvPr/>
        </p:nvSpPr>
        <p:spPr>
          <a:xfrm>
            <a:off x="2542342" y="3587369"/>
            <a:ext cx="216024" cy="276999"/>
          </a:xfrm>
          <a:prstGeom prst="rect">
            <a:avLst/>
          </a:prstGeom>
          <a:noFill/>
        </p:spPr>
        <p:txBody>
          <a:bodyPr wrap="square" rtlCol="0">
            <a:spAutoFit/>
          </a:bodyPr>
          <a:lstStyle/>
          <a:p>
            <a:pPr algn="ctr"/>
            <a:r>
              <a:rPr lang="es-CL" sz="1200" dirty="0" smtClean="0"/>
              <a:t>S</a:t>
            </a:r>
            <a:endParaRPr lang="es-CL" sz="1200" dirty="0"/>
          </a:p>
        </p:txBody>
      </p:sp>
      <p:sp>
        <p:nvSpPr>
          <p:cNvPr id="16" name="CuadroTexto 15"/>
          <p:cNvSpPr txBox="1"/>
          <p:nvPr/>
        </p:nvSpPr>
        <p:spPr>
          <a:xfrm>
            <a:off x="1691680" y="2254806"/>
            <a:ext cx="288032" cy="276999"/>
          </a:xfrm>
          <a:prstGeom prst="rect">
            <a:avLst/>
          </a:prstGeom>
          <a:noFill/>
        </p:spPr>
        <p:txBody>
          <a:bodyPr wrap="square" rtlCol="0">
            <a:spAutoFit/>
          </a:bodyPr>
          <a:lstStyle/>
          <a:p>
            <a:r>
              <a:rPr lang="es-CL" sz="1200" dirty="0" smtClean="0"/>
              <a:t>P</a:t>
            </a:r>
            <a:endParaRPr lang="es-CL" sz="1200" dirty="0"/>
          </a:p>
        </p:txBody>
      </p:sp>
      <p:sp>
        <p:nvSpPr>
          <p:cNvPr id="17" name="CuadroTexto 16"/>
          <p:cNvSpPr txBox="1"/>
          <p:nvPr/>
        </p:nvSpPr>
        <p:spPr>
          <a:xfrm>
            <a:off x="1979712" y="2254806"/>
            <a:ext cx="288032" cy="276999"/>
          </a:xfrm>
          <a:prstGeom prst="rect">
            <a:avLst/>
          </a:prstGeom>
          <a:noFill/>
        </p:spPr>
        <p:txBody>
          <a:bodyPr wrap="square" rtlCol="0">
            <a:spAutoFit/>
          </a:bodyPr>
          <a:lstStyle/>
          <a:p>
            <a:pPr algn="ctr"/>
            <a:r>
              <a:rPr lang="es-CL" sz="1200" dirty="0" smtClean="0"/>
              <a:t>I</a:t>
            </a:r>
            <a:endParaRPr lang="es-CL" sz="1200" dirty="0"/>
          </a:p>
        </p:txBody>
      </p:sp>
      <p:sp>
        <p:nvSpPr>
          <p:cNvPr id="19" name="CuadroTexto 18"/>
          <p:cNvSpPr txBox="1"/>
          <p:nvPr/>
        </p:nvSpPr>
        <p:spPr>
          <a:xfrm>
            <a:off x="2267744" y="2254806"/>
            <a:ext cx="288032" cy="276999"/>
          </a:xfrm>
          <a:prstGeom prst="rect">
            <a:avLst/>
          </a:prstGeom>
          <a:noFill/>
        </p:spPr>
        <p:txBody>
          <a:bodyPr wrap="square" rtlCol="0">
            <a:spAutoFit/>
          </a:bodyPr>
          <a:lstStyle/>
          <a:p>
            <a:pPr algn="ctr"/>
            <a:r>
              <a:rPr lang="es-CL" sz="1200" dirty="0" smtClean="0"/>
              <a:t>E</a:t>
            </a:r>
            <a:endParaRPr lang="es-CL" sz="1200" dirty="0"/>
          </a:p>
        </p:txBody>
      </p:sp>
      <p:sp>
        <p:nvSpPr>
          <p:cNvPr id="20" name="CuadroTexto 19"/>
          <p:cNvSpPr txBox="1"/>
          <p:nvPr/>
        </p:nvSpPr>
        <p:spPr>
          <a:xfrm>
            <a:off x="3875094" y="2531805"/>
            <a:ext cx="216024" cy="276999"/>
          </a:xfrm>
          <a:prstGeom prst="rect">
            <a:avLst/>
          </a:prstGeom>
          <a:noFill/>
        </p:spPr>
        <p:txBody>
          <a:bodyPr wrap="square" rtlCol="0">
            <a:spAutoFit/>
          </a:bodyPr>
          <a:lstStyle/>
          <a:p>
            <a:pPr algn="ctr"/>
            <a:r>
              <a:rPr lang="es-CL" sz="1200" dirty="0" smtClean="0"/>
              <a:t>H</a:t>
            </a:r>
            <a:endParaRPr lang="es-CL" sz="1200" dirty="0"/>
          </a:p>
        </p:txBody>
      </p:sp>
      <p:sp>
        <p:nvSpPr>
          <p:cNvPr id="21" name="CuadroTexto 20"/>
          <p:cNvSpPr txBox="1"/>
          <p:nvPr/>
        </p:nvSpPr>
        <p:spPr>
          <a:xfrm>
            <a:off x="3849515" y="2762637"/>
            <a:ext cx="267182" cy="276999"/>
          </a:xfrm>
          <a:prstGeom prst="rect">
            <a:avLst/>
          </a:prstGeom>
          <a:noFill/>
        </p:spPr>
        <p:txBody>
          <a:bodyPr wrap="square" rtlCol="0">
            <a:spAutoFit/>
          </a:bodyPr>
          <a:lstStyle/>
          <a:p>
            <a:pPr algn="ctr"/>
            <a:r>
              <a:rPr lang="es-CL" sz="1200" dirty="0" smtClean="0"/>
              <a:t>I</a:t>
            </a:r>
            <a:endParaRPr lang="es-CL" sz="1200" dirty="0"/>
          </a:p>
        </p:txBody>
      </p:sp>
      <p:sp>
        <p:nvSpPr>
          <p:cNvPr id="22" name="CuadroTexto 21"/>
          <p:cNvSpPr txBox="1"/>
          <p:nvPr/>
        </p:nvSpPr>
        <p:spPr>
          <a:xfrm>
            <a:off x="3849515" y="3039636"/>
            <a:ext cx="290437" cy="276999"/>
          </a:xfrm>
          <a:prstGeom prst="rect">
            <a:avLst/>
          </a:prstGeom>
          <a:noFill/>
        </p:spPr>
        <p:txBody>
          <a:bodyPr wrap="square" rtlCol="0">
            <a:spAutoFit/>
          </a:bodyPr>
          <a:lstStyle/>
          <a:p>
            <a:pPr algn="ctr"/>
            <a:r>
              <a:rPr lang="es-CL" sz="1200" dirty="0" smtClean="0"/>
              <a:t>G</a:t>
            </a:r>
            <a:endParaRPr lang="es-CL" sz="1200" dirty="0"/>
          </a:p>
        </p:txBody>
      </p:sp>
      <p:sp>
        <p:nvSpPr>
          <p:cNvPr id="23" name="CuadroTexto 22"/>
          <p:cNvSpPr txBox="1"/>
          <p:nvPr/>
        </p:nvSpPr>
        <p:spPr>
          <a:xfrm>
            <a:off x="3900673" y="3316635"/>
            <a:ext cx="216024" cy="276999"/>
          </a:xfrm>
          <a:prstGeom prst="rect">
            <a:avLst/>
          </a:prstGeom>
          <a:noFill/>
        </p:spPr>
        <p:txBody>
          <a:bodyPr wrap="square" rtlCol="0">
            <a:spAutoFit/>
          </a:bodyPr>
          <a:lstStyle/>
          <a:p>
            <a:pPr algn="ctr"/>
            <a:r>
              <a:rPr lang="es-CL" sz="1200" dirty="0" smtClean="0"/>
              <a:t>A</a:t>
            </a:r>
            <a:endParaRPr lang="es-CL" sz="1200" dirty="0"/>
          </a:p>
        </p:txBody>
      </p:sp>
      <p:sp>
        <p:nvSpPr>
          <p:cNvPr id="24" name="CuadroTexto 23"/>
          <p:cNvSpPr txBox="1"/>
          <p:nvPr/>
        </p:nvSpPr>
        <p:spPr>
          <a:xfrm>
            <a:off x="3900673" y="3573016"/>
            <a:ext cx="190445" cy="276999"/>
          </a:xfrm>
          <a:prstGeom prst="rect">
            <a:avLst/>
          </a:prstGeom>
          <a:noFill/>
        </p:spPr>
        <p:txBody>
          <a:bodyPr wrap="square" rtlCol="0">
            <a:spAutoFit/>
          </a:bodyPr>
          <a:lstStyle/>
          <a:p>
            <a:pPr algn="ctr"/>
            <a:r>
              <a:rPr lang="es-CL" sz="1200" dirty="0"/>
              <a:t>D</a:t>
            </a:r>
          </a:p>
        </p:txBody>
      </p:sp>
      <p:sp>
        <p:nvSpPr>
          <p:cNvPr id="25" name="CuadroTexto 24"/>
          <p:cNvSpPr txBox="1"/>
          <p:nvPr/>
        </p:nvSpPr>
        <p:spPr>
          <a:xfrm>
            <a:off x="3900673" y="3850015"/>
            <a:ext cx="216024" cy="276999"/>
          </a:xfrm>
          <a:prstGeom prst="rect">
            <a:avLst/>
          </a:prstGeom>
          <a:noFill/>
        </p:spPr>
        <p:txBody>
          <a:bodyPr wrap="square" rtlCol="0">
            <a:spAutoFit/>
          </a:bodyPr>
          <a:lstStyle/>
          <a:p>
            <a:pPr algn="ctr"/>
            <a:r>
              <a:rPr lang="es-CL" sz="1200" dirty="0" smtClean="0"/>
              <a:t>O</a:t>
            </a:r>
            <a:endParaRPr lang="es-CL" sz="1200" dirty="0"/>
          </a:p>
        </p:txBody>
      </p:sp>
      <p:sp>
        <p:nvSpPr>
          <p:cNvPr id="26" name="CuadroTexto 25"/>
          <p:cNvSpPr txBox="1"/>
          <p:nvPr/>
        </p:nvSpPr>
        <p:spPr>
          <a:xfrm>
            <a:off x="950745" y="2762637"/>
            <a:ext cx="236879" cy="276999"/>
          </a:xfrm>
          <a:prstGeom prst="rect">
            <a:avLst/>
          </a:prstGeom>
          <a:noFill/>
        </p:spPr>
        <p:txBody>
          <a:bodyPr wrap="square" rtlCol="0">
            <a:spAutoFit/>
          </a:bodyPr>
          <a:lstStyle/>
          <a:p>
            <a:pPr algn="ctr"/>
            <a:r>
              <a:rPr lang="es-CL" sz="1200" dirty="0" smtClean="0"/>
              <a:t>C</a:t>
            </a:r>
            <a:endParaRPr lang="es-CL" sz="1200" dirty="0"/>
          </a:p>
        </p:txBody>
      </p:sp>
      <p:sp>
        <p:nvSpPr>
          <p:cNvPr id="27" name="CuadroTexto 26"/>
          <p:cNvSpPr txBox="1"/>
          <p:nvPr/>
        </p:nvSpPr>
        <p:spPr>
          <a:xfrm>
            <a:off x="1187624" y="2750968"/>
            <a:ext cx="264858" cy="276999"/>
          </a:xfrm>
          <a:prstGeom prst="rect">
            <a:avLst/>
          </a:prstGeom>
          <a:noFill/>
        </p:spPr>
        <p:txBody>
          <a:bodyPr wrap="square" rtlCol="0">
            <a:spAutoFit/>
          </a:bodyPr>
          <a:lstStyle/>
          <a:p>
            <a:pPr algn="ctr"/>
            <a:r>
              <a:rPr lang="es-CL" sz="1200" dirty="0" smtClean="0"/>
              <a:t>E</a:t>
            </a:r>
            <a:endParaRPr lang="es-CL" sz="1200" dirty="0"/>
          </a:p>
        </p:txBody>
      </p:sp>
      <p:sp>
        <p:nvSpPr>
          <p:cNvPr id="28" name="CuadroTexto 27"/>
          <p:cNvSpPr txBox="1"/>
          <p:nvPr/>
        </p:nvSpPr>
        <p:spPr>
          <a:xfrm>
            <a:off x="1691680" y="2750968"/>
            <a:ext cx="288032" cy="276999"/>
          </a:xfrm>
          <a:prstGeom prst="rect">
            <a:avLst/>
          </a:prstGeom>
          <a:noFill/>
        </p:spPr>
        <p:txBody>
          <a:bodyPr wrap="square" rtlCol="0">
            <a:spAutoFit/>
          </a:bodyPr>
          <a:lstStyle/>
          <a:p>
            <a:pPr algn="ctr"/>
            <a:r>
              <a:rPr lang="es-CL" sz="1200" dirty="0" smtClean="0"/>
              <a:t>E</a:t>
            </a:r>
            <a:endParaRPr lang="es-CL" sz="1200" dirty="0"/>
          </a:p>
        </p:txBody>
      </p:sp>
      <p:sp>
        <p:nvSpPr>
          <p:cNvPr id="29" name="CuadroTexto 28"/>
          <p:cNvSpPr txBox="1"/>
          <p:nvPr/>
        </p:nvSpPr>
        <p:spPr>
          <a:xfrm>
            <a:off x="1979712" y="2775411"/>
            <a:ext cx="288032" cy="276999"/>
          </a:xfrm>
          <a:prstGeom prst="rect">
            <a:avLst/>
          </a:prstGeom>
          <a:noFill/>
        </p:spPr>
        <p:txBody>
          <a:bodyPr wrap="square" rtlCol="0">
            <a:spAutoFit/>
          </a:bodyPr>
          <a:lstStyle/>
          <a:p>
            <a:pPr algn="ctr"/>
            <a:r>
              <a:rPr lang="es-CL" sz="1200" dirty="0" smtClean="0"/>
              <a:t>B</a:t>
            </a:r>
            <a:endParaRPr lang="es-CL" sz="1200" dirty="0"/>
          </a:p>
        </p:txBody>
      </p:sp>
      <p:sp>
        <p:nvSpPr>
          <p:cNvPr id="30" name="CuadroTexto 29"/>
          <p:cNvSpPr txBox="1"/>
          <p:nvPr/>
        </p:nvSpPr>
        <p:spPr>
          <a:xfrm>
            <a:off x="2267744" y="2774247"/>
            <a:ext cx="288032" cy="276999"/>
          </a:xfrm>
          <a:prstGeom prst="rect">
            <a:avLst/>
          </a:prstGeom>
          <a:noFill/>
        </p:spPr>
        <p:txBody>
          <a:bodyPr wrap="square" rtlCol="0">
            <a:spAutoFit/>
          </a:bodyPr>
          <a:lstStyle/>
          <a:p>
            <a:pPr algn="ctr"/>
            <a:r>
              <a:rPr lang="es-CL" sz="1200" dirty="0" smtClean="0"/>
              <a:t>R</a:t>
            </a:r>
            <a:endParaRPr lang="es-CL" sz="1200" dirty="0"/>
          </a:p>
        </p:txBody>
      </p:sp>
      <p:sp>
        <p:nvSpPr>
          <p:cNvPr id="31" name="CuadroTexto 30"/>
          <p:cNvSpPr txBox="1"/>
          <p:nvPr/>
        </p:nvSpPr>
        <p:spPr>
          <a:xfrm>
            <a:off x="1505587" y="3011322"/>
            <a:ext cx="163988" cy="276999"/>
          </a:xfrm>
          <a:prstGeom prst="rect">
            <a:avLst/>
          </a:prstGeom>
          <a:noFill/>
        </p:spPr>
        <p:txBody>
          <a:bodyPr wrap="square" rtlCol="0">
            <a:spAutoFit/>
          </a:bodyPr>
          <a:lstStyle/>
          <a:p>
            <a:pPr algn="ctr"/>
            <a:r>
              <a:rPr lang="es-CL" sz="1200" dirty="0" smtClean="0"/>
              <a:t>I</a:t>
            </a:r>
            <a:endParaRPr lang="es-CL" sz="1200" dirty="0"/>
          </a:p>
        </p:txBody>
      </p:sp>
      <p:sp>
        <p:nvSpPr>
          <p:cNvPr id="33" name="CuadroTexto 32"/>
          <p:cNvSpPr txBox="1"/>
          <p:nvPr/>
        </p:nvSpPr>
        <p:spPr>
          <a:xfrm>
            <a:off x="1452482" y="3316635"/>
            <a:ext cx="239198" cy="276999"/>
          </a:xfrm>
          <a:prstGeom prst="rect">
            <a:avLst/>
          </a:prstGeom>
          <a:noFill/>
        </p:spPr>
        <p:txBody>
          <a:bodyPr wrap="square" rtlCol="0">
            <a:spAutoFit/>
          </a:bodyPr>
          <a:lstStyle/>
          <a:p>
            <a:r>
              <a:rPr lang="es-CL" sz="1200" dirty="0" smtClean="0"/>
              <a:t>Ñ</a:t>
            </a:r>
            <a:endParaRPr lang="es-CL" sz="1200" dirty="0"/>
          </a:p>
        </p:txBody>
      </p:sp>
      <p:sp>
        <p:nvSpPr>
          <p:cNvPr id="34" name="CuadroTexto 33"/>
          <p:cNvSpPr txBox="1"/>
          <p:nvPr/>
        </p:nvSpPr>
        <p:spPr>
          <a:xfrm>
            <a:off x="1452482" y="3573016"/>
            <a:ext cx="219556" cy="276999"/>
          </a:xfrm>
          <a:prstGeom prst="rect">
            <a:avLst/>
          </a:prstGeom>
          <a:noFill/>
        </p:spPr>
        <p:txBody>
          <a:bodyPr wrap="square" rtlCol="0">
            <a:spAutoFit/>
          </a:bodyPr>
          <a:lstStyle/>
          <a:p>
            <a:r>
              <a:rPr lang="es-CL" sz="1200" dirty="0" err="1" smtClean="0"/>
              <a:t>Ó</a:t>
            </a:r>
            <a:endParaRPr lang="es-CL" sz="1200" dirty="0"/>
          </a:p>
        </p:txBody>
      </p:sp>
      <p:sp>
        <p:nvSpPr>
          <p:cNvPr id="35" name="CuadroTexto 34"/>
          <p:cNvSpPr txBox="1"/>
          <p:nvPr/>
        </p:nvSpPr>
        <p:spPr>
          <a:xfrm>
            <a:off x="1508050" y="3850015"/>
            <a:ext cx="183630" cy="276999"/>
          </a:xfrm>
          <a:prstGeom prst="rect">
            <a:avLst/>
          </a:prstGeom>
          <a:noFill/>
        </p:spPr>
        <p:txBody>
          <a:bodyPr wrap="square" rtlCol="0">
            <a:spAutoFit/>
          </a:bodyPr>
          <a:lstStyle/>
          <a:p>
            <a:pPr algn="ctr"/>
            <a:r>
              <a:rPr lang="es-CL" sz="1200" dirty="0" smtClean="0"/>
              <a:t>N</a:t>
            </a:r>
            <a:endParaRPr lang="es-CL" sz="1200" dirty="0"/>
          </a:p>
        </p:txBody>
      </p:sp>
      <p:sp>
        <p:nvSpPr>
          <p:cNvPr id="36" name="CuadroTexto 35"/>
          <p:cNvSpPr txBox="1"/>
          <p:nvPr/>
        </p:nvSpPr>
        <p:spPr>
          <a:xfrm>
            <a:off x="4427984" y="3039636"/>
            <a:ext cx="216024" cy="276999"/>
          </a:xfrm>
          <a:prstGeom prst="rect">
            <a:avLst/>
          </a:prstGeom>
          <a:noFill/>
        </p:spPr>
        <p:txBody>
          <a:bodyPr wrap="square" rtlCol="0">
            <a:spAutoFit/>
          </a:bodyPr>
          <a:lstStyle/>
          <a:p>
            <a:pPr algn="ctr"/>
            <a:r>
              <a:rPr lang="es-CL" sz="1200" dirty="0"/>
              <a:t>C</a:t>
            </a:r>
          </a:p>
        </p:txBody>
      </p:sp>
      <p:sp>
        <p:nvSpPr>
          <p:cNvPr id="37" name="CuadroTexto 36"/>
          <p:cNvSpPr txBox="1"/>
          <p:nvPr/>
        </p:nvSpPr>
        <p:spPr>
          <a:xfrm>
            <a:off x="4427984" y="3593634"/>
            <a:ext cx="216024" cy="276999"/>
          </a:xfrm>
          <a:prstGeom prst="rect">
            <a:avLst/>
          </a:prstGeom>
          <a:noFill/>
        </p:spPr>
        <p:txBody>
          <a:bodyPr wrap="square" rtlCol="0">
            <a:spAutoFit/>
          </a:bodyPr>
          <a:lstStyle/>
          <a:p>
            <a:pPr algn="ctr"/>
            <a:r>
              <a:rPr lang="es-CL" sz="1200" dirty="0" smtClean="0"/>
              <a:t>R</a:t>
            </a:r>
            <a:endParaRPr lang="es-CL" sz="1200" dirty="0"/>
          </a:p>
        </p:txBody>
      </p:sp>
      <p:sp>
        <p:nvSpPr>
          <p:cNvPr id="38" name="CuadroTexto 37"/>
          <p:cNvSpPr txBox="1"/>
          <p:nvPr/>
        </p:nvSpPr>
        <p:spPr>
          <a:xfrm>
            <a:off x="4427984" y="3870633"/>
            <a:ext cx="216024" cy="276999"/>
          </a:xfrm>
          <a:prstGeom prst="rect">
            <a:avLst/>
          </a:prstGeom>
          <a:noFill/>
        </p:spPr>
        <p:txBody>
          <a:bodyPr wrap="square" rtlCol="0">
            <a:spAutoFit/>
          </a:bodyPr>
          <a:lstStyle/>
          <a:p>
            <a:pPr algn="ctr"/>
            <a:r>
              <a:rPr lang="es-CL" sz="1200" dirty="0" smtClean="0"/>
              <a:t>A</a:t>
            </a:r>
            <a:endParaRPr lang="es-CL" sz="1200" dirty="0"/>
          </a:p>
        </p:txBody>
      </p:sp>
      <p:sp>
        <p:nvSpPr>
          <p:cNvPr id="39" name="CuadroTexto 38"/>
          <p:cNvSpPr txBox="1"/>
          <p:nvPr/>
        </p:nvSpPr>
        <p:spPr>
          <a:xfrm>
            <a:off x="4427984" y="4127014"/>
            <a:ext cx="216024" cy="276999"/>
          </a:xfrm>
          <a:prstGeom prst="rect">
            <a:avLst/>
          </a:prstGeom>
          <a:noFill/>
        </p:spPr>
        <p:txBody>
          <a:bodyPr wrap="square" rtlCol="0">
            <a:spAutoFit/>
          </a:bodyPr>
          <a:lstStyle/>
          <a:p>
            <a:pPr algn="ctr"/>
            <a:r>
              <a:rPr lang="es-CL" sz="1200" dirty="0" smtClean="0"/>
              <a:t>Z</a:t>
            </a:r>
            <a:endParaRPr lang="es-CL" sz="1200" dirty="0"/>
          </a:p>
        </p:txBody>
      </p:sp>
      <p:sp>
        <p:nvSpPr>
          <p:cNvPr id="40" name="CuadroTexto 39"/>
          <p:cNvSpPr txBox="1"/>
          <p:nvPr/>
        </p:nvSpPr>
        <p:spPr>
          <a:xfrm>
            <a:off x="4427984" y="4404013"/>
            <a:ext cx="216024" cy="276999"/>
          </a:xfrm>
          <a:prstGeom prst="rect">
            <a:avLst/>
          </a:prstGeom>
          <a:noFill/>
        </p:spPr>
        <p:txBody>
          <a:bodyPr wrap="square" rtlCol="0">
            <a:spAutoFit/>
          </a:bodyPr>
          <a:lstStyle/>
          <a:p>
            <a:pPr algn="ctr"/>
            <a:r>
              <a:rPr lang="es-CL" sz="1200" dirty="0" err="1" smtClean="0"/>
              <a:t>Ó</a:t>
            </a:r>
            <a:endParaRPr lang="es-CL" sz="1200" dirty="0"/>
          </a:p>
        </p:txBody>
      </p:sp>
      <p:sp>
        <p:nvSpPr>
          <p:cNvPr id="41" name="CuadroTexto 40"/>
          <p:cNvSpPr txBox="1"/>
          <p:nvPr/>
        </p:nvSpPr>
        <p:spPr>
          <a:xfrm>
            <a:off x="4427984" y="4681012"/>
            <a:ext cx="216024" cy="276999"/>
          </a:xfrm>
          <a:prstGeom prst="rect">
            <a:avLst/>
          </a:prstGeom>
          <a:noFill/>
        </p:spPr>
        <p:txBody>
          <a:bodyPr wrap="square" rtlCol="0">
            <a:spAutoFit/>
          </a:bodyPr>
          <a:lstStyle/>
          <a:p>
            <a:pPr algn="ctr"/>
            <a:r>
              <a:rPr lang="es-CL" sz="1200" dirty="0" smtClean="0"/>
              <a:t>N</a:t>
            </a:r>
            <a:endParaRPr lang="es-CL" sz="1200" dirty="0"/>
          </a:p>
        </p:txBody>
      </p:sp>
      <p:sp>
        <p:nvSpPr>
          <p:cNvPr id="42" name="CuadroTexto 41"/>
          <p:cNvSpPr txBox="1"/>
          <p:nvPr/>
        </p:nvSpPr>
        <p:spPr>
          <a:xfrm>
            <a:off x="2771800" y="3316635"/>
            <a:ext cx="288032" cy="276999"/>
          </a:xfrm>
          <a:prstGeom prst="rect">
            <a:avLst/>
          </a:prstGeom>
          <a:noFill/>
        </p:spPr>
        <p:txBody>
          <a:bodyPr wrap="square" rtlCol="0">
            <a:spAutoFit/>
          </a:bodyPr>
          <a:lstStyle/>
          <a:p>
            <a:pPr algn="ctr"/>
            <a:r>
              <a:rPr lang="es-CL" sz="1200" dirty="0"/>
              <a:t>S</a:t>
            </a:r>
          </a:p>
        </p:txBody>
      </p:sp>
      <p:sp>
        <p:nvSpPr>
          <p:cNvPr id="43" name="CuadroTexto 42"/>
          <p:cNvSpPr txBox="1"/>
          <p:nvPr/>
        </p:nvSpPr>
        <p:spPr>
          <a:xfrm>
            <a:off x="3059832" y="3316635"/>
            <a:ext cx="328747" cy="276999"/>
          </a:xfrm>
          <a:prstGeom prst="rect">
            <a:avLst/>
          </a:prstGeom>
          <a:noFill/>
        </p:spPr>
        <p:txBody>
          <a:bodyPr wrap="square" rtlCol="0">
            <a:spAutoFit/>
          </a:bodyPr>
          <a:lstStyle/>
          <a:p>
            <a:pPr algn="ctr"/>
            <a:r>
              <a:rPr lang="es-CL" sz="1200" dirty="0" smtClean="0"/>
              <a:t>T</a:t>
            </a:r>
            <a:endParaRPr lang="es-CL" sz="1200" dirty="0"/>
          </a:p>
        </p:txBody>
      </p:sp>
      <p:sp>
        <p:nvSpPr>
          <p:cNvPr id="44" name="CuadroTexto 43"/>
          <p:cNvSpPr txBox="1"/>
          <p:nvPr/>
        </p:nvSpPr>
        <p:spPr>
          <a:xfrm>
            <a:off x="3388579" y="3316635"/>
            <a:ext cx="175309" cy="276999"/>
          </a:xfrm>
          <a:prstGeom prst="rect">
            <a:avLst/>
          </a:prstGeom>
          <a:noFill/>
        </p:spPr>
        <p:txBody>
          <a:bodyPr wrap="square" rtlCol="0">
            <a:spAutoFit/>
          </a:bodyPr>
          <a:lstStyle/>
          <a:p>
            <a:pPr algn="ctr"/>
            <a:r>
              <a:rPr lang="es-CL" sz="1200" dirty="0" err="1" smtClean="0"/>
              <a:t>Ó</a:t>
            </a:r>
            <a:endParaRPr lang="es-CL" sz="1200" dirty="0"/>
          </a:p>
        </p:txBody>
      </p:sp>
      <p:sp>
        <p:nvSpPr>
          <p:cNvPr id="45" name="CuadroTexto 44"/>
          <p:cNvSpPr txBox="1"/>
          <p:nvPr/>
        </p:nvSpPr>
        <p:spPr>
          <a:xfrm>
            <a:off x="3538309" y="3328246"/>
            <a:ext cx="336785" cy="276999"/>
          </a:xfrm>
          <a:prstGeom prst="rect">
            <a:avLst/>
          </a:prstGeom>
          <a:noFill/>
        </p:spPr>
        <p:txBody>
          <a:bodyPr wrap="square" rtlCol="0">
            <a:spAutoFit/>
          </a:bodyPr>
          <a:lstStyle/>
          <a:p>
            <a:pPr algn="ctr"/>
            <a:r>
              <a:rPr lang="es-CL" sz="1200" dirty="0"/>
              <a:t>M</a:t>
            </a:r>
          </a:p>
        </p:txBody>
      </p:sp>
      <p:sp>
        <p:nvSpPr>
          <p:cNvPr id="46" name="CuadroTexto 45"/>
          <p:cNvSpPr txBox="1"/>
          <p:nvPr/>
        </p:nvSpPr>
        <p:spPr>
          <a:xfrm>
            <a:off x="4139952" y="3328246"/>
            <a:ext cx="288032" cy="276999"/>
          </a:xfrm>
          <a:prstGeom prst="rect">
            <a:avLst/>
          </a:prstGeom>
          <a:noFill/>
        </p:spPr>
        <p:txBody>
          <a:bodyPr wrap="square" rtlCol="0">
            <a:spAutoFit/>
          </a:bodyPr>
          <a:lstStyle/>
          <a:p>
            <a:pPr algn="ctr"/>
            <a:r>
              <a:rPr lang="es-CL" sz="1200" dirty="0" smtClean="0"/>
              <a:t>G</a:t>
            </a:r>
            <a:endParaRPr lang="es-CL" sz="1200" dirty="0"/>
          </a:p>
        </p:txBody>
      </p:sp>
      <p:sp>
        <p:nvSpPr>
          <p:cNvPr id="47" name="CuadroTexto 46"/>
          <p:cNvSpPr txBox="1"/>
          <p:nvPr/>
        </p:nvSpPr>
        <p:spPr>
          <a:xfrm>
            <a:off x="3059832" y="3870633"/>
            <a:ext cx="328747" cy="276999"/>
          </a:xfrm>
          <a:prstGeom prst="rect">
            <a:avLst/>
          </a:prstGeom>
          <a:noFill/>
        </p:spPr>
        <p:txBody>
          <a:bodyPr wrap="square" rtlCol="0">
            <a:spAutoFit/>
          </a:bodyPr>
          <a:lstStyle/>
          <a:p>
            <a:pPr algn="ctr"/>
            <a:r>
              <a:rPr lang="es-CL" sz="1200" dirty="0" smtClean="0"/>
              <a:t>O</a:t>
            </a:r>
            <a:endParaRPr lang="es-CL" sz="1200" dirty="0"/>
          </a:p>
        </p:txBody>
      </p:sp>
      <p:sp>
        <p:nvSpPr>
          <p:cNvPr id="48" name="CuadroTexto 47"/>
          <p:cNvSpPr txBox="1"/>
          <p:nvPr/>
        </p:nvSpPr>
        <p:spPr>
          <a:xfrm>
            <a:off x="3388579" y="3850015"/>
            <a:ext cx="175309" cy="276999"/>
          </a:xfrm>
          <a:prstGeom prst="rect">
            <a:avLst/>
          </a:prstGeom>
          <a:noFill/>
        </p:spPr>
        <p:txBody>
          <a:bodyPr wrap="square" rtlCol="0">
            <a:spAutoFit/>
          </a:bodyPr>
          <a:lstStyle/>
          <a:p>
            <a:pPr algn="ctr"/>
            <a:r>
              <a:rPr lang="es-CL" sz="1200" dirty="0"/>
              <a:t>I</a:t>
            </a:r>
          </a:p>
        </p:txBody>
      </p:sp>
      <p:sp>
        <p:nvSpPr>
          <p:cNvPr id="49" name="CuadroTexto 48"/>
          <p:cNvSpPr txBox="1"/>
          <p:nvPr/>
        </p:nvSpPr>
        <p:spPr>
          <a:xfrm>
            <a:off x="3589386" y="3850015"/>
            <a:ext cx="260129" cy="276999"/>
          </a:xfrm>
          <a:prstGeom prst="rect">
            <a:avLst/>
          </a:prstGeom>
          <a:noFill/>
        </p:spPr>
        <p:txBody>
          <a:bodyPr wrap="square" rtlCol="0">
            <a:spAutoFit/>
          </a:bodyPr>
          <a:lstStyle/>
          <a:p>
            <a:r>
              <a:rPr lang="es-CL" sz="1200" dirty="0" smtClean="0"/>
              <a:t>D</a:t>
            </a:r>
            <a:endParaRPr lang="es-CL" sz="1200" dirty="0"/>
          </a:p>
        </p:txBody>
      </p:sp>
    </p:spTree>
    <p:extLst>
      <p:ext uri="{BB962C8B-B14F-4D97-AF65-F5344CB8AC3E}">
        <p14:creationId xmlns:p14="http://schemas.microsoft.com/office/powerpoint/2010/main" val="207176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4"/>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5"/>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88640"/>
            <a:ext cx="6696744" cy="1143000"/>
          </a:xfrm>
        </p:spPr>
        <p:txBody>
          <a:bodyPr/>
          <a:lstStyle/>
          <a:p>
            <a:r>
              <a:rPr lang="es-CL" dirty="0" smtClean="0"/>
              <a:t>Motivación </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86127"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125760" y="1712421"/>
            <a:ext cx="8676456" cy="1015663"/>
          </a:xfrm>
          <a:prstGeom prst="rect">
            <a:avLst/>
          </a:prstGeom>
          <a:noFill/>
        </p:spPr>
        <p:txBody>
          <a:bodyPr wrap="square" rtlCol="0">
            <a:spAutoFit/>
          </a:bodyPr>
          <a:lstStyle/>
          <a:p>
            <a:pPr algn="ctr"/>
            <a:r>
              <a:rPr lang="es-CL" sz="2800" dirty="0" smtClean="0">
                <a:solidFill>
                  <a:prstClr val="black"/>
                </a:solidFill>
              </a:rPr>
              <a:t>Ahora… Te invito a ver un video de </a:t>
            </a:r>
          </a:p>
          <a:p>
            <a:pPr algn="ctr"/>
            <a:r>
              <a:rPr lang="es-CL" sz="3200" b="1" dirty="0" smtClean="0">
                <a:solidFill>
                  <a:prstClr val="black"/>
                </a:solidFill>
              </a:rPr>
              <a:t>Los Sistemas de nuestro cuerpo</a:t>
            </a:r>
            <a:endParaRPr lang="es-CL" sz="3200" b="1" dirty="0">
              <a:solidFill>
                <a:prstClr val="black"/>
              </a:solidFill>
            </a:endParaRPr>
          </a:p>
        </p:txBody>
      </p:sp>
      <p:pic>
        <p:nvPicPr>
          <p:cNvPr id="2050" name="Picture 2" descr="8 trucos con los enlaces de YouTube que deberías conocer - Lanzaware"/>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4221088"/>
            <a:ext cx="3192289" cy="191537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77280" y="3118109"/>
            <a:ext cx="8424936" cy="584775"/>
          </a:xfrm>
          <a:prstGeom prst="rect">
            <a:avLst/>
          </a:prstGeom>
        </p:spPr>
        <p:txBody>
          <a:bodyPr wrap="square">
            <a:spAutoFit/>
          </a:bodyPr>
          <a:lstStyle/>
          <a:p>
            <a:r>
              <a:rPr lang="es-CL" sz="3200" dirty="0">
                <a:solidFill>
                  <a:srgbClr val="FF0000"/>
                </a:solidFill>
              </a:rPr>
              <a:t>https://www.youtube.com/watch?v=I2NLdS_vZ0k</a:t>
            </a:r>
            <a:endParaRPr lang="es-CL" sz="3200" dirty="0">
              <a:solidFill>
                <a:srgbClr val="FF0000"/>
              </a:solidFill>
            </a:endParaRPr>
          </a:p>
        </p:txBody>
      </p:sp>
    </p:spTree>
    <p:extLst>
      <p:ext uri="{BB962C8B-B14F-4D97-AF65-F5344CB8AC3E}">
        <p14:creationId xmlns:p14="http://schemas.microsoft.com/office/powerpoint/2010/main" val="1555569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504" y="1124744"/>
            <a:ext cx="8704380" cy="3649144"/>
          </a:xfrm>
          <a:prstGeom prst="rect">
            <a:avLst/>
          </a:prstGeom>
        </p:spPr>
      </p:pic>
      <p:sp>
        <p:nvSpPr>
          <p:cNvPr id="5" name="Rectángulo redondeado 4"/>
          <p:cNvSpPr/>
          <p:nvPr/>
        </p:nvSpPr>
        <p:spPr>
          <a:xfrm>
            <a:off x="319234" y="5085184"/>
            <a:ext cx="8280920"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UcPeriod"/>
            </a:pPr>
            <a:r>
              <a:rPr lang="es-CL" dirty="0" smtClean="0"/>
              <a:t>¿Qué </a:t>
            </a:r>
            <a:r>
              <a:rPr lang="es-CL" dirty="0"/>
              <a:t>órganos forman parte del sistema digestivo</a:t>
            </a:r>
            <a:r>
              <a:rPr lang="es-CL" dirty="0" smtClean="0"/>
              <a:t>?</a:t>
            </a:r>
          </a:p>
          <a:p>
            <a:pPr marL="342900" indent="-342900" algn="just">
              <a:buAutoNum type="alphaUcPeriod"/>
            </a:pPr>
            <a:endParaRPr lang="es-CL" dirty="0" smtClean="0"/>
          </a:p>
          <a:p>
            <a:pPr marL="342900" indent="-342900" algn="just">
              <a:buAutoNum type="alphaUcPeriod"/>
            </a:pPr>
            <a:r>
              <a:rPr lang="es-CL" dirty="0" smtClean="0"/>
              <a:t>¿Qué </a:t>
            </a:r>
            <a:r>
              <a:rPr lang="es-CL" dirty="0"/>
              <a:t>órganos forman parte del sistema </a:t>
            </a:r>
            <a:r>
              <a:rPr lang="es-CL" dirty="0" smtClean="0"/>
              <a:t>circulatorio?</a:t>
            </a:r>
            <a:endParaRPr lang="es-CL" dirty="0"/>
          </a:p>
        </p:txBody>
      </p:sp>
      <p:sp>
        <p:nvSpPr>
          <p:cNvPr id="6" name="2 Título"/>
          <p:cNvSpPr txBox="1">
            <a:spLocks/>
          </p:cNvSpPr>
          <p:nvPr/>
        </p:nvSpPr>
        <p:spPr>
          <a:xfrm>
            <a:off x="199933" y="428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ysClr val="windowText" lastClr="000000"/>
                </a:solidFill>
                <a:effectLst/>
                <a:uLnTx/>
                <a:uFillTx/>
                <a:latin typeface="Calibri"/>
                <a:ea typeface="+mj-ea"/>
                <a:cs typeface="+mj-cs"/>
              </a:rPr>
              <a:t>Desarrollo de la clase</a:t>
            </a:r>
            <a:endParaRPr kumimoji="0" lang="es-MX"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16105" y="42863"/>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Banderas de Chi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32625" y="-22473"/>
            <a:ext cx="1593816" cy="120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94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3732</TotalTime>
  <Words>718</Words>
  <Application>Microsoft Office PowerPoint</Application>
  <PresentationFormat>Presentación en pantalla (4:3)</PresentationFormat>
  <Paragraphs>119</Paragraphs>
  <Slides>14</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14</vt:i4>
      </vt:variant>
    </vt:vector>
  </HeadingPairs>
  <TitlesOfParts>
    <vt:vector size="24" baseType="lpstr">
      <vt:lpstr>Arial</vt:lpstr>
      <vt:lpstr>Brush Script MT</vt:lpstr>
      <vt:lpstr>Calibri</vt:lpstr>
      <vt:lpstr>Century Gothic</vt:lpstr>
      <vt:lpstr>Footlight MT Light</vt:lpstr>
      <vt:lpstr>Times New Roman</vt:lpstr>
      <vt:lpstr>Wingdings 2</vt:lpstr>
      <vt:lpstr>Wingdings 3</vt:lpstr>
      <vt:lpstr>Tema de Office</vt:lpstr>
      <vt:lpstr>1_Tema de Office</vt:lpstr>
      <vt:lpstr>PLANIFICACIÓN  CLASES VIRTUALES CIENCIAS NATURALES  5° AÑO BÁSICO SEMANA N° 26 FECHA : 23-09-2020</vt:lpstr>
      <vt:lpstr>Presentación de PowerPoint</vt:lpstr>
      <vt:lpstr>Importante:</vt:lpstr>
      <vt:lpstr>Reglas clases virtuales</vt:lpstr>
      <vt:lpstr>Inicio Activación Conocimientos Previos</vt:lpstr>
      <vt:lpstr>Presentación de PowerPoint</vt:lpstr>
      <vt:lpstr>Motivación </vt:lpstr>
      <vt:lpstr>Motivación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Adelina</cp:lastModifiedBy>
  <cp:revision>128</cp:revision>
  <dcterms:created xsi:type="dcterms:W3CDTF">2020-07-06T03:06:52Z</dcterms:created>
  <dcterms:modified xsi:type="dcterms:W3CDTF">2020-09-09T02:11:03Z</dcterms:modified>
</cp:coreProperties>
</file>