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98" r:id="rId3"/>
    <p:sldId id="256" r:id="rId4"/>
    <p:sldId id="295" r:id="rId5"/>
    <p:sldId id="305" r:id="rId6"/>
    <p:sldId id="294" r:id="rId7"/>
    <p:sldId id="258" r:id="rId8"/>
    <p:sldId id="360" r:id="rId9"/>
    <p:sldId id="361" r:id="rId10"/>
    <p:sldId id="362" r:id="rId11"/>
    <p:sldId id="363" r:id="rId12"/>
    <p:sldId id="322" r:id="rId13"/>
    <p:sldId id="358" r:id="rId14"/>
    <p:sldId id="359" r:id="rId15"/>
    <p:sldId id="370" r:id="rId16"/>
    <p:sldId id="371" r:id="rId17"/>
    <p:sldId id="364" r:id="rId18"/>
    <p:sldId id="365" r:id="rId19"/>
    <p:sldId id="366" r:id="rId20"/>
    <p:sldId id="368" r:id="rId21"/>
    <p:sldId id="369" r:id="rId22"/>
    <p:sldId id="367" r:id="rId23"/>
    <p:sldId id="297" r:id="rId24"/>
    <p:sldId id="353" r:id="rId2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9CCFF"/>
    <a:srgbClr val="993366"/>
    <a:srgbClr val="CC0099"/>
    <a:srgbClr val="669900"/>
    <a:srgbClr val="99CC00"/>
    <a:srgbClr val="33CC33"/>
    <a:srgbClr val="FF9999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70" d="100"/>
          <a:sy n="70" d="100"/>
        </p:scale>
        <p:origin x="-139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09-09-2020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09-09-2020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https://www.youtube.com/watch?v=CiZbF-gV2sQ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5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gif"/><Relationship Id="rId4" Type="http://schemas.openxmlformats.org/officeDocument/2006/relationships/image" Target="../media/image27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gif"/><Relationship Id="rId4" Type="http://schemas.openxmlformats.org/officeDocument/2006/relationships/image" Target="../media/image28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tmp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aniela.carreno@colegio-jeanpiaget.c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tmp"/><Relationship Id="rId4" Type="http://schemas.openxmlformats.org/officeDocument/2006/relationships/image" Target="../media/image1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tmp"/><Relationship Id="rId4" Type="http://schemas.openxmlformats.org/officeDocument/2006/relationships/image" Target="../media/image15.gif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3.gif"/><Relationship Id="rId7" Type="http://schemas.microsoft.com/office/2007/relationships/hdphoto" Target="../media/hdphoto1.wdp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70498"/>
            <a:ext cx="7772400" cy="2467911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HISTORIA, GEOGRAFÍA Y CS. SOCIALES</a:t>
            </a:r>
            <a:br>
              <a:rPr lang="es-CL" sz="2800" b="1" dirty="0" smtClean="0"/>
            </a:br>
            <a:r>
              <a:rPr lang="es-CL" sz="2800" b="1" dirty="0" smtClean="0"/>
              <a:t>5°A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26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21 al 25 de septiembre 2020.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seguro y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47121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49824" y="2339752"/>
            <a:ext cx="1368152" cy="1152128"/>
          </a:xfrm>
        </p:spPr>
        <p:txBody>
          <a:bodyPr/>
          <a:lstStyle/>
          <a:p>
            <a:r>
              <a:rPr lang="es-MX" dirty="0"/>
              <a:t>2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979712" y="1196752"/>
            <a:ext cx="1370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3</a:t>
            </a:r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788024" y="3284984"/>
            <a:ext cx="14401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1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499992" y="5085184"/>
            <a:ext cx="338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¡A JUGAR! 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56484"/>
            <a:ext cx="2344830" cy="2730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1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rmAutofit/>
          </a:bodyPr>
          <a:lstStyle/>
          <a:p>
            <a:r>
              <a:rPr lang="es-MX" dirty="0" smtClean="0"/>
              <a:t>Climas de Chile </a:t>
            </a:r>
            <a:endParaRPr lang="es-MX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827584" y="3212976"/>
            <a:ext cx="7776864" cy="1752600"/>
          </a:xfrm>
        </p:spPr>
        <p:txBody>
          <a:bodyPr>
            <a:normAutofit fontScale="92500"/>
          </a:bodyPr>
          <a:lstStyle/>
          <a:p>
            <a:pPr algn="just"/>
            <a:r>
              <a:rPr lang="es-MX" dirty="0" smtClean="0"/>
              <a:t>Objetivo: </a:t>
            </a:r>
            <a:r>
              <a:rPr lang="es-CL" dirty="0">
                <a:ea typeface="Calibri"/>
                <a:cs typeface="Times New Roman"/>
              </a:rPr>
              <a:t>Describir las características de los principales climas en Chile, a partir de elementos como la temperatura y precipitaciones.</a:t>
            </a:r>
          </a:p>
          <a:p>
            <a:endParaRPr lang="es-MX" dirty="0"/>
          </a:p>
        </p:txBody>
      </p:sp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116" y="469584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82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Observemos el video 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72816"/>
            <a:ext cx="3528392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Rectángulo"/>
          <p:cNvSpPr/>
          <p:nvPr/>
        </p:nvSpPr>
        <p:spPr>
          <a:xfrm>
            <a:off x="1979712" y="6093296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hlinkClick r:id="rId3" tooltip="https://www.youtube.com/watch?v=CiZbF-gV2sQ"/>
              </a:rPr>
              <a:t>https://www.youtube.com/watch?v=CiZbF-gV2sQ</a:t>
            </a:r>
            <a:endParaRPr lang="es-MX" dirty="0"/>
          </a:p>
        </p:txBody>
      </p:sp>
      <p:pic>
        <p:nvPicPr>
          <p:cNvPr id="5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82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7509520" cy="1143000"/>
          </a:xfrm>
        </p:spPr>
        <p:txBody>
          <a:bodyPr>
            <a:normAutofit/>
          </a:bodyPr>
          <a:lstStyle/>
          <a:p>
            <a:r>
              <a:rPr lang="es-MX" dirty="0" smtClean="0"/>
              <a:t>Entonces, ¿Qué es el clima?</a:t>
            </a:r>
            <a:endParaRPr lang="es-MX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47" y="1093828"/>
            <a:ext cx="2009116" cy="2209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Flecha derecha"/>
          <p:cNvSpPr/>
          <p:nvPr/>
        </p:nvSpPr>
        <p:spPr>
          <a:xfrm rot="2590625">
            <a:off x="1675907" y="1147878"/>
            <a:ext cx="923367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2843808" y="1340768"/>
            <a:ext cx="4873186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400" dirty="0" smtClean="0"/>
              <a:t>Conjunto de condiciones  atmosféricas (precipitaciones, humedad, temperatura, vientos)que caracterizan a una región durante un periodo de tiempo que define el desarrollo de las especies.</a:t>
            </a:r>
            <a:endParaRPr lang="es-MX" sz="2400" dirty="0"/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101"/>
            <a:ext cx="984010" cy="12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754" y="5421867"/>
            <a:ext cx="1175485" cy="117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1520" y="4149080"/>
            <a:ext cx="2808312" cy="1094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 smtClean="0"/>
              <a:t>Precipitaciones: </a:t>
            </a:r>
            <a:r>
              <a:rPr lang="es-MX" dirty="0"/>
              <a:t>forma de hidrometeoro que cae de la atmósfera y llega a la superficie </a:t>
            </a:r>
            <a:r>
              <a:rPr lang="es-MX" dirty="0" smtClean="0"/>
              <a:t>terrestre. </a:t>
            </a:r>
            <a:endParaRPr lang="es-MX" dirty="0"/>
          </a:p>
        </p:txBody>
      </p:sp>
      <p:sp>
        <p:nvSpPr>
          <p:cNvPr id="15" name="14 Rectángulo"/>
          <p:cNvSpPr/>
          <p:nvPr/>
        </p:nvSpPr>
        <p:spPr>
          <a:xfrm>
            <a:off x="3203848" y="5373216"/>
            <a:ext cx="3024335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 smtClean="0"/>
              <a:t>Humedad</a:t>
            </a:r>
            <a:r>
              <a:rPr lang="es-MX" dirty="0"/>
              <a:t>: Es la cantidad de vapor de agua presente en el aire, se puede expresar de forma absoluta 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6372200" y="4080991"/>
            <a:ext cx="2771799" cy="1230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Vientos</a:t>
            </a:r>
            <a:r>
              <a:rPr lang="es-MX" dirty="0"/>
              <a:t>: corriente de aire que se produce en la atmósfera por causas naturales 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3527883" y="4298426"/>
            <a:ext cx="2376264" cy="883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Temperatura</a:t>
            </a:r>
            <a:r>
              <a:rPr lang="es-MX" dirty="0"/>
              <a:t>:</a:t>
            </a:r>
            <a:r>
              <a:rPr lang="es-MX" dirty="0" smtClean="0"/>
              <a:t> grado </a:t>
            </a:r>
            <a:r>
              <a:rPr lang="es-MX" dirty="0"/>
              <a:t>de calor específico del aire   </a:t>
            </a:r>
          </a:p>
        </p:txBody>
      </p:sp>
    </p:spTree>
    <p:extLst>
      <p:ext uri="{BB962C8B-B14F-4D97-AF65-F5344CB8AC3E}">
        <p14:creationId xmlns:p14="http://schemas.microsoft.com/office/powerpoint/2010/main" val="387400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3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¿Qué elementos del </a:t>
            </a:r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</a:t>
            </a:r>
            <a:r>
              <a:rPr lang="es-MX" dirty="0" smtClean="0"/>
              <a:t> se representan en las imágenes?</a:t>
            </a:r>
            <a:endParaRPr lang="es-MX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830" y="2112224"/>
            <a:ext cx="3030570" cy="203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01434"/>
            <a:ext cx="302433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09120"/>
            <a:ext cx="302433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68953"/>
            <a:ext cx="3024336" cy="204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195736" y="374832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Vientos</a:t>
            </a:r>
            <a:endParaRPr lang="es-MX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123728" y="614875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</a:t>
            </a:r>
            <a:endParaRPr lang="es-MX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37713" y="3748326"/>
            <a:ext cx="2016224" cy="381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Humedad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6444208" y="622607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Temperatura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12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101"/>
            <a:ext cx="984010" cy="12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59795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Pero, ¿por qué se producen diferentes climas?</a:t>
            </a:r>
            <a:endParaRPr lang="es-MX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00808"/>
            <a:ext cx="4536504" cy="439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Sol"/>
          <p:cNvSpPr/>
          <p:nvPr/>
        </p:nvSpPr>
        <p:spPr>
          <a:xfrm>
            <a:off x="0" y="2132856"/>
            <a:ext cx="2376264" cy="2160240"/>
          </a:xfrm>
          <a:prstGeom prst="sun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55" name="2054 Rectángulo"/>
          <p:cNvSpPr/>
          <p:nvPr/>
        </p:nvSpPr>
        <p:spPr>
          <a:xfrm>
            <a:off x="245305" y="5337737"/>
            <a:ext cx="3539227" cy="152026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 smtClean="0"/>
              <a:t>Debido a la inclinación de la Tierra y su relieve, los rayos del sol con luz y calor llegan de manera diferente, dando origen a diversas zonas climáticas.</a:t>
            </a:r>
            <a:endParaRPr lang="es-MX" dirty="0"/>
          </a:p>
        </p:txBody>
      </p:sp>
      <p:cxnSp>
        <p:nvCxnSpPr>
          <p:cNvPr id="2059" name="2058 Conector recto de flecha"/>
          <p:cNvCxnSpPr/>
          <p:nvPr/>
        </p:nvCxnSpPr>
        <p:spPr>
          <a:xfrm flipV="1">
            <a:off x="2014918" y="2276872"/>
            <a:ext cx="3781218" cy="14401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/>
          <p:nvPr/>
        </p:nvCxnSpPr>
        <p:spPr>
          <a:xfrm>
            <a:off x="2014918" y="4005064"/>
            <a:ext cx="3277162" cy="133267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3" name="2062 Conector recto de flecha"/>
          <p:cNvCxnSpPr/>
          <p:nvPr/>
        </p:nvCxnSpPr>
        <p:spPr>
          <a:xfrm flipV="1">
            <a:off x="2123728" y="2708920"/>
            <a:ext cx="2736304" cy="14716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 de flecha"/>
          <p:cNvCxnSpPr/>
          <p:nvPr/>
        </p:nvCxnSpPr>
        <p:spPr>
          <a:xfrm>
            <a:off x="2123728" y="3706406"/>
            <a:ext cx="2736304" cy="96499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8" name="2067 Conector recto de flecha"/>
          <p:cNvCxnSpPr>
            <a:stCxn id="4" idx="3"/>
          </p:cNvCxnSpPr>
          <p:nvPr/>
        </p:nvCxnSpPr>
        <p:spPr>
          <a:xfrm>
            <a:off x="2376264" y="3212976"/>
            <a:ext cx="2123728" cy="21602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16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20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136904" cy="838857"/>
          </a:xfrm>
        </p:spPr>
        <p:txBody>
          <a:bodyPr>
            <a:noAutofit/>
          </a:bodyPr>
          <a:lstStyle/>
          <a:p>
            <a:pPr algn="just"/>
            <a:r>
              <a:rPr lang="es-MX" sz="2000" dirty="0" smtClean="0"/>
              <a:t>Por lo tanto, a lo largo de nuestro país, se presentan diferentes tipos de climas dependiendo de la zona, pero debemos distinguir las características de estos grandes grupos:</a:t>
            </a:r>
            <a:endParaRPr lang="es-MX" sz="2000" dirty="0"/>
          </a:p>
        </p:txBody>
      </p:sp>
      <p:pic>
        <p:nvPicPr>
          <p:cNvPr id="14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-7173"/>
            <a:ext cx="1282989" cy="846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19046" y="1495216"/>
            <a:ext cx="2736304" cy="12961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Cálidos</a:t>
            </a:r>
            <a:r>
              <a:rPr lang="es-MX" dirty="0" smtClean="0">
                <a:solidFill>
                  <a:schemeClr val="tx1"/>
                </a:solidFill>
              </a:rPr>
              <a:t>: elevadas temperaturas, escasas precipitaciones, no </a:t>
            </a:r>
            <a:r>
              <a:rPr lang="es-MX" dirty="0">
                <a:solidFill>
                  <a:schemeClr val="tx1"/>
                </a:solidFill>
              </a:rPr>
              <a:t>se distinguen las estaciones del </a:t>
            </a:r>
            <a:r>
              <a:rPr lang="es-MX" dirty="0" smtClean="0">
                <a:solidFill>
                  <a:schemeClr val="tx1"/>
                </a:solidFill>
              </a:rPr>
              <a:t>año.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234080" y="1512669"/>
            <a:ext cx="2736304" cy="1296144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Templados</a:t>
            </a:r>
            <a:r>
              <a:rPr lang="es-MX" dirty="0" smtClean="0">
                <a:solidFill>
                  <a:schemeClr val="tx1"/>
                </a:solidFill>
              </a:rPr>
              <a:t>: elevadas temperaturas, moderadas precipitaciones, </a:t>
            </a:r>
            <a:r>
              <a:rPr lang="es-MX" dirty="0">
                <a:solidFill>
                  <a:schemeClr val="tx1"/>
                </a:solidFill>
              </a:rPr>
              <a:t>se distinguen las estaciones del </a:t>
            </a:r>
            <a:r>
              <a:rPr lang="es-MX" dirty="0" smtClean="0">
                <a:solidFill>
                  <a:schemeClr val="tx1"/>
                </a:solidFill>
              </a:rPr>
              <a:t>año</a:t>
            </a:r>
            <a:r>
              <a:rPr lang="es-MX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6228184" y="1513258"/>
            <a:ext cx="2736304" cy="12961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Fríos</a:t>
            </a:r>
            <a:r>
              <a:rPr lang="es-MX" dirty="0" smtClean="0"/>
              <a:t>: bajas temperaturas, abundantes precipitaciones (lluvia o nieve), no se distinguen las estaciones del año.   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3346435" y="692696"/>
            <a:ext cx="237626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Climas de Chile</a:t>
            </a:r>
            <a:endParaRPr lang="es-MX" dirty="0"/>
          </a:p>
        </p:txBody>
      </p:sp>
      <p:sp>
        <p:nvSpPr>
          <p:cNvPr id="20" name="19 Rectángulo"/>
          <p:cNvSpPr/>
          <p:nvPr/>
        </p:nvSpPr>
        <p:spPr>
          <a:xfrm>
            <a:off x="219046" y="2871359"/>
            <a:ext cx="2736304" cy="64807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Desértico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21" name="20 Rectángulo"/>
          <p:cNvSpPr/>
          <p:nvPr/>
        </p:nvSpPr>
        <p:spPr>
          <a:xfrm>
            <a:off x="219046" y="3569083"/>
            <a:ext cx="2736304" cy="64807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Desértico de altura 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19046" y="4304943"/>
            <a:ext cx="2736304" cy="648072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Estepárico cálido 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234080" y="3569083"/>
            <a:ext cx="2736304" cy="6480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Mediterráneo con gran nubosidad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242530" y="2871359"/>
            <a:ext cx="2736304" cy="64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Templado mediterráneo 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6217519" y="4307050"/>
            <a:ext cx="2736304" cy="6480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Polar </a:t>
            </a:r>
            <a:endParaRPr lang="es-MX" dirty="0"/>
          </a:p>
        </p:txBody>
      </p:sp>
      <p:sp>
        <p:nvSpPr>
          <p:cNvPr id="27" name="26 Rectángulo"/>
          <p:cNvSpPr/>
          <p:nvPr/>
        </p:nvSpPr>
        <p:spPr>
          <a:xfrm>
            <a:off x="6228184" y="3584320"/>
            <a:ext cx="2736304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Tundra </a:t>
            </a:r>
            <a:endParaRPr lang="es-MX" dirty="0"/>
          </a:p>
        </p:txBody>
      </p:sp>
      <p:sp>
        <p:nvSpPr>
          <p:cNvPr id="28" name="27 Rectángulo"/>
          <p:cNvSpPr/>
          <p:nvPr/>
        </p:nvSpPr>
        <p:spPr>
          <a:xfrm>
            <a:off x="6228184" y="2876200"/>
            <a:ext cx="2736304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Frío de montaña </a:t>
            </a:r>
            <a:endParaRPr lang="es-MX" dirty="0"/>
          </a:p>
        </p:txBody>
      </p:sp>
      <p:sp>
        <p:nvSpPr>
          <p:cNvPr id="29" name="28 Rectángulo"/>
          <p:cNvSpPr/>
          <p:nvPr/>
        </p:nvSpPr>
        <p:spPr>
          <a:xfrm>
            <a:off x="246859" y="5805264"/>
            <a:ext cx="2736304" cy="6480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Tropical lluvioso 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244952" y="5033663"/>
            <a:ext cx="2736304" cy="648072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Semiárido con nublados abundantes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3234080" y="4325525"/>
            <a:ext cx="2736304" cy="64807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Templado lluvioso con breve estación seca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3211983" y="5033663"/>
            <a:ext cx="2736304" cy="648072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Templado lluvioso sin estación seca 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3205874" y="5805264"/>
            <a:ext cx="2736304" cy="648072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Templado frío lluvioso sin estación seca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3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139" y="5670713"/>
            <a:ext cx="1175485" cy="117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084168" y="6258455"/>
            <a:ext cx="2208019" cy="587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Escríbelos con calma en tu casa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8412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15" grpId="0" animBg="1"/>
      <p:bldP spid="16" grpId="0" animBg="1"/>
      <p:bldP spid="5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98123" y="0"/>
            <a:ext cx="7177442" cy="1556792"/>
          </a:xfrm>
        </p:spPr>
        <p:txBody>
          <a:bodyPr>
            <a:normAutofit/>
          </a:bodyPr>
          <a:lstStyle/>
          <a:p>
            <a:pPr algn="just"/>
            <a:r>
              <a:rPr lang="es-MX" sz="2700" dirty="0" smtClean="0"/>
              <a:t>Abramos el libro en la </a:t>
            </a:r>
            <a:r>
              <a:rPr lang="es-MX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14</a:t>
            </a:r>
            <a:r>
              <a:rPr lang="es-MX" sz="2700" dirty="0" smtClean="0"/>
              <a:t>, leamos y observemos los climas del </a:t>
            </a:r>
            <a:r>
              <a:rPr lang="es-MX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Norte Grande</a:t>
            </a:r>
            <a:r>
              <a:rPr lang="es-MX" sz="2700" dirty="0" smtClean="0"/>
              <a:t>, respondiendo las preguntas que se hagan:  </a:t>
            </a:r>
            <a:endParaRPr lang="es-MX" sz="2700" dirty="0"/>
          </a:p>
        </p:txBody>
      </p:sp>
      <p:pic>
        <p:nvPicPr>
          <p:cNvPr id="5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444209" y="5457977"/>
            <a:ext cx="2699792" cy="1377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¿Cuál es el clima predominante en esta zona?</a:t>
            </a:r>
          </a:p>
          <a:p>
            <a:pPr algn="ctr"/>
            <a:endParaRPr lang="es-MX" dirty="0"/>
          </a:p>
          <a:p>
            <a:pPr algn="ctr"/>
            <a:endParaRPr lang="es-MX" dirty="0"/>
          </a:p>
        </p:txBody>
      </p:sp>
      <p:pic>
        <p:nvPicPr>
          <p:cNvPr id="17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77" y="-54645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" y="1484784"/>
            <a:ext cx="6677957" cy="4248743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4067944" y="1484784"/>
            <a:ext cx="2617945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CuadroTexto"/>
          <p:cNvSpPr txBox="1"/>
          <p:nvPr/>
        </p:nvSpPr>
        <p:spPr>
          <a:xfrm>
            <a:off x="6565049" y="6421978"/>
            <a:ext cx="245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Clima desértico </a:t>
            </a:r>
            <a:endParaRPr lang="es-MX" dirty="0"/>
          </a:p>
        </p:txBody>
      </p:sp>
      <p:pic>
        <p:nvPicPr>
          <p:cNvPr id="1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3" y="5545749"/>
            <a:ext cx="984010" cy="12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42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0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9900" y="1"/>
            <a:ext cx="7200800" cy="1340768"/>
          </a:xfrm>
        </p:spPr>
        <p:txBody>
          <a:bodyPr>
            <a:normAutofit/>
          </a:bodyPr>
          <a:lstStyle/>
          <a:p>
            <a:pPr algn="just"/>
            <a:r>
              <a:rPr lang="es-MX" sz="2400" dirty="0">
                <a:solidFill>
                  <a:prstClr val="black"/>
                </a:solidFill>
              </a:rPr>
              <a:t>Abramos el libro en la </a:t>
            </a:r>
            <a:r>
              <a:rPr lang="es-MX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</a:t>
            </a:r>
            <a:r>
              <a:rPr lang="es-MX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s-MX" sz="2400" dirty="0" smtClean="0">
                <a:solidFill>
                  <a:prstClr val="black"/>
                </a:solidFill>
              </a:rPr>
              <a:t>, </a:t>
            </a:r>
            <a:r>
              <a:rPr lang="es-MX" sz="2400" dirty="0">
                <a:solidFill>
                  <a:prstClr val="black"/>
                </a:solidFill>
              </a:rPr>
              <a:t>leamos y observemos </a:t>
            </a:r>
            <a:r>
              <a:rPr lang="es-MX" sz="2400" dirty="0" smtClean="0">
                <a:solidFill>
                  <a:prstClr val="black"/>
                </a:solidFill>
              </a:rPr>
              <a:t>los climas del </a:t>
            </a:r>
            <a:r>
              <a:rPr lang="es-MX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Norte </a:t>
            </a:r>
            <a:r>
              <a:rPr lang="es-MX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Chico</a:t>
            </a:r>
            <a:r>
              <a:rPr lang="es-MX" sz="2400" dirty="0" smtClean="0">
                <a:solidFill>
                  <a:prstClr val="black"/>
                </a:solidFill>
              </a:rPr>
              <a:t>, </a:t>
            </a:r>
            <a:r>
              <a:rPr lang="es-MX" sz="2400" dirty="0">
                <a:solidFill>
                  <a:prstClr val="black"/>
                </a:solidFill>
              </a:rPr>
              <a:t>respondiendo las preguntas que se hagan: </a:t>
            </a:r>
            <a:endParaRPr lang="es-MX" dirty="0"/>
          </a:p>
        </p:txBody>
      </p:sp>
      <p:pic>
        <p:nvPicPr>
          <p:cNvPr id="8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679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7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91" y="1268300"/>
            <a:ext cx="7992591" cy="432495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559591" y="1268300"/>
            <a:ext cx="1276105" cy="792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5436096" y="5666699"/>
            <a:ext cx="3600400" cy="1124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¿Por qué se produce el desierto florido?</a:t>
            </a:r>
          </a:p>
          <a:p>
            <a:pPr algn="ctr"/>
            <a:endParaRPr lang="es-MX" dirty="0" smtClean="0"/>
          </a:p>
          <a:p>
            <a:pPr algn="ctr"/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643336" y="614511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Por lluvias abundantes  cada cierto tiempo</a:t>
            </a:r>
            <a:endParaRPr lang="es-MX" dirty="0"/>
          </a:p>
        </p:txBody>
      </p:sp>
      <p:pic>
        <p:nvPicPr>
          <p:cNvPr id="1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" y="5544162"/>
            <a:ext cx="984010" cy="12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61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3568" y="116632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prstClr val="black"/>
                </a:solidFill>
              </a:rPr>
              <a:t>Abramos el libro en la </a:t>
            </a:r>
            <a:r>
              <a:rPr lang="es-MX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</a:t>
            </a:r>
            <a:r>
              <a:rPr lang="es-MX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lang="es-MX" sz="2400" dirty="0" smtClean="0">
                <a:solidFill>
                  <a:prstClr val="black"/>
                </a:solidFill>
              </a:rPr>
              <a:t>, </a:t>
            </a:r>
            <a:r>
              <a:rPr lang="es-MX" sz="2400" dirty="0">
                <a:solidFill>
                  <a:prstClr val="black"/>
                </a:solidFill>
              </a:rPr>
              <a:t>leamos y observemos </a:t>
            </a:r>
            <a:r>
              <a:rPr lang="es-MX" sz="2400" dirty="0" smtClean="0">
                <a:solidFill>
                  <a:prstClr val="black"/>
                </a:solidFill>
              </a:rPr>
              <a:t>los climas de la </a:t>
            </a:r>
            <a:r>
              <a:rPr lang="es-MX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 Central</a:t>
            </a:r>
            <a:r>
              <a:rPr lang="es-MX" sz="2400" dirty="0" smtClean="0">
                <a:solidFill>
                  <a:prstClr val="black"/>
                </a:solidFill>
              </a:rPr>
              <a:t>, </a:t>
            </a:r>
            <a:r>
              <a:rPr lang="es-MX" sz="2400" dirty="0">
                <a:solidFill>
                  <a:prstClr val="black"/>
                </a:solidFill>
              </a:rPr>
              <a:t>respondiendo las preguntas que se hagan: </a:t>
            </a:r>
            <a:endParaRPr lang="es-MX" sz="2400" dirty="0"/>
          </a:p>
        </p:txBody>
      </p:sp>
      <p:pic>
        <p:nvPicPr>
          <p:cNvPr id="5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77" y="-54645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91" y="5633093"/>
            <a:ext cx="984010" cy="12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73" y="1366419"/>
            <a:ext cx="8640381" cy="4201112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363773" y="1366419"/>
            <a:ext cx="1831963" cy="622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"/>
          <p:cNvSpPr/>
          <p:nvPr/>
        </p:nvSpPr>
        <p:spPr>
          <a:xfrm>
            <a:off x="3347864" y="5567531"/>
            <a:ext cx="3312368" cy="1290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características tiene  clima predominante de la zona central?</a:t>
            </a:r>
          </a:p>
          <a:p>
            <a:pPr algn="ctr"/>
            <a:endParaRPr lang="es-MX" dirty="0" smtClean="0"/>
          </a:p>
          <a:p>
            <a:pPr algn="ctr"/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346560" y="626539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Estaciones secas y lluviosas, con temperaturas moderadas.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6576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659962"/>
              </p:ext>
            </p:extLst>
          </p:nvPr>
        </p:nvGraphicFramePr>
        <p:xfrm>
          <a:off x="611560" y="764704"/>
          <a:ext cx="7992888" cy="5055236"/>
        </p:xfrm>
        <a:graphic>
          <a:graphicData uri="http://schemas.openxmlformats.org/drawingml/2006/table">
            <a:tbl>
              <a:tblPr firstRow="1" firstCol="1" bandRow="1"/>
              <a:tblGrid>
                <a:gridCol w="2227674"/>
                <a:gridCol w="5765214"/>
              </a:tblGrid>
              <a:tr h="2694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Historia,</a:t>
                      </a:r>
                      <a:r>
                        <a:rPr lang="es-CL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Geografía y Cs. Sociales / 5°A 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Daniela Carreño Salinas 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Estrella Letelier 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59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OA09</a:t>
                      </a:r>
                      <a:r>
                        <a:rPr lang="es-MX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Caracterizar las grandes zonas de Chile y sus paisajes (Norte Grande, Norte Chico, Zona Central, Zona Sur y Zona Austral), considerando ubicación, clima (temperatura y precipitaciones), relieve, hidrografía, población y recursos naturales, entre otros.</a:t>
                      </a:r>
                      <a:endParaRPr lang="es-CL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600" dirty="0" smtClean="0"/>
                        <a:t>Describen las características de los principales climas en Chile, a partir de elementos como temperatura y precipitaciones</a:t>
                      </a:r>
                      <a:endParaRPr lang="es-CL" sz="16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56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Climas de Chile </a:t>
                      </a:r>
                      <a:r>
                        <a:rPr lang="es-C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 Pensamiento temporal y espacial. </a:t>
                      </a:r>
                      <a:r>
                        <a:rPr lang="es-MX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H. Usar herramientas geográficas para ubicar, caracterizar y relacionar elementos del espacio geográfico, como regiones, climas, paisajes, población, recursos y riesgos naturales.</a:t>
                      </a:r>
                      <a:endParaRPr lang="es-MX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a typeface="Calibri"/>
                          <a:cs typeface="Times New Roman"/>
                        </a:rPr>
                        <a:t>Describir</a:t>
                      </a:r>
                      <a:r>
                        <a:rPr lang="es-CL" sz="1600" baseline="0" dirty="0" smtClean="0">
                          <a:ea typeface="Calibri"/>
                          <a:cs typeface="Times New Roman"/>
                        </a:rPr>
                        <a:t> las características de los principales climas en Chile, a partir de elementos como la temperatura y precipitaciones.</a:t>
                      </a:r>
                      <a:endParaRPr lang="es-CL" sz="1600" dirty="0"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4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0" dirty="0" smtClean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6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600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600" b="0" baseline="0" dirty="0" smtClean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600" b="0" baseline="0" dirty="0" smtClean="0">
                          <a:effectLst/>
                          <a:latin typeface="+mn-lt"/>
                          <a:hlinkClick r:id="rId2"/>
                        </a:rPr>
                        <a:t>daniela.carreno@colegio-jeanpiaget.cl</a:t>
                      </a:r>
                      <a:r>
                        <a:rPr lang="es-CL" sz="1600" b="0" baseline="0" dirty="0" smtClean="0">
                          <a:effectLst/>
                          <a:latin typeface="+mn-lt"/>
                        </a:rPr>
                        <a:t> o al </a:t>
                      </a:r>
                      <a:r>
                        <a:rPr lang="es-CL" sz="1600" b="0" baseline="0" dirty="0" err="1" smtClean="0">
                          <a:effectLst/>
                          <a:latin typeface="+mn-lt"/>
                        </a:rPr>
                        <a:t>wsp</a:t>
                      </a:r>
                      <a:r>
                        <a:rPr lang="es-CL" sz="1600" b="0" baseline="0" dirty="0" smtClean="0">
                          <a:effectLst/>
                          <a:latin typeface="+mn-lt"/>
                        </a:rPr>
                        <a:t> +569 41745325 el día </a:t>
                      </a:r>
                      <a:r>
                        <a:rPr lang="es-CL" sz="1600" b="1" baseline="0" dirty="0" smtClean="0">
                          <a:effectLst/>
                          <a:latin typeface="+mn-lt"/>
                        </a:rPr>
                        <a:t>viernes 25 de septiembre</a:t>
                      </a:r>
                      <a:r>
                        <a:rPr lang="es-CL" sz="1600" b="0" baseline="0" dirty="0" smtClean="0">
                          <a:effectLst/>
                          <a:latin typeface="+mn-lt"/>
                        </a:rPr>
                        <a:t>.</a:t>
                      </a:r>
                      <a:endParaRPr lang="es-CL" sz="1800" b="0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897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-2948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0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prstClr val="black"/>
                </a:solidFill>
              </a:rPr>
              <a:t>Abramos el libro en la </a:t>
            </a:r>
            <a:r>
              <a:rPr lang="es-MX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</a:t>
            </a:r>
            <a:r>
              <a:rPr lang="es-MX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es-MX" sz="2400" dirty="0" smtClean="0">
                <a:solidFill>
                  <a:prstClr val="black"/>
                </a:solidFill>
              </a:rPr>
              <a:t>, </a:t>
            </a:r>
            <a:r>
              <a:rPr lang="es-MX" sz="2400" dirty="0">
                <a:solidFill>
                  <a:prstClr val="black"/>
                </a:solidFill>
              </a:rPr>
              <a:t>leamos y observemos </a:t>
            </a:r>
            <a:r>
              <a:rPr lang="es-MX" sz="2400" dirty="0" smtClean="0">
                <a:solidFill>
                  <a:prstClr val="black"/>
                </a:solidFill>
              </a:rPr>
              <a:t>los climas de la </a:t>
            </a:r>
            <a:r>
              <a:rPr lang="es-MX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 Sur</a:t>
            </a:r>
            <a:r>
              <a:rPr lang="es-MX" sz="2400" dirty="0" smtClean="0">
                <a:solidFill>
                  <a:prstClr val="black"/>
                </a:solidFill>
              </a:rPr>
              <a:t>, </a:t>
            </a:r>
            <a:r>
              <a:rPr lang="es-MX" sz="2400" dirty="0">
                <a:solidFill>
                  <a:prstClr val="black"/>
                </a:solidFill>
              </a:rPr>
              <a:t>respondiendo las preguntas que se hagan: </a:t>
            </a:r>
            <a:endParaRPr lang="es-MX" sz="2400" dirty="0"/>
          </a:p>
        </p:txBody>
      </p:sp>
      <p:pic>
        <p:nvPicPr>
          <p:cNvPr id="5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61765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77" y="-54645"/>
            <a:ext cx="620016" cy="74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4" y="5478018"/>
            <a:ext cx="984010" cy="12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4" y="1171247"/>
            <a:ext cx="6744642" cy="45916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5611560" y="4941167"/>
            <a:ext cx="3096344" cy="1738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¿Cómo es el clima que predomina en la zona Sur?</a:t>
            </a:r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724128" y="5877272"/>
            <a:ext cx="2983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Es templado lluvioso, con una breve estación seca en verano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515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61765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38123" y="3749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prstClr val="black"/>
                </a:solidFill>
              </a:rPr>
              <a:t>Abramos el libro en la </a:t>
            </a:r>
            <a:r>
              <a:rPr lang="es-MX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</a:t>
            </a:r>
            <a:r>
              <a:rPr lang="es-MX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r>
              <a:rPr lang="es-MX" sz="2400" dirty="0" smtClean="0">
                <a:solidFill>
                  <a:prstClr val="black"/>
                </a:solidFill>
              </a:rPr>
              <a:t>, </a:t>
            </a:r>
            <a:r>
              <a:rPr lang="es-MX" sz="2400" dirty="0">
                <a:solidFill>
                  <a:prstClr val="black"/>
                </a:solidFill>
              </a:rPr>
              <a:t>leamos y observemos </a:t>
            </a:r>
            <a:r>
              <a:rPr lang="es-MX" sz="2400" dirty="0" smtClean="0">
                <a:solidFill>
                  <a:prstClr val="black"/>
                </a:solidFill>
              </a:rPr>
              <a:t>los climas presentes en la </a:t>
            </a:r>
            <a:r>
              <a:rPr lang="es-MX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 </a:t>
            </a:r>
            <a:r>
              <a:rPr lang="es-MX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Austral</a:t>
            </a:r>
            <a:r>
              <a:rPr lang="es-MX" sz="2400" dirty="0" smtClean="0">
                <a:solidFill>
                  <a:prstClr val="black"/>
                </a:solidFill>
              </a:rPr>
              <a:t>, </a:t>
            </a:r>
            <a:r>
              <a:rPr lang="es-MX" sz="2400" dirty="0">
                <a:solidFill>
                  <a:prstClr val="black"/>
                </a:solidFill>
              </a:rPr>
              <a:t>respondiendo las preguntas que se hagan: </a:t>
            </a:r>
            <a:endParaRPr lang="es-MX" sz="2400" dirty="0"/>
          </a:p>
        </p:txBody>
      </p:sp>
      <p:pic>
        <p:nvPicPr>
          <p:cNvPr id="11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52" y="12226"/>
            <a:ext cx="720080" cy="8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8" y="5656100"/>
            <a:ext cx="984010" cy="12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0445"/>
            <a:ext cx="6744642" cy="4401165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6372200" y="5085184"/>
            <a:ext cx="2771800" cy="1772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características tiene el clima en esta zona?</a:t>
            </a:r>
          </a:p>
          <a:p>
            <a:pPr algn="ctr"/>
            <a:endParaRPr lang="es-MX" dirty="0" smtClean="0"/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6372200" y="5657671"/>
            <a:ext cx="2682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Bajas temperaturas, abundantes precipitaciones en forma de lluvia y nieve.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7690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753544" y="19419"/>
            <a:ext cx="4032448" cy="83537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 smtClean="0"/>
              <a:t>TICKET DE SALIDA</a:t>
            </a:r>
          </a:p>
          <a:p>
            <a:pPr algn="ctr"/>
            <a:r>
              <a:rPr lang="es-CL" sz="1600" b="1" dirty="0" smtClean="0"/>
              <a:t>HISTORIA, GEOGRAFÍA Y CS. SOCIALES</a:t>
            </a:r>
          </a:p>
          <a:p>
            <a:pPr algn="ctr"/>
            <a:r>
              <a:rPr lang="es-CL" sz="1600" b="1" dirty="0" smtClean="0"/>
              <a:t>SEMANA 24</a:t>
            </a:r>
            <a:endParaRPr lang="es-CL" sz="16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382481" y="1089309"/>
            <a:ext cx="6903021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 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382481" y="1772816"/>
            <a:ext cx="86044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AutoNum type="arabicParenR"/>
            </a:pPr>
            <a:r>
              <a:rPr lang="es-ES" dirty="0" smtClean="0"/>
              <a:t>Completa el cuadro de los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principales climas de Chile</a:t>
            </a:r>
            <a:r>
              <a:rPr lang="es-ES" dirty="0" smtClean="0"/>
              <a:t>,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describiendo</a:t>
            </a:r>
            <a:r>
              <a:rPr lang="es-ES" dirty="0" smtClean="0"/>
              <a:t> sus principales características basándose en la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temperatura y precipitaciones</a:t>
            </a:r>
            <a:r>
              <a:rPr lang="es-ES" dirty="0" smtClean="0"/>
              <a:t>  apoyándote en las páginas de tu texto de estudio (</a:t>
            </a:r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14-16-18-20-22</a:t>
            </a:r>
            <a:r>
              <a:rPr lang="es-ES" dirty="0" smtClean="0"/>
              <a:t>): </a:t>
            </a:r>
          </a:p>
          <a:p>
            <a:pPr lvl="0" algn="just"/>
            <a:endParaRPr lang="es-ES" dirty="0"/>
          </a:p>
          <a:p>
            <a:pPr lvl="0" algn="just"/>
            <a:r>
              <a:rPr lang="es-ES" dirty="0" smtClean="0"/>
              <a:t> </a:t>
            </a:r>
            <a:endParaRPr lang="es-MX" sz="2000" dirty="0"/>
          </a:p>
          <a:p>
            <a:pPr algn="just">
              <a:spcAft>
                <a:spcPts val="0"/>
              </a:spcAft>
            </a:pPr>
            <a:endParaRPr lang="es-CL" sz="2000" dirty="0">
              <a:ea typeface="Calibri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461" y="-27524"/>
            <a:ext cx="946045" cy="81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955" y="-43900"/>
            <a:ext cx="962011" cy="96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095" y="5485701"/>
            <a:ext cx="1403648" cy="140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259" y="-4390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801547"/>
              </p:ext>
            </p:extLst>
          </p:nvPr>
        </p:nvGraphicFramePr>
        <p:xfrm>
          <a:off x="354954" y="2693217"/>
          <a:ext cx="81252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400"/>
                <a:gridCol w="2708400"/>
                <a:gridCol w="2708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Climas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Temperaturas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Precipitaciones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Desértico 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Templado mediterráneo 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Templado lluvioso con estación seca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Frío de montaña 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74" y="5400930"/>
            <a:ext cx="3115326" cy="145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03" y="5562013"/>
            <a:ext cx="1264496" cy="12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8936" y="476672"/>
            <a:ext cx="82809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2)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</a:t>
            </a:r>
            <a:r>
              <a:rPr lang="es-ES" dirty="0" smtClean="0"/>
              <a:t> las características de los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principales climas </a:t>
            </a:r>
            <a:r>
              <a:rPr lang="es-ES" dirty="0" smtClean="0"/>
              <a:t>de cada una de las zonas naturales, puedes ayudarte con tu </a:t>
            </a:r>
            <a:r>
              <a:rPr lang="es-ES" b="1" dirty="0" smtClean="0"/>
              <a:t>libro</a:t>
            </a:r>
            <a:r>
              <a:rPr lang="es-ES" dirty="0" smtClean="0"/>
              <a:t> de estudio (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páginas: 14-16-18-20-22</a:t>
            </a:r>
            <a:r>
              <a:rPr lang="es-ES" dirty="0" smtClean="0"/>
              <a:t>)</a:t>
            </a:r>
          </a:p>
          <a:p>
            <a:pPr algn="just"/>
            <a:endParaRPr lang="es-ES" dirty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endParaRPr lang="es-MX" dirty="0"/>
          </a:p>
        </p:txBody>
      </p:sp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5431"/>
            <a:ext cx="1403648" cy="140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955022"/>
              </p:ext>
            </p:extLst>
          </p:nvPr>
        </p:nvGraphicFramePr>
        <p:xfrm>
          <a:off x="859896" y="1519148"/>
          <a:ext cx="5130805" cy="2671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872"/>
                <a:gridCol w="1792184"/>
                <a:gridCol w="1714749"/>
              </a:tblGrid>
              <a:tr h="637055">
                <a:tc>
                  <a:txBody>
                    <a:bodyPr/>
                    <a:lstStyle/>
                    <a:p>
                      <a:r>
                        <a:rPr lang="es-MX" dirty="0" smtClean="0"/>
                        <a:t>Zonas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Precipitaciones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Temperatura </a:t>
                      </a:r>
                      <a:endParaRPr lang="es-MX" dirty="0"/>
                    </a:p>
                  </a:txBody>
                  <a:tcPr/>
                </a:tc>
              </a:tr>
              <a:tr h="364031">
                <a:tc>
                  <a:txBody>
                    <a:bodyPr/>
                    <a:lstStyle/>
                    <a:p>
                      <a:r>
                        <a:rPr lang="es-MX" dirty="0" smtClean="0"/>
                        <a:t>Norte Grande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64031">
                <a:tc>
                  <a:txBody>
                    <a:bodyPr/>
                    <a:lstStyle/>
                    <a:p>
                      <a:r>
                        <a:rPr lang="es-MX" dirty="0" smtClean="0"/>
                        <a:t>Norte Chico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64031">
                <a:tc>
                  <a:txBody>
                    <a:bodyPr/>
                    <a:lstStyle/>
                    <a:p>
                      <a:r>
                        <a:rPr lang="es-MX" dirty="0" smtClean="0"/>
                        <a:t>Zona Central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64031">
                <a:tc>
                  <a:txBody>
                    <a:bodyPr/>
                    <a:lstStyle/>
                    <a:p>
                      <a:r>
                        <a:rPr lang="es-MX" dirty="0" smtClean="0"/>
                        <a:t>Zona Sur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71117">
                <a:tc>
                  <a:txBody>
                    <a:bodyPr/>
                    <a:lstStyle/>
                    <a:p>
                      <a:r>
                        <a:rPr lang="es-MX" dirty="0" smtClean="0"/>
                        <a:t>Zona Austral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148936" y="4473536"/>
            <a:ext cx="82809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3) ¿Cómo es el clima en la zona natural en la que vives? ¿Por qué crees tú que se produce este clima?</a:t>
            </a:r>
          </a:p>
          <a:p>
            <a:pPr algn="just"/>
            <a:r>
              <a:rPr lang="es-ES" dirty="0" smtClean="0"/>
              <a:t>  </a:t>
            </a:r>
          </a:p>
          <a:p>
            <a:pPr algn="just"/>
            <a:endParaRPr lang="es-ES" dirty="0"/>
          </a:p>
          <a:p>
            <a:pPr algn="just"/>
            <a:endParaRPr lang="es-MX" dirty="0"/>
          </a:p>
        </p:txBody>
      </p:sp>
      <p:pic>
        <p:nvPicPr>
          <p:cNvPr id="12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455" y="-157708"/>
            <a:ext cx="1268859" cy="836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65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7" y="0"/>
            <a:ext cx="2841592" cy="372454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808312" cy="37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13" y="3174445"/>
            <a:ext cx="287391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rofesor\Downloads\WhatsApp Image 2020-08-01 at 13.42.50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91305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13" y="3280692"/>
            <a:ext cx="2846887" cy="35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" y="25596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7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esor\Downloads\WhatsApp Image 2020-08-01 at 13.42.5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" y="15755"/>
            <a:ext cx="2721952" cy="36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rofesor\Downloads\WhatsApp Image 2020-08-01 at 13.42.51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732977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or\Downloads\WhatsApp Image 2020-08-01 at 13.42.51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31" y="3245576"/>
            <a:ext cx="2712269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Historia</a:t>
            </a:r>
            <a:r>
              <a:rPr lang="es-CL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Script MT Bold" panose="03040602040607080904" pitchFamily="66" charset="0"/>
              </a:rPr>
              <a:t>Recordemos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14" name="1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4831396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chemeClr val="tx1"/>
            </a:solidFill>
            <a:prstDash val="sysDash"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15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00877" y="188640"/>
            <a:ext cx="8229600" cy="1143000"/>
          </a:xfrm>
        </p:spPr>
        <p:txBody>
          <a:bodyPr/>
          <a:lstStyle/>
          <a:p>
            <a:r>
              <a:rPr lang="es-MX" dirty="0" smtClean="0"/>
              <a:t>Zonas Naturales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35896" y="1600200"/>
            <a:ext cx="5050904" cy="4525963"/>
          </a:xfrm>
        </p:spPr>
        <p:txBody>
          <a:bodyPr/>
          <a:lstStyle/>
          <a:p>
            <a:pPr algn="just"/>
            <a:r>
              <a:rPr lang="es-MX" sz="2800" dirty="0">
                <a:solidFill>
                  <a:prstClr val="black"/>
                </a:solidFill>
                <a:ea typeface="+mj-ea"/>
                <a:cs typeface="+mj-cs"/>
              </a:rPr>
              <a:t>El territorio chileno se divide en cinco grandes zonas naturales:  </a:t>
            </a:r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Norte Grande, Norte Chico, Zona Central, Zona Sur y Zona Austral.</a:t>
            </a:r>
            <a:b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es-MX" sz="2800" dirty="0">
                <a:solidFill>
                  <a:prstClr val="black"/>
                </a:solidFill>
                <a:ea typeface="+mj-ea"/>
                <a:cs typeface="+mj-cs"/>
              </a:rPr>
              <a:t>Se caracterizan por los elementos físicos que las forman, que a su vez las diferencian entre sí. 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163"/>
            <a:ext cx="27305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54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341"/>
            <a:ext cx="8229600" cy="763363"/>
          </a:xfrm>
        </p:spPr>
        <p:txBody>
          <a:bodyPr/>
          <a:lstStyle/>
          <a:p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¡Hagamos un juego!</a:t>
            </a:r>
            <a:endParaRPr lang="es-MX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599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s-MX" sz="2400" dirty="0" smtClean="0"/>
              <a:t>Deberás activar tu cámara y ponerte de pie.</a:t>
            </a:r>
          </a:p>
          <a:p>
            <a:pPr marL="514350" indent="-514350">
              <a:buAutoNum type="arabicParenR"/>
            </a:pPr>
            <a:r>
              <a:rPr lang="es-MX" sz="2400" dirty="0" smtClean="0"/>
              <a:t>Tus </a:t>
            </a:r>
            <a:r>
              <a:rPr lang="es-MX" sz="2400" dirty="0"/>
              <a:t>dos manos, deberás </a:t>
            </a:r>
            <a:r>
              <a:rPr lang="es-MX" sz="2400" dirty="0" smtClean="0"/>
              <a:t>ponerlas en </a:t>
            </a:r>
            <a:r>
              <a:rPr lang="es-MX" sz="2400" dirty="0"/>
              <a:t>distintas partes de tu cuerpo, dependiendo </a:t>
            </a:r>
            <a:r>
              <a:rPr lang="es-MX" sz="2400" dirty="0" smtClean="0"/>
              <a:t>la zona geográfica: </a:t>
            </a:r>
          </a:p>
          <a:p>
            <a:pPr marL="0" indent="0">
              <a:buNone/>
            </a:pPr>
            <a:r>
              <a:rPr lang="es-MX" sz="2400" dirty="0"/>
              <a:t>Cabeza- </a:t>
            </a:r>
            <a:r>
              <a:rPr lang="es-MX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norte </a:t>
            </a:r>
            <a:r>
              <a:rPr lang="es-MX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grande </a:t>
            </a:r>
            <a:endParaRPr lang="es-MX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MX" sz="2400" dirty="0" smtClean="0"/>
              <a:t>Hombros - </a:t>
            </a:r>
            <a:r>
              <a:rPr lang="es-MX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norte </a:t>
            </a:r>
            <a:r>
              <a:rPr lang="es-MX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chico </a:t>
            </a:r>
          </a:p>
          <a:p>
            <a:pPr marL="0" indent="0">
              <a:buNone/>
            </a:pPr>
            <a:r>
              <a:rPr lang="es-MX" sz="2400" dirty="0" smtClean="0"/>
              <a:t>Guatita - </a:t>
            </a:r>
            <a:r>
              <a:rPr lang="es-MX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 centro </a:t>
            </a:r>
            <a:endParaRPr lang="es-MX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MX" sz="2400" dirty="0" smtClean="0"/>
              <a:t>Rodillas - </a:t>
            </a:r>
            <a:r>
              <a:rPr lang="es-MX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 </a:t>
            </a:r>
            <a:r>
              <a:rPr lang="es-MX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 </a:t>
            </a:r>
            <a:endParaRPr lang="es-MX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MX" sz="2400" dirty="0" smtClean="0"/>
              <a:t>Tobillos -  </a:t>
            </a:r>
            <a:r>
              <a:rPr lang="es-MX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 </a:t>
            </a:r>
            <a:r>
              <a:rPr lang="es-MX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austral</a:t>
            </a:r>
          </a:p>
          <a:p>
            <a:pPr marL="0" indent="0">
              <a:buNone/>
            </a:pPr>
            <a:endParaRPr lang="es-MX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MX" sz="2400" dirty="0" smtClean="0"/>
              <a:t>3) Cuando se pare la canción (Congelado), la profesora dirá cualquier zona geográfica y tú debes poner las manos donde corresponda, manteniéndote así hasta que continúe la canción.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988840"/>
            <a:ext cx="2636912" cy="2636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57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14631</TotalTime>
  <Words>1078</Words>
  <Application>Microsoft Office PowerPoint</Application>
  <PresentationFormat>Presentación en pantalla (4:3)</PresentationFormat>
  <Paragraphs>124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25" baseType="lpstr">
      <vt:lpstr>Tema de Office</vt:lpstr>
      <vt:lpstr>1_Tema de Office</vt:lpstr>
      <vt:lpstr>PLANIFICACIÓN  CLASES VIRTUALES HISTORIA, GEOGRAFÍA Y CS. SOCIALES 5°A SEMANA N° 26 FECHA : 21 al 25 de septiembre 2020.</vt:lpstr>
      <vt:lpstr>Presentación de PowerPoint</vt:lpstr>
      <vt:lpstr>Presentación de PowerPoint</vt:lpstr>
      <vt:lpstr>Presentación de PowerPoint</vt:lpstr>
      <vt:lpstr>Presentación de PowerPoint</vt:lpstr>
      <vt:lpstr>Importante:</vt:lpstr>
      <vt:lpstr>Recordemos </vt:lpstr>
      <vt:lpstr>Zonas Naturales</vt:lpstr>
      <vt:lpstr>¡Hagamos un juego!</vt:lpstr>
      <vt:lpstr>2</vt:lpstr>
      <vt:lpstr>Climas de Chile </vt:lpstr>
      <vt:lpstr>Observemos el video </vt:lpstr>
      <vt:lpstr>Entonces, ¿Qué es el clima?</vt:lpstr>
      <vt:lpstr>¿Qué elementos del clima se representan en las imágenes?</vt:lpstr>
      <vt:lpstr>Pero, ¿por qué se producen diferentes climas?</vt:lpstr>
      <vt:lpstr>Por lo tanto, a lo largo de nuestro país, se presentan diferentes tipos de climas dependiendo de la zona, pero debemos distinguir las características de estos grandes grupos:</vt:lpstr>
      <vt:lpstr>Abramos el libro en la página 14, leamos y observemos los climas del Norte Grande, respondiendo las preguntas que se hagan:  </vt:lpstr>
      <vt:lpstr>Abramos el libro en la página 16, leamos y observemos los climas del Norte Chico, respondiendo las preguntas que se hagan: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Profesor</cp:lastModifiedBy>
  <cp:revision>215</cp:revision>
  <dcterms:created xsi:type="dcterms:W3CDTF">2020-07-06T03:06:52Z</dcterms:created>
  <dcterms:modified xsi:type="dcterms:W3CDTF">2020-09-09T13:07:53Z</dcterms:modified>
</cp:coreProperties>
</file>