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8"/>
  </p:notesMasterIdLst>
  <p:sldIdLst>
    <p:sldId id="298" r:id="rId4"/>
    <p:sldId id="256" r:id="rId5"/>
    <p:sldId id="310" r:id="rId6"/>
    <p:sldId id="258" r:id="rId7"/>
    <p:sldId id="302" r:id="rId8"/>
    <p:sldId id="307" r:id="rId9"/>
    <p:sldId id="301" r:id="rId10"/>
    <p:sldId id="300" r:id="rId11"/>
    <p:sldId id="325" r:id="rId12"/>
    <p:sldId id="322" r:id="rId13"/>
    <p:sldId id="323" r:id="rId14"/>
    <p:sldId id="320" r:id="rId15"/>
    <p:sldId id="321" r:id="rId16"/>
    <p:sldId id="29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11/09/2020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microsoft.com/office/2007/relationships/hdphoto" Target="../media/hdphoto2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2322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EL AUTOAPRENDIZAJE</a:t>
            </a:r>
            <a:br>
              <a:rPr lang="es-CL" sz="2800" dirty="0"/>
            </a:br>
            <a:r>
              <a:rPr lang="es-CL" sz="2800" dirty="0"/>
              <a:t>SEMANA N° 26</a:t>
            </a:r>
            <a:br>
              <a:rPr lang="es-CL" sz="2800" dirty="0"/>
            </a:br>
            <a:r>
              <a:rPr lang="es-CL" sz="2800" dirty="0"/>
              <a:t>CLASE VIRTUAL DE QUINTO BÁSICO</a:t>
            </a:r>
            <a:br>
              <a:rPr lang="es-CL" sz="2800" dirty="0"/>
            </a:br>
            <a:r>
              <a:rPr lang="es-CL" sz="2800" dirty="0"/>
              <a:t>LENGUAJE</a:t>
            </a:r>
            <a:br>
              <a:rPr lang="es-CL" sz="2800" dirty="0"/>
            </a:br>
            <a:r>
              <a:rPr lang="es-CL" sz="2800" dirty="0"/>
              <a:t>21/09/2020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33022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7" y="240600"/>
            <a:ext cx="1368152" cy="138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548680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FF0000"/>
                </a:solidFill>
              </a:rPr>
              <a:t>Aprendo Estructura Externa</a:t>
            </a:r>
          </a:p>
          <a:p>
            <a:r>
              <a:rPr lang="es-CL" dirty="0"/>
              <a:t>Un </a:t>
            </a:r>
            <a:r>
              <a:rPr lang="es-CL" dirty="0">
                <a:solidFill>
                  <a:srgbClr val="FF0000"/>
                </a:solidFill>
              </a:rPr>
              <a:t>verso </a:t>
            </a:r>
            <a:r>
              <a:rPr lang="es-CL" b="1" dirty="0"/>
              <a:t>es una serie de palabras puestas en una línea </a:t>
            </a:r>
            <a:r>
              <a:rPr lang="es-CL" dirty="0"/>
              <a:t>que forma parte de un poema. </a:t>
            </a:r>
            <a:r>
              <a:rPr lang="es-CL" dirty="0">
                <a:solidFill>
                  <a:srgbClr val="FF0000"/>
                </a:solidFill>
              </a:rPr>
              <a:t>Los versos </a:t>
            </a:r>
            <a:r>
              <a:rPr lang="es-CL" dirty="0"/>
              <a:t>pueden tener una cantidad fija o variable de sílabas. </a:t>
            </a:r>
            <a:r>
              <a:rPr lang="es-CL" b="1" dirty="0"/>
              <a:t>Un grupo de versos se llama estrofa.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597666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6" y="3861048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b="1" dirty="0"/>
              <a:t>Versos y estrofas </a:t>
            </a:r>
            <a:r>
              <a:rPr lang="es-CL" dirty="0"/>
              <a:t>son </a:t>
            </a:r>
            <a:r>
              <a:rPr lang="es-CL" dirty="0">
                <a:solidFill>
                  <a:srgbClr val="FF0000"/>
                </a:solidFill>
              </a:rPr>
              <a:t>distintas partes </a:t>
            </a:r>
            <a:r>
              <a:rPr lang="es-CL" dirty="0"/>
              <a:t>en las que puede </a:t>
            </a:r>
            <a:r>
              <a:rPr lang="es-CL" dirty="0">
                <a:solidFill>
                  <a:srgbClr val="FF0000"/>
                </a:solidFill>
              </a:rPr>
              <a:t>dividirse un poema</a:t>
            </a:r>
            <a:r>
              <a:rPr lang="es-CL" dirty="0"/>
              <a:t>. Estas </a:t>
            </a:r>
            <a:r>
              <a:rPr lang="es-CL" b="1" dirty="0"/>
              <a:t>divisiones le dan ritmo </a:t>
            </a:r>
            <a:r>
              <a:rPr lang="es-CL" dirty="0"/>
              <a:t>al poema y destacan su sentido.</a:t>
            </a:r>
          </a:p>
          <a:p>
            <a:r>
              <a:rPr lang="es-CL" dirty="0"/>
              <a:t>En muchos poemas, </a:t>
            </a:r>
            <a:r>
              <a:rPr lang="es-CL" b="1" dirty="0"/>
              <a:t>al final de dos o más versos se repiten algunos sonidos</a:t>
            </a:r>
            <a:r>
              <a:rPr lang="es-CL" dirty="0"/>
              <a:t>. Esta repetición se llama </a:t>
            </a:r>
            <a:r>
              <a:rPr lang="es-CL" dirty="0">
                <a:solidFill>
                  <a:srgbClr val="FF0000"/>
                </a:solidFill>
              </a:rPr>
              <a:t>rima</a:t>
            </a:r>
            <a:r>
              <a:rPr lang="es-CL" dirty="0"/>
              <a:t>. </a:t>
            </a:r>
          </a:p>
          <a:p>
            <a:r>
              <a:rPr lang="es-CL" dirty="0"/>
              <a:t>Hay dos tipos de rima: </a:t>
            </a:r>
          </a:p>
          <a:p>
            <a:r>
              <a:rPr lang="es-CL" dirty="0"/>
              <a:t>1.- consonante y asonante. </a:t>
            </a:r>
          </a:p>
          <a:p>
            <a:r>
              <a:rPr lang="es-CL" dirty="0"/>
              <a:t>2.- Existen también poemas sin rima; en este caso, sus versos se denominan versos libres.</a:t>
            </a:r>
          </a:p>
        </p:txBody>
      </p:sp>
    </p:spTree>
    <p:extLst>
      <p:ext uri="{BB962C8B-B14F-4D97-AF65-F5344CB8AC3E}">
        <p14:creationId xmlns:p14="http://schemas.microsoft.com/office/powerpoint/2010/main" val="182537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92696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Observa el siguiente video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106202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https://www.youtube.com/watch?v=rVyMEkyu0-M&amp;feature=youtu.be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27530"/>
            <a:ext cx="5400600" cy="319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11560" y="530120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Prepara una declamación del poema “Cultivo una rosa blanca”, haciendo énfasis en</a:t>
            </a:r>
          </a:p>
          <a:p>
            <a:r>
              <a:rPr lang="es-CL" dirty="0"/>
              <a:t>la rima y la aliteración. Comparte tu declamación con tu familia.</a:t>
            </a:r>
          </a:p>
        </p:txBody>
      </p:sp>
    </p:spTree>
    <p:extLst>
      <p:ext uri="{BB962C8B-B14F-4D97-AF65-F5344CB8AC3E}">
        <p14:creationId xmlns:p14="http://schemas.microsoft.com/office/powerpoint/2010/main" val="3576951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620688"/>
            <a:ext cx="8640960" cy="5970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EVALUACIÓN DE CIERRE</a:t>
            </a:r>
          </a:p>
          <a:p>
            <a:r>
              <a:rPr lang="es-CL" sz="16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Lee siguiente poema ubicado en la página 136 de tu libro y responde las siguientes preguntas.</a:t>
            </a:r>
          </a:p>
          <a:p>
            <a:pPr algn="ctr"/>
            <a:endParaRPr lang="es-CL" sz="2400" dirty="0">
              <a:latin typeface="High Tower Text" pitchFamily="18" charset="0"/>
            </a:endParaRPr>
          </a:p>
          <a:p>
            <a:pPr algn="ctr"/>
            <a:r>
              <a:rPr lang="es-CL" sz="2400" dirty="0">
                <a:latin typeface="High Tower Text" pitchFamily="18" charset="0"/>
              </a:rPr>
              <a:t>La rosa blanca</a:t>
            </a:r>
          </a:p>
          <a:p>
            <a:pPr algn="ctr"/>
            <a:r>
              <a:rPr lang="es-CL" dirty="0">
                <a:latin typeface="High Tower Text" pitchFamily="18" charset="0"/>
              </a:rPr>
              <a:t>José Martí</a:t>
            </a:r>
          </a:p>
          <a:p>
            <a:pPr algn="ctr"/>
            <a:endParaRPr lang="es-CL" dirty="0">
              <a:latin typeface="High Tower Text" pitchFamily="18" charset="0"/>
            </a:endParaRPr>
          </a:p>
          <a:p>
            <a:pPr algn="ctr"/>
            <a:r>
              <a:rPr lang="es-CL" dirty="0">
                <a:latin typeface="High Tower Text" pitchFamily="18" charset="0"/>
              </a:rPr>
              <a:t>Cultivo una rosa bl</a:t>
            </a:r>
            <a:r>
              <a:rPr lang="es-CL" dirty="0">
                <a:solidFill>
                  <a:srgbClr val="FF0000"/>
                </a:solidFill>
                <a:latin typeface="High Tower Text" pitchFamily="18" charset="0"/>
              </a:rPr>
              <a:t>anca</a:t>
            </a:r>
          </a:p>
          <a:p>
            <a:pPr algn="ctr"/>
            <a:r>
              <a:rPr lang="es-CL" dirty="0">
                <a:latin typeface="High Tower Text" pitchFamily="18" charset="0"/>
              </a:rPr>
              <a:t>en junio como en en</a:t>
            </a:r>
            <a:r>
              <a:rPr lang="es-CL" dirty="0">
                <a:solidFill>
                  <a:srgbClr val="FF0000"/>
                </a:solidFill>
                <a:latin typeface="High Tower Text" pitchFamily="18" charset="0"/>
              </a:rPr>
              <a:t>ero</a:t>
            </a:r>
          </a:p>
          <a:p>
            <a:pPr algn="ctr"/>
            <a:r>
              <a:rPr lang="es-CL" dirty="0">
                <a:latin typeface="High Tower Text" pitchFamily="18" charset="0"/>
              </a:rPr>
              <a:t>para el amigo sinc</a:t>
            </a:r>
            <a:r>
              <a:rPr lang="es-CL" dirty="0">
                <a:solidFill>
                  <a:srgbClr val="FF0000"/>
                </a:solidFill>
                <a:latin typeface="High Tower Text" pitchFamily="18" charset="0"/>
              </a:rPr>
              <a:t>ero</a:t>
            </a:r>
          </a:p>
          <a:p>
            <a:pPr algn="ctr"/>
            <a:r>
              <a:rPr lang="es-CL" dirty="0">
                <a:latin typeface="High Tower Text" pitchFamily="18" charset="0"/>
              </a:rPr>
              <a:t>que me da su mano fr</a:t>
            </a:r>
            <a:r>
              <a:rPr lang="es-CL" dirty="0">
                <a:solidFill>
                  <a:srgbClr val="FF0000"/>
                </a:solidFill>
                <a:latin typeface="High Tower Text" pitchFamily="18" charset="0"/>
              </a:rPr>
              <a:t>anca</a:t>
            </a:r>
            <a:r>
              <a:rPr lang="es-CL" dirty="0">
                <a:latin typeface="High Tower Text" pitchFamily="18" charset="0"/>
              </a:rPr>
              <a:t>.</a:t>
            </a:r>
          </a:p>
          <a:p>
            <a:pPr algn="ctr"/>
            <a:r>
              <a:rPr lang="es-CL" dirty="0">
                <a:latin typeface="High Tower Text" pitchFamily="18" charset="0"/>
              </a:rPr>
              <a:t>Y para el cruel que me arr</a:t>
            </a:r>
            <a:r>
              <a:rPr lang="es-CL" dirty="0">
                <a:solidFill>
                  <a:srgbClr val="FF0000"/>
                </a:solidFill>
                <a:latin typeface="High Tower Text" pitchFamily="18" charset="0"/>
              </a:rPr>
              <a:t>anca</a:t>
            </a:r>
          </a:p>
          <a:p>
            <a:pPr algn="ctr"/>
            <a:r>
              <a:rPr lang="es-CL" dirty="0">
                <a:latin typeface="High Tower Text" pitchFamily="18" charset="0"/>
              </a:rPr>
              <a:t>el corazón con que v</a:t>
            </a:r>
            <a:r>
              <a:rPr lang="es-CL" dirty="0">
                <a:solidFill>
                  <a:srgbClr val="FF0000"/>
                </a:solidFill>
                <a:latin typeface="High Tower Text" pitchFamily="18" charset="0"/>
              </a:rPr>
              <a:t>ivo</a:t>
            </a:r>
          </a:p>
          <a:p>
            <a:pPr algn="ctr"/>
            <a:r>
              <a:rPr lang="es-CL" dirty="0">
                <a:latin typeface="High Tower Text" pitchFamily="18" charset="0"/>
              </a:rPr>
              <a:t>cardos ni ortigas cult</a:t>
            </a:r>
            <a:r>
              <a:rPr lang="es-CL" dirty="0">
                <a:solidFill>
                  <a:srgbClr val="FF0000"/>
                </a:solidFill>
                <a:latin typeface="High Tower Text" pitchFamily="18" charset="0"/>
              </a:rPr>
              <a:t>ivo</a:t>
            </a:r>
          </a:p>
          <a:p>
            <a:pPr algn="ctr"/>
            <a:r>
              <a:rPr lang="es-CL" dirty="0">
                <a:latin typeface="High Tower Text" pitchFamily="18" charset="0"/>
              </a:rPr>
              <a:t>cultivo una rosa bl</a:t>
            </a:r>
            <a:r>
              <a:rPr lang="es-CL" dirty="0">
                <a:solidFill>
                  <a:srgbClr val="FF0000"/>
                </a:solidFill>
                <a:latin typeface="High Tower Text" pitchFamily="18" charset="0"/>
              </a:rPr>
              <a:t>anca</a:t>
            </a:r>
            <a:r>
              <a:rPr lang="es-CL" dirty="0">
                <a:latin typeface="High Tower Text" pitchFamily="18" charset="0"/>
              </a:rPr>
              <a:t>.. </a:t>
            </a:r>
          </a:p>
          <a:p>
            <a:pPr algn="ctr"/>
            <a:endParaRPr lang="es-CL" dirty="0">
              <a:latin typeface="High Tower Text" pitchFamily="18" charset="0"/>
            </a:endParaRPr>
          </a:p>
          <a:p>
            <a:pPr algn="ctr"/>
            <a:endParaRPr lang="es-CL" dirty="0">
              <a:latin typeface="High Tower Text" pitchFamily="18" charset="0"/>
            </a:endParaRPr>
          </a:p>
          <a:p>
            <a:pPr algn="r"/>
            <a:r>
              <a:rPr lang="es-CL" dirty="0">
                <a:latin typeface="High Tower Text" pitchFamily="18" charset="0"/>
              </a:rPr>
              <a:t>                        </a:t>
            </a:r>
            <a:r>
              <a:rPr lang="es-CL" sz="1400" dirty="0">
                <a:latin typeface="High Tower Text" pitchFamily="18" charset="0"/>
              </a:rPr>
              <a:t>José Martí. (2004). La rosa blanca.</a:t>
            </a:r>
          </a:p>
          <a:p>
            <a:pPr algn="r"/>
            <a:r>
              <a:rPr lang="es-CL" sz="1400" dirty="0">
                <a:latin typeface="High Tower Text" pitchFamily="18" charset="0"/>
              </a:rPr>
              <a:t>En Poesía para niños. Medellín:</a:t>
            </a:r>
          </a:p>
          <a:p>
            <a:pPr algn="r"/>
            <a:r>
              <a:rPr lang="es-CL" sz="1400" dirty="0">
                <a:latin typeface="High Tower Text" pitchFamily="18" charset="0"/>
              </a:rPr>
              <a:t>Ediciones Universidad de Antioquia</a:t>
            </a:r>
          </a:p>
          <a:p>
            <a:pPr algn="ctr"/>
            <a:endParaRPr lang="es-CL" dirty="0">
              <a:latin typeface="High Tower Text" pitchFamily="18" charset="0"/>
            </a:endParaRPr>
          </a:p>
          <a:p>
            <a:pPr algn="ctr"/>
            <a:endParaRPr lang="es-CL" dirty="0">
              <a:latin typeface="High Tower Tex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6515"/>
            <a:ext cx="3240360" cy="179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45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08720"/>
            <a:ext cx="6606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600" b="1" dirty="0"/>
          </a:p>
          <a:p>
            <a:endParaRPr lang="es-CL" sz="1600" b="1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251520" y="908720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1.- ¿Cuáles de las siguientes alternativas corresponden a la rima en el poema?</a:t>
            </a:r>
          </a:p>
          <a:p>
            <a:endParaRPr lang="es-CL" dirty="0"/>
          </a:p>
          <a:p>
            <a:r>
              <a:rPr lang="es-CL" dirty="0"/>
              <a:t>A) Cultivo/amigo.</a:t>
            </a:r>
          </a:p>
          <a:p>
            <a:r>
              <a:rPr lang="es-CL" dirty="0"/>
              <a:t>B) Blanca/franca.</a:t>
            </a:r>
          </a:p>
          <a:p>
            <a:r>
              <a:rPr lang="es-CL" dirty="0"/>
              <a:t>C) Ortigas/cultivo.</a:t>
            </a:r>
          </a:p>
          <a:p>
            <a:r>
              <a:rPr lang="es-CL" dirty="0"/>
              <a:t>D) Cruel/arranca</a:t>
            </a:r>
          </a:p>
          <a:p>
            <a:endParaRPr lang="es-CL" dirty="0"/>
          </a:p>
          <a:p>
            <a:r>
              <a:rPr lang="es-CL" b="1" dirty="0"/>
              <a:t>2.-¿Para quién cultiva una rosa blanca el hablante?</a:t>
            </a:r>
          </a:p>
          <a:p>
            <a:endParaRPr lang="es-CL" dirty="0"/>
          </a:p>
          <a:p>
            <a:r>
              <a:rPr lang="es-CL" dirty="0"/>
              <a:t>A) Para amigos sinceros.</a:t>
            </a:r>
          </a:p>
          <a:p>
            <a:r>
              <a:rPr lang="es-CL" dirty="0"/>
              <a:t>B) Para personas francas.</a:t>
            </a:r>
          </a:p>
          <a:p>
            <a:r>
              <a:rPr lang="es-CL" dirty="0"/>
              <a:t>C) Para corazones blancos.</a:t>
            </a:r>
          </a:p>
          <a:p>
            <a:r>
              <a:rPr lang="es-CL" dirty="0"/>
              <a:t>D) Para todas las personas. </a:t>
            </a:r>
          </a:p>
          <a:p>
            <a:endParaRPr lang="es-CL" dirty="0"/>
          </a:p>
          <a:p>
            <a:r>
              <a:rPr lang="es-CL" b="1" dirty="0"/>
              <a:t>3.- ¿Qué simboliza la rosa blanca?</a:t>
            </a:r>
          </a:p>
          <a:p>
            <a:r>
              <a:rPr lang="es-CL" dirty="0"/>
              <a:t>A) La lealtad.</a:t>
            </a:r>
          </a:p>
          <a:p>
            <a:r>
              <a:rPr lang="es-CL" dirty="0"/>
              <a:t>B) La pureza.</a:t>
            </a:r>
          </a:p>
          <a:p>
            <a:r>
              <a:rPr lang="es-CL" dirty="0"/>
              <a:t>C) La sinceridad.</a:t>
            </a:r>
          </a:p>
          <a:p>
            <a:r>
              <a:rPr lang="es-CL" dirty="0"/>
              <a:t>D) La honestidad</a:t>
            </a:r>
          </a:p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086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LENGUAJE </a:t>
            </a:r>
          </a:p>
          <a:p>
            <a:pPr algn="ctr"/>
            <a:r>
              <a:rPr lang="es-CL" sz="2000" b="1" dirty="0"/>
              <a:t>SEMANA 26</a:t>
            </a:r>
          </a:p>
          <a:p>
            <a:pPr algn="ctr"/>
            <a:r>
              <a:rPr lang="es-CL" sz="2000" b="1" dirty="0"/>
              <a:t>QUINTO AÑO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2473" y="226130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pPr marL="342900" indent="-342900">
              <a:buAutoNum type="arabicParenR"/>
            </a:pPr>
            <a:r>
              <a:rPr lang="es-CL" dirty="0"/>
              <a:t>Relaciona la estructura del poema con otros textos leídos. Nombra al menos dos aspectos similares.</a:t>
            </a:r>
          </a:p>
          <a:p>
            <a:r>
              <a:rPr lang="es-CL" dirty="0"/>
              <a:t>      ____________________________________________________________________</a:t>
            </a:r>
          </a:p>
          <a:p>
            <a:r>
              <a:rPr lang="es-MX" dirty="0"/>
              <a:t>2.- Elige un verso del poema Rosa blanca, cuya rima te guste y crea otro verso que rime </a:t>
            </a:r>
          </a:p>
          <a:p>
            <a:r>
              <a:rPr lang="es-MX" dirty="0"/>
              <a:t>      ____________________________________________________________________</a:t>
            </a:r>
            <a:endParaRPr lang="es-CL" dirty="0"/>
          </a:p>
          <a:p>
            <a:endParaRPr lang="es-CL"/>
          </a:p>
          <a:p>
            <a:r>
              <a:rPr lang="es-CL" dirty="0"/>
              <a:t>3)   ¿Qué valor se destaca en el poema “Cultivo una rosa blanca</a:t>
            </a:r>
          </a:p>
          <a:p>
            <a:r>
              <a:rPr lang="es-CL" dirty="0"/>
              <a:t>       ____________________________________________________________________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08004" y="5661248"/>
            <a:ext cx="4284476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Enviar fotografía de este ticket de salida al: </a:t>
            </a:r>
          </a:p>
          <a:p>
            <a:r>
              <a:rPr lang="es-CL" sz="1600" b="1" dirty="0" err="1"/>
              <a:t>Correo:ximena.gallardo@colegio-jeanpiaget.cl</a:t>
            </a:r>
            <a:endParaRPr lang="es-CL" sz="1600" b="1" dirty="0"/>
          </a:p>
          <a:p>
            <a:r>
              <a:rPr lang="es-CL" sz="1600" b="1" dirty="0"/>
              <a:t>Celular: 964357767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7566"/>
              </p:ext>
            </p:extLst>
          </p:nvPr>
        </p:nvGraphicFramePr>
        <p:xfrm>
          <a:off x="323528" y="543278"/>
          <a:ext cx="1512168" cy="50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457">
                <a:tc>
                  <a:txBody>
                    <a:bodyPr/>
                    <a:lstStyle/>
                    <a:p>
                      <a:r>
                        <a:rPr lang="es-CL" dirty="0"/>
                        <a:t>     CIERRE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99" y="728700"/>
            <a:ext cx="2231682" cy="223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259632" y="4536994"/>
            <a:ext cx="5611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69341"/>
              </p:ext>
            </p:extLst>
          </p:nvPr>
        </p:nvGraphicFramePr>
        <p:xfrm>
          <a:off x="467544" y="1196752"/>
          <a:ext cx="8136904" cy="459540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COMUNICACIÓN / QUINTO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M.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OA3</a:t>
                      </a: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y familiarizarse con un amplio repertorio de literatura para aumentar su conocimiento del mundo, desarrollar su imaginación y reconocer su valor social y cultural; por ejemplo: poemas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/>
                        <a:t>Relacionan aspectos de un texto leído y comentado en clases con otros textos leídos previamente.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Estructura Externa de un poema  /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Leen –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comprenden –analizan - comentan –analizan- crean -escriben.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Leer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comprensivamente el poema de José Martí “La rosa blanca”,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analizar desde su estructura externa y su contenido.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 de Salida Enviar por correo a </a:t>
                      </a:r>
                      <a:r>
                        <a:rPr lang="es-CL" sz="1600" b="1" dirty="0"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600" b="1" dirty="0">
                          <a:effectLst/>
                          <a:latin typeface="+mn-lt"/>
                        </a:rPr>
                        <a:t> o subir de manera digital al termino de la clase.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5" y="260648"/>
            <a:ext cx="208780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32" y="294917"/>
            <a:ext cx="2087802" cy="27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3821"/>
            <a:ext cx="2168539" cy="27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282737-E8E1-4F3C-982C-A01DAF804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75" y="3328110"/>
            <a:ext cx="2132247" cy="26211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C41E98-14BC-47E8-9549-F307DABF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233" y="3349897"/>
            <a:ext cx="2128571" cy="26211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7AE6C2-281E-47A7-8311-0F037BD70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256" y="3349897"/>
            <a:ext cx="2128571" cy="26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estudio.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0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744" y="1268760"/>
            <a:ext cx="8050091" cy="3594712"/>
          </a:xfrm>
        </p:spPr>
        <p:txBody>
          <a:bodyPr/>
          <a:lstStyle/>
          <a:p>
            <a:pPr marL="0" indent="0">
              <a:buNone/>
            </a:pPr>
            <a:endParaRPr lang="es-C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ANTES DE COMENZAR TE INVITO A LEER Y LUEGO A CANTAR ESTE HERMOSO POEMA.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s-CL" dirty="0"/>
              <a:t>Motivación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A4009E-BB78-4049-96CA-E536308185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47664" y="2564904"/>
            <a:ext cx="54006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2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5" y="1844824"/>
            <a:ext cx="7452816" cy="4281339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ln>
                  <a:solidFill>
                    <a:srgbClr val="FF0000"/>
                  </a:solidFill>
                </a:ln>
              </a:rPr>
              <a:t>1.- Para comenzar responde  las siguientes preguntas en tu cuaderno.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¿Qué sabes?             </a:t>
            </a:r>
            <a:endParaRPr lang="es-CL" sz="36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" name="3 Elipse"/>
          <p:cNvSpPr/>
          <p:nvPr/>
        </p:nvSpPr>
        <p:spPr>
          <a:xfrm>
            <a:off x="827584" y="2492896"/>
            <a:ext cx="8072903" cy="3240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419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PIENSA Y RECUERDA</a:t>
            </a:r>
          </a:p>
          <a:p>
            <a:pPr lvl="0"/>
            <a:r>
              <a:rPr lang="es-CL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1.-¿Qué te recuerda caballito blanco?</a:t>
            </a:r>
          </a:p>
          <a:p>
            <a:pPr lvl="0"/>
            <a:r>
              <a:rPr lang="es-C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2.- ¿Cómo puedo diferenciar un poema de otro tipo  de texto? </a:t>
            </a:r>
          </a:p>
          <a:p>
            <a:pPr lvl="0"/>
            <a:r>
              <a:rPr lang="es-C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3.- ¿Cuál es el propósito de un poema?</a:t>
            </a:r>
          </a:p>
        </p:txBody>
      </p:sp>
      <p:pic>
        <p:nvPicPr>
          <p:cNvPr id="6" name="5 Imagen" descr="Vectores de stock de Niño pensando, ilustraciones de Niño pensando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" y="5027384"/>
            <a:ext cx="1754631" cy="183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748" y="3477397"/>
            <a:ext cx="1259632" cy="153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7E02DF-C707-493E-BF9C-6909C0D2D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863606"/>
            <a:ext cx="2164268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5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85" y="3501008"/>
            <a:ext cx="685698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7FDCA3A-71A5-4E8A-B942-D7960F09E162}"/>
              </a:ext>
            </a:extLst>
          </p:cNvPr>
          <p:cNvSpPr txBox="1"/>
          <p:nvPr/>
        </p:nvSpPr>
        <p:spPr>
          <a:xfrm>
            <a:off x="755576" y="1807368"/>
            <a:ext cx="79312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sz="2800" b="1" dirty="0">
                <a:effectLst/>
                <a:latin typeface="+mn-lt"/>
                <a:ea typeface="Calibri"/>
                <a:cs typeface="Times New Roman"/>
              </a:rPr>
              <a:t>Leer</a:t>
            </a:r>
            <a:r>
              <a:rPr lang="es-CL" sz="2800" b="1" baseline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s-CL" sz="2800" b="1" dirty="0">
                <a:effectLst/>
                <a:latin typeface="+mn-lt"/>
                <a:ea typeface="Calibri"/>
                <a:cs typeface="Times New Roman"/>
              </a:rPr>
              <a:t>comprensivamente el poema de José Martí</a:t>
            </a:r>
          </a:p>
          <a:p>
            <a:pPr algn="just">
              <a:spcAft>
                <a:spcPts val="0"/>
              </a:spcAft>
            </a:pPr>
            <a:r>
              <a:rPr lang="es-CL" sz="2800" b="1" dirty="0">
                <a:effectLst/>
                <a:latin typeface="+mn-lt"/>
                <a:ea typeface="Calibri"/>
                <a:cs typeface="Times New Roman"/>
              </a:rPr>
              <a:t> “La rosa blanca”, Y</a:t>
            </a:r>
            <a:r>
              <a:rPr lang="es-CL" sz="2800" b="1" baseline="0" dirty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s-CL" sz="2800" b="1" dirty="0">
                <a:effectLst/>
                <a:latin typeface="+mn-lt"/>
                <a:ea typeface="Calibri"/>
                <a:cs typeface="Times New Roman"/>
              </a:rPr>
              <a:t>analizar desde su estructura externa y su contenido. </a:t>
            </a:r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5515" y="2780928"/>
            <a:ext cx="8712969" cy="36004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CL" sz="2400" dirty="0">
                <a:solidFill>
                  <a:schemeClr val="tx1"/>
                </a:solidFill>
              </a:rPr>
              <a:t>ACTIVIDAD</a:t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>1. Realiza la lectura del poema “La rosa blanca” de José Martí (página 136). Revisa que tu lectura sea fluida, además de respetar las pausas entre verso y verso, la puntuación y la buena pronunciación de cada palabra.</a:t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>2. Responde las preguntas a y b que se encuentran a continuación del texto ubicado en la página 136 de tu libro:</a:t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>a) ¿Cómo se puede dividir el poema? Propón dos formas distintas</a:t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>de hacerlo.</a:t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>b) Fíjate en el final de los versos destacados: ¿en qué se parecen?</a:t>
            </a:r>
            <a:br>
              <a:rPr lang="es-MX" sz="2400" dirty="0">
                <a:solidFill>
                  <a:schemeClr val="tx1"/>
                </a:solidFill>
              </a:rPr>
            </a:br>
            <a:br>
              <a:rPr lang="es-MX" sz="2400" dirty="0">
                <a:solidFill>
                  <a:schemeClr val="tx1"/>
                </a:solidFill>
              </a:rPr>
            </a:br>
            <a:br>
              <a:rPr lang="es-MX" sz="2400" dirty="0"/>
            </a:br>
            <a:endParaRPr lang="es-MX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76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A522D2-6CED-4F4B-95C4-A863E27F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0"/>
            <a:ext cx="910411" cy="10938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91" y="5759617"/>
            <a:ext cx="3187700" cy="133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86CDD9-BA98-4AEC-8597-AD8B127C6061}"/>
              </a:ext>
            </a:extLst>
          </p:cNvPr>
          <p:cNvSpPr txBox="1"/>
          <p:nvPr/>
        </p:nvSpPr>
        <p:spPr>
          <a:xfrm>
            <a:off x="804792" y="1098383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/>
              <a:t>Para  comprender la estructura de un poema, comenzaremos por su lectura </a:t>
            </a:r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069BDAA-CAA5-47C5-BB72-EC9BB0CA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ESTRUCTURA DE UN POEMA </a:t>
            </a:r>
            <a:endParaRPr lang="es-CL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A881370-33AC-45DF-BC67-86620266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276872"/>
            <a:ext cx="712879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5911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958</Words>
  <Application>Microsoft Office PowerPoint</Application>
  <PresentationFormat>Presentación en pantalla (4:3)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 Unicode MS</vt:lpstr>
      <vt:lpstr>Arial</vt:lpstr>
      <vt:lpstr>Calibri</vt:lpstr>
      <vt:lpstr>High Tower Text</vt:lpstr>
      <vt:lpstr>Symbol</vt:lpstr>
      <vt:lpstr>Times New Roman</vt:lpstr>
      <vt:lpstr>Tema de Office</vt:lpstr>
      <vt:lpstr>1_Tema de Office</vt:lpstr>
      <vt:lpstr>Forma de onda</vt:lpstr>
      <vt:lpstr>PLANIFICACIÓN  PARA EL AUTOAPRENDIZAJE SEMANA N° 26 CLASE VIRTUAL DE QUINTO BÁSICO LENGUAJE 21/09/2020</vt:lpstr>
      <vt:lpstr>Presentación de PowerPoint</vt:lpstr>
      <vt:lpstr>Presentación de PowerPoint</vt:lpstr>
      <vt:lpstr>Importante:</vt:lpstr>
      <vt:lpstr>Motivación </vt:lpstr>
      <vt:lpstr>¿Qué sabes?             </vt:lpstr>
      <vt:lpstr>OBJETIVO DE LA CLASE</vt:lpstr>
      <vt:lpstr>ACTIVIDAD 1. Realiza la lectura del poema “La rosa blanca” de José Martí (página 136). Revisa que tu lectura sea fluida, además de respetar las pausas entre verso y verso, la puntuación y la buena pronunciación de cada palabra. 2. Responde las preguntas a y b que se encuentran a continuación del texto ubicado en la página 136 de tu libro: a) ¿Cómo se puede dividir el poema? Propón dos formas distintas de hacerlo. b) Fíjate en el final de los versos destacados: ¿en qué se parecen?   </vt:lpstr>
      <vt:lpstr>ESTRUCTURA DE UN POEMA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Directora</cp:lastModifiedBy>
  <cp:revision>130</cp:revision>
  <dcterms:created xsi:type="dcterms:W3CDTF">2020-07-06T03:06:52Z</dcterms:created>
  <dcterms:modified xsi:type="dcterms:W3CDTF">2020-09-11T13:11:24Z</dcterms:modified>
</cp:coreProperties>
</file>