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8" r:id="rId2"/>
    <p:sldId id="256" r:id="rId3"/>
    <p:sldId id="294" r:id="rId4"/>
    <p:sldId id="304" r:id="rId5"/>
    <p:sldId id="306" r:id="rId6"/>
    <p:sldId id="307" r:id="rId7"/>
    <p:sldId id="301" r:id="rId8"/>
    <p:sldId id="305" r:id="rId9"/>
    <p:sldId id="308" r:id="rId10"/>
    <p:sldId id="297" r:id="rId1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5126" autoAdjust="0"/>
  </p:normalViewPr>
  <p:slideViewPr>
    <p:cSldViewPr>
      <p:cViewPr>
        <p:scale>
          <a:sx n="77" d="100"/>
          <a:sy n="77" d="100"/>
        </p:scale>
        <p:origin x="-1116" y="192"/>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20-09-2020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FCB537C-D402-466D-8D59-2D0DD8A6FDC3}" type="slidenum">
              <a:rPr lang="es-CL" smtClean="0"/>
              <a:t>9</a:t>
            </a:fld>
            <a:endParaRPr lang="es-CL"/>
          </a:p>
        </p:txBody>
      </p:sp>
    </p:spTree>
    <p:extLst>
      <p:ext uri="{BB962C8B-B14F-4D97-AF65-F5344CB8AC3E}">
        <p14:creationId xmlns:p14="http://schemas.microsoft.com/office/powerpoint/2010/main" val="345620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20-09-2020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sara.perez@colegio-jeanpiaget.cl"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628800"/>
            <a:ext cx="7772400" cy="1780108"/>
          </a:xfrm>
        </p:spPr>
        <p:txBody>
          <a:bodyPr>
            <a:noAutofit/>
          </a:bodyPr>
          <a:lstStyle/>
          <a:p>
            <a:r>
              <a:rPr lang="es-CL" sz="2800" b="1" dirty="0"/>
              <a:t>PLANIFICACIÓN  CLASES VIRTUALES</a:t>
            </a:r>
            <a:r>
              <a:rPr lang="es-CL" sz="2800" dirty="0"/>
              <a:t/>
            </a:r>
            <a:br>
              <a:rPr lang="es-CL" sz="2800" dirty="0"/>
            </a:br>
            <a:r>
              <a:rPr lang="es-CL" sz="2800" dirty="0"/>
              <a:t>SEMANA N°26</a:t>
            </a:r>
            <a:br>
              <a:rPr lang="es-CL" sz="2800" dirty="0"/>
            </a:br>
            <a:r>
              <a:rPr lang="es-CL" sz="2800" dirty="0"/>
              <a:t>FECHA : </a:t>
            </a:r>
            <a:r>
              <a:rPr lang="es-CL" sz="2800" dirty="0" smtClean="0"/>
              <a:t>21 al 25 de septiembre</a:t>
            </a:r>
            <a:br>
              <a:rPr lang="es-CL" sz="2800" dirty="0" smtClean="0"/>
            </a:br>
            <a:r>
              <a:rPr lang="es-CL" sz="2800" dirty="0" smtClean="0"/>
              <a:t>RELIGIÓN</a:t>
            </a:r>
            <a:endParaRPr lang="es-CL" sz="28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83768" y="260648"/>
            <a:ext cx="4248472"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a:t>RELIGIÓN</a:t>
            </a:r>
          </a:p>
          <a:p>
            <a:pPr algn="ctr"/>
            <a:r>
              <a:rPr lang="es-CL" sz="2000" b="1" dirty="0"/>
              <a:t>SEMANA N°26</a:t>
            </a:r>
          </a:p>
        </p:txBody>
      </p:sp>
      <p:sp>
        <p:nvSpPr>
          <p:cNvPr id="3" name="2 Rectángulo redondeado"/>
          <p:cNvSpPr/>
          <p:nvPr/>
        </p:nvSpPr>
        <p:spPr>
          <a:xfrm>
            <a:off x="467544" y="1530444"/>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a:t>
            </a:r>
          </a:p>
        </p:txBody>
      </p:sp>
      <p:sp>
        <p:nvSpPr>
          <p:cNvPr id="4" name="3 CuadroTexto"/>
          <p:cNvSpPr txBox="1"/>
          <p:nvPr/>
        </p:nvSpPr>
        <p:spPr>
          <a:xfrm>
            <a:off x="467544" y="2456128"/>
            <a:ext cx="7704856" cy="2585323"/>
          </a:xfrm>
          <a:prstGeom prst="rect">
            <a:avLst/>
          </a:prstGeom>
          <a:noFill/>
        </p:spPr>
        <p:txBody>
          <a:bodyPr wrap="square" rtlCol="0">
            <a:spAutoFit/>
          </a:bodyPr>
          <a:lstStyle/>
          <a:p>
            <a:r>
              <a:rPr lang="es-CL" dirty="0"/>
              <a:t>1) ¿Cuál es la importancia que el ser humano tenga Amistades?</a:t>
            </a:r>
          </a:p>
          <a:p>
            <a:endParaRPr lang="es-CL" dirty="0"/>
          </a:p>
          <a:p>
            <a:endParaRPr lang="es-CL" dirty="0"/>
          </a:p>
          <a:p>
            <a:r>
              <a:rPr lang="es-CL" dirty="0"/>
              <a:t>2)¿Cómo  conocer la verdadera amistad?</a:t>
            </a:r>
          </a:p>
          <a:p>
            <a:endParaRPr lang="es-CL" dirty="0"/>
          </a:p>
          <a:p>
            <a:endParaRPr lang="es-CL" dirty="0"/>
          </a:p>
          <a:p>
            <a:r>
              <a:rPr lang="es-CL" dirty="0"/>
              <a:t>3) Somos personas sociables ¿Necesitamos amistades para relacionarlos y ser más felices?</a:t>
            </a:r>
          </a:p>
          <a:p>
            <a:endParaRPr lang="es-CL" dirty="0"/>
          </a:p>
        </p:txBody>
      </p:sp>
      <p:sp>
        <p:nvSpPr>
          <p:cNvPr id="5" name="4 Rectángulo redondeado"/>
          <p:cNvSpPr/>
          <p:nvPr/>
        </p:nvSpPr>
        <p:spPr>
          <a:xfrm>
            <a:off x="5508104" y="5157192"/>
            <a:ext cx="3384376"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t>Enviar fotografía de este ticket de salida al: </a:t>
            </a:r>
          </a:p>
          <a:p>
            <a:pPr algn="just"/>
            <a:r>
              <a:rPr lang="es-CL" dirty="0"/>
              <a:t>Correo:</a:t>
            </a:r>
            <a:r>
              <a:rPr lang="es-ES_tradnl" sz="1800" dirty="0">
                <a:effectLst/>
                <a:latin typeface="Calibri" panose="020F0502020204030204" pitchFamily="34" charset="0"/>
                <a:ea typeface="Calibri" panose="020F0502020204030204" pitchFamily="34" charset="0"/>
                <a:cs typeface="Calibri" panose="020F0502020204030204" pitchFamily="34" charset="0"/>
              </a:rPr>
              <a:t>Correo del docente </a:t>
            </a:r>
            <a:r>
              <a:rPr lang="es-ES_trad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sara.perez@colegio-jeanpiaget.cl</a:t>
            </a: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Calibri" panose="020F0502020204030204" pitchFamily="34" charset="0"/>
                <a:ea typeface="Calibri" panose="020F0502020204030204" pitchFamily="34" charset="0"/>
              </a:rPr>
              <a:t>O al celular +56955211769 </a:t>
            </a:r>
            <a:endParaRPr lang="es-CL" dirty="0"/>
          </a:p>
          <a:p>
            <a:pPr algn="ctr"/>
            <a:endParaRPr lang="es-CL"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xmlns="" id="{DF23A813-31B4-4A5E-9E3C-DD68EA30BEC3}"/>
              </a:ext>
            </a:extLst>
          </p:cNvPr>
          <p:cNvPicPr>
            <a:picLocks noChangeAspect="1"/>
          </p:cNvPicPr>
          <p:nvPr/>
        </p:nvPicPr>
        <p:blipFill>
          <a:blip r:embed="rId5"/>
          <a:stretch>
            <a:fillRect/>
          </a:stretch>
        </p:blipFill>
        <p:spPr>
          <a:xfrm>
            <a:off x="1259632" y="4797152"/>
            <a:ext cx="2520280" cy="1944216"/>
          </a:xfrm>
          <a:prstGeom prst="rect">
            <a:avLst/>
          </a:prstGeom>
        </p:spPr>
      </p:pic>
    </p:spTree>
    <p:extLst>
      <p:ext uri="{BB962C8B-B14F-4D97-AF65-F5344CB8AC3E}">
        <p14:creationId xmlns:p14="http://schemas.microsoft.com/office/powerpoint/2010/main" val="4680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862171357"/>
              </p:ext>
            </p:extLst>
          </p:nvPr>
        </p:nvGraphicFramePr>
        <p:xfrm>
          <a:off x="467544" y="965102"/>
          <a:ext cx="8136904" cy="5024904"/>
        </p:xfrm>
        <a:graphic>
          <a:graphicData uri="http://schemas.openxmlformats.org/drawingml/2006/table">
            <a:tbl>
              <a:tblPr firstRow="1" firstCol="1" bandRow="1"/>
              <a:tblGrid>
                <a:gridCol w="2592288">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303226">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a:effectLst/>
                          <a:latin typeface="+mn-lt"/>
                          <a:ea typeface="Calibri"/>
                          <a:cs typeface="Times New Roman"/>
                        </a:rPr>
                        <a:t>Religión  5to°  </a:t>
                      </a:r>
                      <a:r>
                        <a:rPr lang="es-CL" sz="1400" dirty="0">
                          <a:effectLst/>
                          <a:latin typeface="+mn-lt"/>
                          <a:ea typeface="Calibri"/>
                          <a:cs typeface="Times New Roman"/>
                        </a:rPr>
                        <a:t>Básico</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4218">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Juana Valladares San Martín</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4218">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09676">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b="1" dirty="0">
                          <a:effectLst/>
                          <a:latin typeface="Arial" panose="020B0604020202020204" pitchFamily="34" charset="0"/>
                          <a:ea typeface="Calibri" panose="020F0502020204030204" pitchFamily="34" charset="0"/>
                        </a:rPr>
                        <a:t> </a:t>
                      </a:r>
                      <a:r>
                        <a:rPr lang="es-ES" sz="1400" b="0" dirty="0">
                          <a:effectLst/>
                          <a:latin typeface="Arial" panose="020B0604020202020204" pitchFamily="34" charset="0"/>
                          <a:ea typeface="Calibri" panose="020F0502020204030204" pitchFamily="34" charset="0"/>
                        </a:rPr>
                        <a:t>OA 5 Analizar sus relaciones, presenciales o virtuales a través de las redes sociales, y las de su entorno inmediato atendiendo a los derechos de las personas involucradas considerando los principios de igualdad, dignidad, inclusión y no discriminación.</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71113">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ES" sz="1400" b="1" dirty="0"/>
                        <a:t> -    </a:t>
                      </a:r>
                      <a:r>
                        <a:rPr lang="es-ES" sz="1400" b="0" dirty="0"/>
                        <a:t>Conocen concepto de la Amistad</a:t>
                      </a:r>
                    </a:p>
                    <a:p>
                      <a:pPr>
                        <a:lnSpc>
                          <a:spcPct val="115000"/>
                        </a:lnSpc>
                        <a:spcAft>
                          <a:spcPts val="0"/>
                        </a:spcAft>
                      </a:pPr>
                      <a:r>
                        <a:rPr lang="es-ES" sz="1400" b="0" dirty="0"/>
                        <a:t>  -    Identifican tipos de amistades</a:t>
                      </a:r>
                    </a:p>
                    <a:p>
                      <a:pPr marL="0" indent="0">
                        <a:lnSpc>
                          <a:spcPct val="115000"/>
                        </a:lnSpc>
                        <a:spcAft>
                          <a:spcPts val="0"/>
                        </a:spcAft>
                        <a:buFontTx/>
                        <a:buNone/>
                      </a:pPr>
                      <a:r>
                        <a:rPr lang="es-ES" sz="1400" b="0" dirty="0"/>
                        <a:t>  -   Leen texto de una Fábula y contestan preguntas del mismo.</a:t>
                      </a:r>
                    </a:p>
                    <a:p>
                      <a:pPr marL="0" indent="0">
                        <a:lnSpc>
                          <a:spcPct val="115000"/>
                        </a:lnSpc>
                        <a:spcAft>
                          <a:spcPts val="0"/>
                        </a:spcAft>
                        <a:buFontTx/>
                        <a:buNone/>
                      </a:pPr>
                      <a:r>
                        <a:rPr lang="es-ES" sz="1400" b="0" dirty="0"/>
                        <a:t>-   Distinguen Tipos de amistades.</a:t>
                      </a:r>
                    </a:p>
                    <a:p>
                      <a:pPr marL="0" indent="0">
                        <a:lnSpc>
                          <a:spcPct val="115000"/>
                        </a:lnSpc>
                        <a:spcAft>
                          <a:spcPts val="0"/>
                        </a:spcAft>
                        <a:buFontTx/>
                        <a:buNone/>
                      </a:pPr>
                      <a:r>
                        <a:rPr lang="es-ES" sz="1400" b="0"/>
                        <a:t>  - </a:t>
                      </a:r>
                      <a:r>
                        <a:rPr lang="es-ES" sz="1400" b="0" dirty="0"/>
                        <a:t>Responden ticket de salida</a:t>
                      </a:r>
                      <a:endParaRPr lang="es-CL" sz="1400" b="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3226">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dirty="0"/>
                        <a:t>El valor de la amistad</a:t>
                      </a:r>
                      <a:endParaRPr lang="es-CL" sz="1400" dirty="0"/>
                    </a:p>
                    <a:p>
                      <a:pPr algn="just">
                        <a:spcAft>
                          <a:spcPts val="0"/>
                        </a:spcAft>
                      </a:pPr>
                      <a:r>
                        <a:rPr lang="es-CL" sz="1400" dirty="0"/>
                        <a:t>Identificar, leer, compartir, opinar, contestar preguntas, pintar, elaborar. </a:t>
                      </a:r>
                      <a:endParaRPr lang="es-CL" sz="14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6451">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dirty="0"/>
                        <a:t>Identificar que el valor de la amistad es la relación de afecto, simpatía y confianza que se establece entre personas.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06451">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600" b="0" dirty="0">
                          <a:effectLst/>
                          <a:latin typeface="+mn-lt"/>
                        </a:rPr>
                        <a:t>Evaluación Formativa</a:t>
                      </a:r>
                    </a:p>
                    <a:p>
                      <a:pPr marL="0" marR="0" algn="just">
                        <a:spcBef>
                          <a:spcPts val="0"/>
                        </a:spcBef>
                        <a:spcAft>
                          <a:spcPts val="0"/>
                        </a:spcAft>
                      </a:pPr>
                      <a:r>
                        <a:rPr lang="es-CL" sz="1600" b="0" dirty="0">
                          <a:effectLst/>
                          <a:latin typeface="+mn-lt"/>
                        </a:rPr>
                        <a:t>Tickets de salida</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3E729482-0FC1-4274-B543-43AE8A7675BD}"/>
              </a:ext>
            </a:extLst>
          </p:cNvPr>
          <p:cNvPicPr>
            <a:picLocks noChangeAspect="1"/>
          </p:cNvPicPr>
          <p:nvPr/>
        </p:nvPicPr>
        <p:blipFill>
          <a:blip r:embed="rId2"/>
          <a:stretch>
            <a:fillRect/>
          </a:stretch>
        </p:blipFill>
        <p:spPr>
          <a:xfrm>
            <a:off x="3059832" y="1"/>
            <a:ext cx="5822602" cy="1772816"/>
          </a:xfrm>
          <a:prstGeom prst="rect">
            <a:avLst/>
          </a:prstGeom>
        </p:spPr>
      </p:pic>
      <p:pic>
        <p:nvPicPr>
          <p:cNvPr id="5" name="Imagen 4">
            <a:extLst>
              <a:ext uri="{FF2B5EF4-FFF2-40B4-BE49-F238E27FC236}">
                <a16:creationId xmlns:a16="http://schemas.microsoft.com/office/drawing/2014/main" xmlns="" id="{6C430AFF-DCF9-49E4-81D0-3BF37BC004F4}"/>
              </a:ext>
            </a:extLst>
          </p:cNvPr>
          <p:cNvPicPr>
            <a:picLocks noChangeAspect="1"/>
          </p:cNvPicPr>
          <p:nvPr/>
        </p:nvPicPr>
        <p:blipFill rotWithShape="1">
          <a:blip r:embed="rId3"/>
          <a:srcRect l="65751" t="23101" r="11792" b="66461"/>
          <a:stretch/>
        </p:blipFill>
        <p:spPr>
          <a:xfrm>
            <a:off x="261565" y="2331086"/>
            <a:ext cx="8620870" cy="2195828"/>
          </a:xfrm>
          <a:prstGeom prst="rect">
            <a:avLst/>
          </a:prstGeom>
        </p:spPr>
      </p:pic>
      <p:pic>
        <p:nvPicPr>
          <p:cNvPr id="6" name="Imagen 5">
            <a:extLst>
              <a:ext uri="{FF2B5EF4-FFF2-40B4-BE49-F238E27FC236}">
                <a16:creationId xmlns:a16="http://schemas.microsoft.com/office/drawing/2014/main" xmlns="" id="{CA05D7D9-7B27-4FC5-AB37-AED54CB6C0CF}"/>
              </a:ext>
            </a:extLst>
          </p:cNvPr>
          <p:cNvPicPr>
            <a:picLocks noChangeAspect="1"/>
          </p:cNvPicPr>
          <p:nvPr/>
        </p:nvPicPr>
        <p:blipFill>
          <a:blip r:embed="rId4"/>
          <a:stretch>
            <a:fillRect/>
          </a:stretch>
        </p:blipFill>
        <p:spPr>
          <a:xfrm>
            <a:off x="261565" y="188640"/>
            <a:ext cx="1862163" cy="1584177"/>
          </a:xfrm>
          <a:prstGeom prst="rect">
            <a:avLst/>
          </a:prstGeom>
        </p:spPr>
      </p:pic>
    </p:spTree>
    <p:extLst>
      <p:ext uri="{BB962C8B-B14F-4D97-AF65-F5344CB8AC3E}">
        <p14:creationId xmlns:p14="http://schemas.microsoft.com/office/powerpoint/2010/main" val="119498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260648"/>
            <a:ext cx="8278635" cy="288032"/>
          </a:xfrm>
        </p:spPr>
        <p:txBody>
          <a:bodyPr>
            <a:normAutofit fontScale="90000"/>
          </a:bodyPr>
          <a:lstStyle/>
          <a:p>
            <a:r>
              <a:rPr lang="es-ES" dirty="0"/>
              <a:t>El valor de la Amistad</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452319" y="-5755"/>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a:extLst>
              <a:ext uri="{FF2B5EF4-FFF2-40B4-BE49-F238E27FC236}">
                <a16:creationId xmlns:a16="http://schemas.microsoft.com/office/drawing/2014/main" xmlns="" id="{B9A14CCD-CBC4-4A54-AD2B-34899113F1DF}"/>
              </a:ext>
            </a:extLst>
          </p:cNvPr>
          <p:cNvSpPr txBox="1"/>
          <p:nvPr/>
        </p:nvSpPr>
        <p:spPr>
          <a:xfrm>
            <a:off x="457199" y="1103115"/>
            <a:ext cx="7715201" cy="4431983"/>
          </a:xfrm>
          <a:prstGeom prst="rect">
            <a:avLst/>
          </a:prstGeom>
          <a:noFill/>
        </p:spPr>
        <p:txBody>
          <a:bodyPr wrap="square">
            <a:spAutoFit/>
          </a:bodyPr>
          <a:lstStyle/>
          <a:p>
            <a:r>
              <a:rPr lang="es-ES" dirty="0"/>
              <a:t>1.-Lee el texto que habla sobre </a:t>
            </a:r>
            <a:r>
              <a:rPr lang="es-ES" dirty="0" smtClean="0"/>
              <a:t>la </a:t>
            </a:r>
            <a:r>
              <a:rPr lang="es-ES" dirty="0"/>
              <a:t>amistad y comparte </a:t>
            </a:r>
            <a:r>
              <a:rPr lang="es-ES" dirty="0" smtClean="0"/>
              <a:t>tu </a:t>
            </a:r>
            <a:r>
              <a:rPr lang="es-ES" dirty="0"/>
              <a:t>opinión sobre lo leído.</a:t>
            </a:r>
          </a:p>
          <a:p>
            <a:endParaRPr lang="es-ES" dirty="0"/>
          </a:p>
          <a:p>
            <a:endParaRPr lang="es-ES" dirty="0"/>
          </a:p>
          <a:p>
            <a:pPr algn="just"/>
            <a:r>
              <a:rPr lang="es-ES" sz="2400" dirty="0"/>
              <a:t> </a:t>
            </a:r>
            <a:r>
              <a:rPr lang="es-ES" sz="3600" dirty="0"/>
              <a:t>La amistad </a:t>
            </a:r>
            <a:r>
              <a:rPr lang="es-ES" sz="2400" dirty="0"/>
              <a:t>es un bien preciado y un tesoro para nuestra alma, es una especie de hilo que une a las personas con una fuerza superior, el valor de la amistad radica en el </a:t>
            </a:r>
            <a:r>
              <a:rPr lang="es-ES" sz="2400" b="1" u="sng" dirty="0"/>
              <a:t>respeto, tolerancia, amor y armonía</a:t>
            </a:r>
            <a:r>
              <a:rPr lang="es-ES" sz="2400" dirty="0"/>
              <a:t>. Tener amigos es un preciado regalo, por lo que debemos considerarlo como una gran bendición del universo para nuestras vidas. Cuando dos personas se agradan, se establece entre ellas un hermoso y sutil vínculo, en la que se forma una especie de hilo de oro, el cual se debe conservar. </a:t>
            </a:r>
          </a:p>
        </p:txBody>
      </p:sp>
    </p:spTree>
    <p:extLst>
      <p:ext uri="{BB962C8B-B14F-4D97-AF65-F5344CB8AC3E}">
        <p14:creationId xmlns:p14="http://schemas.microsoft.com/office/powerpoint/2010/main" val="277564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7C4D9DC-17DE-456C-B51C-DBB1C0F20E35}"/>
              </a:ext>
            </a:extLst>
          </p:cNvPr>
          <p:cNvSpPr>
            <a:spLocks noGrp="1"/>
          </p:cNvSpPr>
          <p:nvPr>
            <p:ph type="title"/>
          </p:nvPr>
        </p:nvSpPr>
        <p:spPr/>
        <p:txBody>
          <a:bodyPr/>
          <a:lstStyle/>
          <a:p>
            <a:r>
              <a:rPr lang="es-CL" dirty="0"/>
              <a:t>VALOR - AMISTAD</a:t>
            </a:r>
          </a:p>
        </p:txBody>
      </p:sp>
      <p:pic>
        <p:nvPicPr>
          <p:cNvPr id="5" name="Imagen 4">
            <a:extLst>
              <a:ext uri="{FF2B5EF4-FFF2-40B4-BE49-F238E27FC236}">
                <a16:creationId xmlns:a16="http://schemas.microsoft.com/office/drawing/2014/main" xmlns="" id="{83EC92EE-7314-4B2A-9545-4964975FAB85}"/>
              </a:ext>
            </a:extLst>
          </p:cNvPr>
          <p:cNvPicPr>
            <a:picLocks noChangeAspect="1"/>
          </p:cNvPicPr>
          <p:nvPr/>
        </p:nvPicPr>
        <p:blipFill>
          <a:blip r:embed="rId2"/>
          <a:stretch>
            <a:fillRect/>
          </a:stretch>
        </p:blipFill>
        <p:spPr>
          <a:xfrm>
            <a:off x="251520" y="1047750"/>
            <a:ext cx="8640960" cy="5261570"/>
          </a:xfrm>
          <a:prstGeom prst="rect">
            <a:avLst/>
          </a:prstGeom>
        </p:spPr>
      </p:pic>
    </p:spTree>
    <p:extLst>
      <p:ext uri="{BB962C8B-B14F-4D97-AF65-F5344CB8AC3E}">
        <p14:creationId xmlns:p14="http://schemas.microsoft.com/office/powerpoint/2010/main" val="87613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3E18FA-6C70-4375-93AD-FF9A2E8B8239}"/>
              </a:ext>
            </a:extLst>
          </p:cNvPr>
          <p:cNvSpPr>
            <a:spLocks noGrp="1"/>
          </p:cNvSpPr>
          <p:nvPr>
            <p:ph type="title"/>
          </p:nvPr>
        </p:nvSpPr>
        <p:spPr/>
        <p:txBody>
          <a:bodyPr/>
          <a:lstStyle/>
          <a:p>
            <a:r>
              <a:rPr lang="es-CL" dirty="0"/>
              <a:t>VALOR  AMISTAD</a:t>
            </a:r>
          </a:p>
        </p:txBody>
      </p:sp>
      <p:pic>
        <p:nvPicPr>
          <p:cNvPr id="5" name="Imagen 4">
            <a:extLst>
              <a:ext uri="{FF2B5EF4-FFF2-40B4-BE49-F238E27FC236}">
                <a16:creationId xmlns:a16="http://schemas.microsoft.com/office/drawing/2014/main" xmlns="" id="{2F888F64-68D9-4A16-8641-A1446E83A4B0}"/>
              </a:ext>
            </a:extLst>
          </p:cNvPr>
          <p:cNvPicPr>
            <a:picLocks noChangeAspect="1"/>
          </p:cNvPicPr>
          <p:nvPr/>
        </p:nvPicPr>
        <p:blipFill>
          <a:blip r:embed="rId2"/>
          <a:stretch>
            <a:fillRect/>
          </a:stretch>
        </p:blipFill>
        <p:spPr>
          <a:xfrm>
            <a:off x="107504" y="1551154"/>
            <a:ext cx="2597274" cy="3534030"/>
          </a:xfrm>
          <a:prstGeom prst="rect">
            <a:avLst/>
          </a:prstGeom>
        </p:spPr>
      </p:pic>
      <p:sp>
        <p:nvSpPr>
          <p:cNvPr id="14" name="CuadroTexto 13">
            <a:extLst>
              <a:ext uri="{FF2B5EF4-FFF2-40B4-BE49-F238E27FC236}">
                <a16:creationId xmlns:a16="http://schemas.microsoft.com/office/drawing/2014/main" xmlns="" id="{F80D97B0-CA27-4E75-A5AF-B2ED4B12B8E8}"/>
              </a:ext>
            </a:extLst>
          </p:cNvPr>
          <p:cNvSpPr txBox="1"/>
          <p:nvPr/>
        </p:nvSpPr>
        <p:spPr>
          <a:xfrm>
            <a:off x="3054474" y="1196752"/>
            <a:ext cx="6089526" cy="5262979"/>
          </a:xfrm>
          <a:prstGeom prst="rect">
            <a:avLst/>
          </a:prstGeom>
          <a:noFill/>
        </p:spPr>
        <p:txBody>
          <a:bodyPr wrap="square">
            <a:spAutoFit/>
          </a:bodyPr>
          <a:lstStyle/>
          <a:p>
            <a:r>
              <a:rPr lang="es-ES" sz="2800" dirty="0"/>
              <a:t>La amistad tiene relación con el </a:t>
            </a:r>
            <a:r>
              <a:rPr lang="es-ES" sz="2800" b="1" u="sng" dirty="0"/>
              <a:t>afecto, simpatía, lealtad y confianza</a:t>
            </a:r>
            <a:r>
              <a:rPr lang="es-ES" sz="2800" dirty="0"/>
              <a:t> que se establece entre personas que no son familia. pueden nacer en los más diversos contextos y situaciones:</a:t>
            </a:r>
          </a:p>
          <a:p>
            <a:r>
              <a:rPr lang="es-ES" sz="2800" dirty="0"/>
              <a:t>* El lugar donde vivimos.</a:t>
            </a:r>
          </a:p>
          <a:p>
            <a:pPr marL="457200" indent="-457200">
              <a:buFont typeface="Arial" panose="020B0604020202020204" pitchFamily="34" charset="0"/>
              <a:buChar char="•"/>
            </a:pPr>
            <a:r>
              <a:rPr lang="es-ES" sz="2800" dirty="0"/>
              <a:t>El sitio donde trabajamos.</a:t>
            </a:r>
          </a:p>
          <a:p>
            <a:pPr marL="457200" indent="-457200">
              <a:buFont typeface="Arial" panose="020B0604020202020204" pitchFamily="34" charset="0"/>
              <a:buChar char="•"/>
            </a:pPr>
            <a:r>
              <a:rPr lang="es-ES" sz="2800" dirty="0"/>
              <a:t> La escuela.</a:t>
            </a:r>
          </a:p>
          <a:p>
            <a:pPr marL="457200" indent="-457200">
              <a:buFont typeface="Arial" panose="020B0604020202020204" pitchFamily="34" charset="0"/>
              <a:buChar char="•"/>
            </a:pPr>
            <a:r>
              <a:rPr lang="es-ES" sz="2800" dirty="0"/>
              <a:t>La universidad.</a:t>
            </a:r>
          </a:p>
          <a:p>
            <a:pPr marL="457200" indent="-457200">
              <a:buFont typeface="Arial" panose="020B0604020202020204" pitchFamily="34" charset="0"/>
              <a:buChar char="•"/>
            </a:pPr>
            <a:r>
              <a:rPr lang="es-ES" sz="2800" dirty="0"/>
              <a:t>Fiestas, reuniones, a través de otros</a:t>
            </a:r>
          </a:p>
          <a:p>
            <a:r>
              <a:rPr lang="es-ES" sz="2800" dirty="0"/>
              <a:t>amigos y amigas.</a:t>
            </a:r>
          </a:p>
          <a:p>
            <a:r>
              <a:rPr lang="es-ES" sz="2800" dirty="0"/>
              <a:t> *Redes sociales, etc.…</a:t>
            </a:r>
            <a:endParaRPr lang="es-CL" sz="2800" dirty="0"/>
          </a:p>
        </p:txBody>
      </p:sp>
    </p:spTree>
    <p:extLst>
      <p:ext uri="{BB962C8B-B14F-4D97-AF65-F5344CB8AC3E}">
        <p14:creationId xmlns:p14="http://schemas.microsoft.com/office/powerpoint/2010/main" val="221768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60485" y="260648"/>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n 8">
            <a:extLst>
              <a:ext uri="{FF2B5EF4-FFF2-40B4-BE49-F238E27FC236}">
                <a16:creationId xmlns:a16="http://schemas.microsoft.com/office/drawing/2014/main" xmlns="" id="{9D60E300-6858-469C-A63E-314D3A7EBAC7}"/>
              </a:ext>
            </a:extLst>
          </p:cNvPr>
          <p:cNvPicPr>
            <a:picLocks noChangeAspect="1"/>
          </p:cNvPicPr>
          <p:nvPr/>
        </p:nvPicPr>
        <p:blipFill>
          <a:blip r:embed="rId4"/>
          <a:stretch>
            <a:fillRect/>
          </a:stretch>
        </p:blipFill>
        <p:spPr>
          <a:xfrm>
            <a:off x="395536" y="46044"/>
            <a:ext cx="2810802" cy="3550487"/>
          </a:xfrm>
          <a:prstGeom prst="rect">
            <a:avLst/>
          </a:prstGeom>
        </p:spPr>
      </p:pic>
      <p:pic>
        <p:nvPicPr>
          <p:cNvPr id="10" name="Imagen 9">
            <a:extLst>
              <a:ext uri="{FF2B5EF4-FFF2-40B4-BE49-F238E27FC236}">
                <a16:creationId xmlns:a16="http://schemas.microsoft.com/office/drawing/2014/main" xmlns="" id="{EEC2347B-C1AC-48D5-99CC-676D17157B40}"/>
              </a:ext>
            </a:extLst>
          </p:cNvPr>
          <p:cNvPicPr>
            <a:picLocks noChangeAspect="1"/>
          </p:cNvPicPr>
          <p:nvPr/>
        </p:nvPicPr>
        <p:blipFill>
          <a:blip r:embed="rId5"/>
          <a:stretch>
            <a:fillRect/>
          </a:stretch>
        </p:blipFill>
        <p:spPr>
          <a:xfrm>
            <a:off x="3241208" y="25631"/>
            <a:ext cx="4787176" cy="4286250"/>
          </a:xfrm>
          <a:prstGeom prst="rect">
            <a:avLst/>
          </a:prstGeom>
        </p:spPr>
      </p:pic>
      <p:pic>
        <p:nvPicPr>
          <p:cNvPr id="12" name="Imagen 11">
            <a:extLst>
              <a:ext uri="{FF2B5EF4-FFF2-40B4-BE49-F238E27FC236}">
                <a16:creationId xmlns:a16="http://schemas.microsoft.com/office/drawing/2014/main" xmlns="" id="{31A84243-687D-416A-8FDE-3CC9D621BD89}"/>
              </a:ext>
            </a:extLst>
          </p:cNvPr>
          <p:cNvPicPr>
            <a:picLocks noChangeAspect="1"/>
          </p:cNvPicPr>
          <p:nvPr/>
        </p:nvPicPr>
        <p:blipFill>
          <a:blip r:embed="rId6"/>
          <a:stretch>
            <a:fillRect/>
          </a:stretch>
        </p:blipFill>
        <p:spPr>
          <a:xfrm>
            <a:off x="323528" y="3629188"/>
            <a:ext cx="2882810" cy="1409700"/>
          </a:xfrm>
          <a:prstGeom prst="rect">
            <a:avLst/>
          </a:prstGeom>
        </p:spPr>
      </p:pic>
      <p:pic>
        <p:nvPicPr>
          <p:cNvPr id="13" name="Imagen 12">
            <a:extLst>
              <a:ext uri="{FF2B5EF4-FFF2-40B4-BE49-F238E27FC236}">
                <a16:creationId xmlns:a16="http://schemas.microsoft.com/office/drawing/2014/main" xmlns="" id="{5A9D23BD-B872-4EE6-B182-7E80247AD5A9}"/>
              </a:ext>
            </a:extLst>
          </p:cNvPr>
          <p:cNvPicPr>
            <a:picLocks noChangeAspect="1"/>
          </p:cNvPicPr>
          <p:nvPr/>
        </p:nvPicPr>
        <p:blipFill>
          <a:blip r:embed="rId7"/>
          <a:stretch>
            <a:fillRect/>
          </a:stretch>
        </p:blipFill>
        <p:spPr>
          <a:xfrm>
            <a:off x="3347864" y="3376837"/>
            <a:ext cx="3530882" cy="3292523"/>
          </a:xfrm>
          <a:prstGeom prst="rect">
            <a:avLst/>
          </a:prstGeom>
        </p:spPr>
      </p:pic>
      <p:pic>
        <p:nvPicPr>
          <p:cNvPr id="14" name="Imagen 13">
            <a:extLst>
              <a:ext uri="{FF2B5EF4-FFF2-40B4-BE49-F238E27FC236}">
                <a16:creationId xmlns:a16="http://schemas.microsoft.com/office/drawing/2014/main" xmlns="" id="{4ADA11CD-203E-46BE-A3EE-702F01EC06F8}"/>
              </a:ext>
            </a:extLst>
          </p:cNvPr>
          <p:cNvPicPr>
            <a:picLocks noChangeAspect="1"/>
          </p:cNvPicPr>
          <p:nvPr/>
        </p:nvPicPr>
        <p:blipFill>
          <a:blip r:embed="rId8"/>
          <a:stretch>
            <a:fillRect/>
          </a:stretch>
        </p:blipFill>
        <p:spPr>
          <a:xfrm>
            <a:off x="323529" y="5062063"/>
            <a:ext cx="2917680" cy="1790700"/>
          </a:xfrm>
          <a:prstGeom prst="rect">
            <a:avLst/>
          </a:prstGeom>
        </p:spPr>
      </p:pic>
      <p:pic>
        <p:nvPicPr>
          <p:cNvPr id="15" name="Imagen 14">
            <a:extLst>
              <a:ext uri="{FF2B5EF4-FFF2-40B4-BE49-F238E27FC236}">
                <a16:creationId xmlns:a16="http://schemas.microsoft.com/office/drawing/2014/main" xmlns="" id="{06599E77-FDB8-4106-9D01-E67C3697DC46}"/>
              </a:ext>
            </a:extLst>
          </p:cNvPr>
          <p:cNvPicPr>
            <a:picLocks noChangeAspect="1"/>
          </p:cNvPicPr>
          <p:nvPr/>
        </p:nvPicPr>
        <p:blipFill>
          <a:blip r:embed="rId9"/>
          <a:stretch>
            <a:fillRect/>
          </a:stretch>
        </p:blipFill>
        <p:spPr>
          <a:xfrm>
            <a:off x="6985401" y="4311881"/>
            <a:ext cx="1333500" cy="2357479"/>
          </a:xfrm>
          <a:prstGeom prst="rect">
            <a:avLst/>
          </a:prstGeom>
        </p:spPr>
      </p:pic>
    </p:spTree>
    <p:extLst>
      <p:ext uri="{BB962C8B-B14F-4D97-AF65-F5344CB8AC3E}">
        <p14:creationId xmlns:p14="http://schemas.microsoft.com/office/powerpoint/2010/main" val="198144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94CB12B9-90EE-4666-8A99-00DEEEFD88C3}"/>
              </a:ext>
            </a:extLst>
          </p:cNvPr>
          <p:cNvSpPr txBox="1"/>
          <p:nvPr/>
        </p:nvSpPr>
        <p:spPr>
          <a:xfrm>
            <a:off x="107504" y="893718"/>
            <a:ext cx="8784976" cy="523220"/>
          </a:xfrm>
          <a:prstGeom prst="rect">
            <a:avLst/>
          </a:prstGeom>
          <a:noFill/>
        </p:spPr>
        <p:txBody>
          <a:bodyPr wrap="square">
            <a:spAutoFit/>
          </a:bodyPr>
          <a:lstStyle/>
          <a:p>
            <a:pPr algn="just"/>
            <a:r>
              <a:rPr lang="es-ES" sz="2800" dirty="0"/>
              <a:t>.</a:t>
            </a:r>
            <a:endParaRPr lang="es-CL" sz="2800" dirty="0"/>
          </a:p>
        </p:txBody>
      </p:sp>
      <p:pic>
        <p:nvPicPr>
          <p:cNvPr id="3" name="Imagen 2">
            <a:extLst>
              <a:ext uri="{FF2B5EF4-FFF2-40B4-BE49-F238E27FC236}">
                <a16:creationId xmlns:a16="http://schemas.microsoft.com/office/drawing/2014/main" xmlns="" id="{60828404-DF04-4338-98EE-F0D570932051}"/>
              </a:ext>
            </a:extLst>
          </p:cNvPr>
          <p:cNvPicPr>
            <a:picLocks noChangeAspect="1"/>
          </p:cNvPicPr>
          <p:nvPr/>
        </p:nvPicPr>
        <p:blipFill>
          <a:blip r:embed="rId2"/>
          <a:stretch>
            <a:fillRect/>
          </a:stretch>
        </p:blipFill>
        <p:spPr>
          <a:xfrm>
            <a:off x="3342076" y="616838"/>
            <a:ext cx="5375473" cy="3412091"/>
          </a:xfrm>
          <a:prstGeom prst="rect">
            <a:avLst/>
          </a:prstGeom>
        </p:spPr>
      </p:pic>
      <p:sp>
        <p:nvSpPr>
          <p:cNvPr id="4" name="CuadroTexto 3">
            <a:extLst>
              <a:ext uri="{FF2B5EF4-FFF2-40B4-BE49-F238E27FC236}">
                <a16:creationId xmlns:a16="http://schemas.microsoft.com/office/drawing/2014/main" xmlns="" id="{34F84F1B-C857-4514-9C61-6A8A0C5229A4}"/>
              </a:ext>
            </a:extLst>
          </p:cNvPr>
          <p:cNvSpPr txBox="1"/>
          <p:nvPr/>
        </p:nvSpPr>
        <p:spPr>
          <a:xfrm flipH="1">
            <a:off x="1979711" y="0"/>
            <a:ext cx="5642913" cy="523220"/>
          </a:xfrm>
          <a:prstGeom prst="rect">
            <a:avLst/>
          </a:prstGeom>
          <a:noFill/>
        </p:spPr>
        <p:txBody>
          <a:bodyPr wrap="square" rtlCol="0">
            <a:spAutoFit/>
          </a:bodyPr>
          <a:lstStyle/>
          <a:p>
            <a:r>
              <a:rPr lang="es-CL" sz="2800" dirty="0"/>
              <a:t>TIPOS DE AMISTADES Y AMIGOS</a:t>
            </a:r>
          </a:p>
        </p:txBody>
      </p:sp>
      <p:pic>
        <p:nvPicPr>
          <p:cNvPr id="5" name="Imagen 4">
            <a:extLst>
              <a:ext uri="{FF2B5EF4-FFF2-40B4-BE49-F238E27FC236}">
                <a16:creationId xmlns:a16="http://schemas.microsoft.com/office/drawing/2014/main" xmlns="" id="{4B16C19E-0D2E-4735-8E43-7A4786BFA7DD}"/>
              </a:ext>
            </a:extLst>
          </p:cNvPr>
          <p:cNvPicPr>
            <a:picLocks noChangeAspect="1"/>
          </p:cNvPicPr>
          <p:nvPr/>
        </p:nvPicPr>
        <p:blipFill>
          <a:blip r:embed="rId3"/>
          <a:stretch>
            <a:fillRect/>
          </a:stretch>
        </p:blipFill>
        <p:spPr>
          <a:xfrm>
            <a:off x="411773" y="616838"/>
            <a:ext cx="2857500" cy="3412090"/>
          </a:xfrm>
          <a:prstGeom prst="rect">
            <a:avLst/>
          </a:prstGeom>
        </p:spPr>
      </p:pic>
      <p:pic>
        <p:nvPicPr>
          <p:cNvPr id="6" name="Imagen 5">
            <a:extLst>
              <a:ext uri="{FF2B5EF4-FFF2-40B4-BE49-F238E27FC236}">
                <a16:creationId xmlns:a16="http://schemas.microsoft.com/office/drawing/2014/main" xmlns="" id="{527C1D6D-20DB-4B7F-8925-434E266A6BD1}"/>
              </a:ext>
            </a:extLst>
          </p:cNvPr>
          <p:cNvPicPr>
            <a:picLocks noChangeAspect="1"/>
          </p:cNvPicPr>
          <p:nvPr/>
        </p:nvPicPr>
        <p:blipFill>
          <a:blip r:embed="rId4"/>
          <a:stretch>
            <a:fillRect/>
          </a:stretch>
        </p:blipFill>
        <p:spPr>
          <a:xfrm>
            <a:off x="827584" y="4158449"/>
            <a:ext cx="6795040" cy="2642888"/>
          </a:xfrm>
          <a:prstGeom prst="rect">
            <a:avLst/>
          </a:prstGeom>
        </p:spPr>
      </p:pic>
    </p:spTree>
    <p:extLst>
      <p:ext uri="{BB962C8B-B14F-4D97-AF65-F5344CB8AC3E}">
        <p14:creationId xmlns:p14="http://schemas.microsoft.com/office/powerpoint/2010/main" val="242587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008917-36E1-48CC-B32D-7EABF7053298}"/>
              </a:ext>
            </a:extLst>
          </p:cNvPr>
          <p:cNvSpPr>
            <a:spLocks noGrp="1"/>
          </p:cNvSpPr>
          <p:nvPr>
            <p:ph type="title"/>
          </p:nvPr>
        </p:nvSpPr>
        <p:spPr>
          <a:xfrm>
            <a:off x="457200" y="274638"/>
            <a:ext cx="8229600" cy="850106"/>
          </a:xfrm>
        </p:spPr>
        <p:txBody>
          <a:bodyPr>
            <a:normAutofit fontScale="90000"/>
          </a:bodyPr>
          <a:lstStyle/>
          <a:p>
            <a:r>
              <a:rPr lang="es-CL" dirty="0"/>
              <a:t>ACTIVIDAD</a:t>
            </a:r>
            <a:br>
              <a:rPr lang="es-CL" dirty="0"/>
            </a:br>
            <a:endParaRPr lang="es-CL" dirty="0"/>
          </a:p>
        </p:txBody>
      </p:sp>
      <p:sp>
        <p:nvSpPr>
          <p:cNvPr id="8" name="CuadroTexto 7">
            <a:extLst>
              <a:ext uri="{FF2B5EF4-FFF2-40B4-BE49-F238E27FC236}">
                <a16:creationId xmlns:a16="http://schemas.microsoft.com/office/drawing/2014/main" xmlns="" id="{C83806B1-948A-4F17-8042-8A3578665BEE}"/>
              </a:ext>
            </a:extLst>
          </p:cNvPr>
          <p:cNvSpPr txBox="1"/>
          <p:nvPr/>
        </p:nvSpPr>
        <p:spPr>
          <a:xfrm>
            <a:off x="251520" y="836712"/>
            <a:ext cx="8640960" cy="4924425"/>
          </a:xfrm>
          <a:prstGeom prst="rect">
            <a:avLst/>
          </a:prstGeom>
          <a:noFill/>
        </p:spPr>
        <p:txBody>
          <a:bodyPr wrap="square">
            <a:spAutoFit/>
          </a:bodyPr>
          <a:lstStyle/>
          <a:p>
            <a:r>
              <a:rPr lang="es-ES" b="1" dirty="0">
                <a:highlight>
                  <a:srgbClr val="FFFF00"/>
                </a:highlight>
              </a:rPr>
              <a:t>Para reflexionar </a:t>
            </a:r>
          </a:p>
          <a:p>
            <a:r>
              <a:rPr lang="es-ES" dirty="0"/>
              <a:t>Según tu opinión y luego de </a:t>
            </a:r>
            <a:r>
              <a:rPr lang="es-ES" dirty="0" smtClean="0"/>
              <a:t>escuchar, </a:t>
            </a:r>
            <a:r>
              <a:rPr lang="es-ES" dirty="0"/>
              <a:t>¿Se puede vivir sin amistades? ¿Por qué?</a:t>
            </a:r>
          </a:p>
          <a:p>
            <a:r>
              <a:rPr lang="es-ES" sz="1600" dirty="0"/>
              <a:t>_______________________________________________________________________________________________________________________________________________________________________________________________________________________________________________________</a:t>
            </a:r>
          </a:p>
          <a:p>
            <a:r>
              <a:rPr lang="es-ES" sz="1600" dirty="0"/>
              <a:t>Pudiste identificar a tus amigos ¿Cuáles son tus </a:t>
            </a:r>
            <a:r>
              <a:rPr lang="es-ES" sz="1600" dirty="0" smtClean="0"/>
              <a:t>verdaderos amigos ? </a:t>
            </a:r>
            <a:r>
              <a:rPr lang="es-ES" sz="1600" dirty="0"/>
              <a:t>¿Qué características tienen ellos para ser </a:t>
            </a:r>
            <a:r>
              <a:rPr lang="es-ES" sz="1600" dirty="0" smtClean="0"/>
              <a:t>tus buenos </a:t>
            </a:r>
            <a:r>
              <a:rPr lang="es-ES" sz="1600" dirty="0"/>
              <a:t>amigos </a:t>
            </a:r>
            <a:r>
              <a:rPr lang="es-ES" sz="1600" dirty="0" smtClean="0"/>
              <a:t>?</a:t>
            </a:r>
            <a:endParaRPr lang="es-ES" sz="1600" dirty="0"/>
          </a:p>
          <a:p>
            <a:r>
              <a:rPr lang="es-ES" sz="1600" dirty="0"/>
              <a:t>________________________________</a:t>
            </a:r>
            <a:r>
              <a:rPr lang="es-E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s-ES" dirty="0"/>
          </a:p>
          <a:p>
            <a:r>
              <a:rPr lang="es-ES" dirty="0"/>
              <a:t>Pensando en tí, ¿Qué tipo de cualidades tienes tú para ser </a:t>
            </a:r>
            <a:r>
              <a:rPr lang="es-ES" dirty="0" smtClean="0"/>
              <a:t>buen amigo ?</a:t>
            </a:r>
            <a:endParaRPr lang="es-ES" dirty="0"/>
          </a:p>
          <a:p>
            <a:r>
              <a:rPr lang="es-E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p>
        </p:txBody>
      </p:sp>
    </p:spTree>
    <p:extLst>
      <p:ext uri="{BB962C8B-B14F-4D97-AF65-F5344CB8AC3E}">
        <p14:creationId xmlns:p14="http://schemas.microsoft.com/office/powerpoint/2010/main" val="12760805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2351</TotalTime>
  <Words>518</Words>
  <Application>Microsoft Office PowerPoint</Application>
  <PresentationFormat>Presentación en pantalla (4:3)</PresentationFormat>
  <Paragraphs>67</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PLANIFICACIÓN  CLASES VIRTUALES SEMANA N°26 FECHA : 21 al 25 de septiembre RELIGIÓN</vt:lpstr>
      <vt:lpstr>Presentación de PowerPoint</vt:lpstr>
      <vt:lpstr>Presentación de PowerPoint</vt:lpstr>
      <vt:lpstr>El valor de la Amistad</vt:lpstr>
      <vt:lpstr>VALOR - AMISTAD</vt:lpstr>
      <vt:lpstr>VALOR  AMISTAD</vt:lpstr>
      <vt:lpstr>Presentación de PowerPoint</vt:lpstr>
      <vt:lpstr>Presentación de PowerPoint</vt:lpstr>
      <vt:lpstr>ACTIVIDAD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Colegio Jean Piaget</cp:lastModifiedBy>
  <cp:revision>98</cp:revision>
  <dcterms:created xsi:type="dcterms:W3CDTF">2020-07-06T03:06:52Z</dcterms:created>
  <dcterms:modified xsi:type="dcterms:W3CDTF">2020-09-20T22:27:17Z</dcterms:modified>
</cp:coreProperties>
</file>