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56" r:id="rId3"/>
    <p:sldId id="310" r:id="rId4"/>
    <p:sldId id="304" r:id="rId5"/>
    <p:sldId id="301" r:id="rId6"/>
    <p:sldId id="305" r:id="rId7"/>
    <p:sldId id="308" r:id="rId8"/>
    <p:sldId id="313" r:id="rId9"/>
    <p:sldId id="311" r:id="rId10"/>
    <p:sldId id="312" r:id="rId11"/>
    <p:sldId id="314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28</a:t>
            </a:r>
            <a:br>
              <a:rPr lang="es-CL" sz="2800" dirty="0"/>
            </a:br>
            <a:r>
              <a:rPr lang="es-CL" sz="2800" dirty="0"/>
              <a:t>FECHA : 07- Octubre-2020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D25A5-60EB-49FD-9BA1-7B171D53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N°</a:t>
            </a:r>
            <a:r>
              <a:rPr lang="es-CL" dirty="0"/>
              <a:t> 3 </a:t>
            </a:r>
          </a:p>
        </p:txBody>
      </p:sp>
      <p:pic>
        <p:nvPicPr>
          <p:cNvPr id="6146" name="Picture 2" descr="6 zapatos más bizarros y raros del mundo que puedes regalarle a tu peor  enemigo - TKM Colombia">
            <a:extLst>
              <a:ext uri="{FF2B5EF4-FFF2-40B4-BE49-F238E27FC236}">
                <a16:creationId xmlns:a16="http://schemas.microsoft.com/office/drawing/2014/main" id="{D89E2EA8-240E-486F-8E92-45F11AD1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447827" cy="43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231B98A-6A25-40ED-B0E2-F673F7D25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59168"/>
              </p:ext>
            </p:extLst>
          </p:nvPr>
        </p:nvGraphicFramePr>
        <p:xfrm>
          <a:off x="3995937" y="1916832"/>
          <a:ext cx="4726497" cy="46665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5499">
                  <a:extLst>
                    <a:ext uri="{9D8B030D-6E8A-4147-A177-3AD203B41FA5}">
                      <a16:colId xmlns:a16="http://schemas.microsoft.com/office/drawing/2014/main" val="3034371226"/>
                    </a:ext>
                  </a:extLst>
                </a:gridCol>
                <a:gridCol w="1575499">
                  <a:extLst>
                    <a:ext uri="{9D8B030D-6E8A-4147-A177-3AD203B41FA5}">
                      <a16:colId xmlns:a16="http://schemas.microsoft.com/office/drawing/2014/main" val="3699426271"/>
                    </a:ext>
                  </a:extLst>
                </a:gridCol>
                <a:gridCol w="1575499">
                  <a:extLst>
                    <a:ext uri="{9D8B030D-6E8A-4147-A177-3AD203B41FA5}">
                      <a16:colId xmlns:a16="http://schemas.microsoft.com/office/drawing/2014/main" val="2307783030"/>
                    </a:ext>
                  </a:extLst>
                </a:gridCol>
              </a:tblGrid>
              <a:tr h="555539">
                <a:tc>
                  <a:txBody>
                    <a:bodyPr/>
                    <a:lstStyle/>
                    <a:p>
                      <a:r>
                        <a:rPr lang="es-CL" sz="24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TEXTURA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975"/>
                  </a:ext>
                </a:extLst>
              </a:tr>
              <a:tr h="4110991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0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57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17A4B-7694-4D7A-AA45-77749193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0F7CE-DB96-4581-A184-33E6BD8C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cambios o innovaciones le realizarías a los siguientes objetos?</a:t>
            </a:r>
          </a:p>
        </p:txBody>
      </p:sp>
      <p:pic>
        <p:nvPicPr>
          <p:cNvPr id="7170" name="Picture 2" descr="Zapatos Fútbol Nike Superfly Elite Niño / Rincón Del Fútbol - $ 39.990 en  Mercado Libre">
            <a:extLst>
              <a:ext uri="{FF2B5EF4-FFF2-40B4-BE49-F238E27FC236}">
                <a16:creationId xmlns:a16="http://schemas.microsoft.com/office/drawing/2014/main" id="{1E854E1E-00DF-4BDB-B5FC-C8718DEA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295114" cy="212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 objetos de uso cotidiano que están por desaparecer | De10">
            <a:extLst>
              <a:ext uri="{FF2B5EF4-FFF2-40B4-BE49-F238E27FC236}">
                <a16:creationId xmlns:a16="http://schemas.microsoft.com/office/drawing/2014/main" id="{D42EC602-1F1A-4574-976D-0AAB3ACB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8267"/>
            <a:ext cx="4022005" cy="26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ree Objetos de uso cotidiano 10 Stock Photo - FreeImages.com">
            <a:extLst>
              <a:ext uri="{FF2B5EF4-FFF2-40B4-BE49-F238E27FC236}">
                <a16:creationId xmlns:a16="http://schemas.microsoft.com/office/drawing/2014/main" id="{C967566F-988C-4233-B7BF-2CE5BFA4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49" y="2218556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6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</a:t>
            </a:r>
          </a:p>
          <a:p>
            <a:pPr algn="ctr"/>
            <a:r>
              <a:rPr lang="es-CL" sz="2000" b="1" dirty="0"/>
              <a:t>SEMANA 28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b="1" dirty="0"/>
              <a:t>Observa la siguiente imagen y expresa el lenguaje visual. Fundamenta</a:t>
            </a:r>
          </a:p>
          <a:p>
            <a:pPr marL="457200" indent="-457200">
              <a:buAutoNum type="arabicParenR"/>
            </a:pPr>
            <a:endParaRPr lang="es-CL" sz="2000" b="1" dirty="0"/>
          </a:p>
          <a:p>
            <a:pPr marL="457200" indent="-457200">
              <a:buAutoNum type="arabicParenR"/>
            </a:pPr>
            <a:endParaRPr lang="es-CL" sz="2000" b="1" dirty="0"/>
          </a:p>
          <a:p>
            <a:pPr marL="457200" indent="-457200">
              <a:buAutoNum type="arabicParenR"/>
            </a:pPr>
            <a:endParaRPr lang="es-CL" sz="2000" b="1" dirty="0"/>
          </a:p>
          <a:p>
            <a:pPr marL="457200" indent="-457200">
              <a:buAutoNum type="arabicParenR"/>
            </a:pPr>
            <a:endParaRPr lang="es-CL" sz="2000" b="1" dirty="0"/>
          </a:p>
          <a:p>
            <a:pPr marL="457200" indent="-457200">
              <a:buAutoNum type="arabicParenR"/>
            </a:pPr>
            <a:endParaRPr lang="es-CL" sz="2000" b="1" dirty="0"/>
          </a:p>
          <a:p>
            <a:pPr marL="457200" indent="-457200">
              <a:buAutoNum type="arabicParenR"/>
            </a:pPr>
            <a:r>
              <a:rPr lang="es-CL" sz="2000" b="1" dirty="0"/>
              <a:t>¿Qué cambios o innovaciones debes realizar a diario en tu vida? fundamenta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923928" y="5157192"/>
            <a:ext cx="496855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1" y="469209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lor – Toscana">
            <a:extLst>
              <a:ext uri="{FF2B5EF4-FFF2-40B4-BE49-F238E27FC236}">
                <a16:creationId xmlns:a16="http://schemas.microsoft.com/office/drawing/2014/main" id="{CA88C958-2D33-4754-8F13-1609B42D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32500"/>
            <a:ext cx="1697802" cy="14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2223"/>
              </p:ext>
            </p:extLst>
          </p:nvPr>
        </p:nvGraphicFramePr>
        <p:xfrm>
          <a:off x="503548" y="260648"/>
          <a:ext cx="8136904" cy="531780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5°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/>
                        <a:t>Crear trabajos de arte y diseños a partir de sus propias ideas y de la observación del: › entorno cultural: Chile, su paisaje y sus costumbres en el pasado y en el presente </a:t>
                      </a:r>
                      <a:r>
                        <a:rPr lang="es-CL" sz="1400" b="1" dirty="0"/>
                        <a:t>› entorno artístico: impresionismo y postimpresionismo; y diseño en Chile, Latinoamérica y del resto del mundo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Describen objetos de diseño de diferentes épocas y culturas en relación con el objetivo para el que fueron diseñados y el uso de elementos de lenguaje visual, como forma, color y texturas.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Proponen modificaciones o innovaciones a objetos de uso cotidiano a partir del análisis y observación de estos. 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/>
                        <a:t>› Desarrollar proyectos de diseño, aplicando las etapas del proceso creativo.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 › Crear, basándose en la observación de objetos y elementos de diseño.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y proponer modificaciones a diversos objetos.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Porcentaje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 e indicador descendido</a:t>
                      </a:r>
                      <a:endParaRPr lang="es-CL" sz="1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5</a:t>
                      </a:r>
                      <a:r>
                        <a:rPr lang="es-CL" sz="1400" b="1">
                          <a:effectLst/>
                          <a:latin typeface="+mn-lt"/>
                        </a:rPr>
                        <a:t>°: 18</a:t>
                      </a:r>
                      <a:r>
                        <a:rPr lang="es-CL" sz="1400" b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alumnos rindieron la evaluación equivalente al 100% en donde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un 100%  logra en su totalidad los indicadores de evaluación</a:t>
                      </a:r>
                      <a:r>
                        <a:rPr lang="es-CL" sz="1600" b="1" dirty="0">
                          <a:effectLst/>
                          <a:latin typeface="+mn-lt"/>
                        </a:rPr>
                        <a:t>. </a:t>
                      </a:r>
                      <a:endParaRPr lang="es-CL" sz="1400" b="0" dirty="0"/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39217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75656" y="2204864"/>
            <a:ext cx="30243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¿Qué forma y color tiene un vestido antiguo? </a:t>
            </a:r>
          </a:p>
          <a:p>
            <a:endParaRPr lang="es-CL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¿Qué modificaciones le realizarías al vestido?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sp>
        <p:nvSpPr>
          <p:cNvPr id="5" name="Llamada de nube 4"/>
          <p:cNvSpPr/>
          <p:nvPr/>
        </p:nvSpPr>
        <p:spPr>
          <a:xfrm>
            <a:off x="4644010" y="1827197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pic>
        <p:nvPicPr>
          <p:cNvPr id="1026" name="Picture 2" descr="Chimpancé pensando Imágenes Vectoriales, Ilustraciones Libres de Regalías  de Chimpancé pensando | Depositphotos®">
            <a:extLst>
              <a:ext uri="{FF2B5EF4-FFF2-40B4-BE49-F238E27FC236}">
                <a16:creationId xmlns:a16="http://schemas.microsoft.com/office/drawing/2014/main" id="{F42FEB52-3F17-4350-A81D-5CE7096F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34" y="3428999"/>
            <a:ext cx="2891033" cy="32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/>
              <a:t>Lenguaje visual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2BB1F5-8B4C-43D0-8D44-EB9F52D5FBC1}"/>
              </a:ext>
            </a:extLst>
          </p:cNvPr>
          <p:cNvSpPr txBox="1"/>
          <p:nvPr/>
        </p:nvSpPr>
        <p:spPr>
          <a:xfrm>
            <a:off x="611560" y="1844824"/>
            <a:ext cx="46647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 lenguaje visual es el lenguaje que desarrollamos en el cerebro relacionado con la manera de como interpretamos lo que percibimos a través de los ojos ("visualmente"). Es el que utiliza imágenes y signos gráficos . Tiene como objetivo la transmisión de mensajes a través de la imagen.</a:t>
            </a:r>
            <a:endParaRPr lang="es-CL" sz="2400" dirty="0"/>
          </a:p>
        </p:txBody>
      </p:sp>
      <p:pic>
        <p:nvPicPr>
          <p:cNvPr id="5" name="Picture 2" descr="Lenguaje visual, principios y caso de estudio Aena">
            <a:extLst>
              <a:ext uri="{FF2B5EF4-FFF2-40B4-BE49-F238E27FC236}">
                <a16:creationId xmlns:a16="http://schemas.microsoft.com/office/drawing/2014/main" id="{FC3B48A2-37CA-4885-A6CF-400EDC40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24" y="2768922"/>
            <a:ext cx="3860483" cy="24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CL" dirty="0"/>
              <a:t>FORMA, COLOR, TEXTURA. </a:t>
            </a:r>
          </a:p>
        </p:txBody>
      </p:sp>
      <p:pic>
        <p:nvPicPr>
          <p:cNvPr id="1026" name="Picture 2" descr="piedra - Wikcionario, el diccionario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6259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sado, presente y futuro de la madera. - Forestal Mader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776465" cy="31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corar en familia | DEF Deco : 30 manualidades con hoja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9" y="4313096"/>
            <a:ext cx="3456675" cy="2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/>
              <a:t> Observa las siguientes imágenes y completa el cuadro según corresponda al lenguaje visual que tú consideras pertinente. </a:t>
            </a:r>
          </a:p>
          <a:p>
            <a:r>
              <a:rPr lang="es-CL" dirty="0"/>
              <a:t>Observa tú alrededor y modifica algunos objetos o elementos utilizando el siguiente cuadro.</a:t>
            </a:r>
          </a:p>
        </p:txBody>
      </p:sp>
      <p:pic>
        <p:nvPicPr>
          <p:cNvPr id="3074" name="Picture 2" descr="nino-y-nina-imagen-animada-0116">
            <a:extLst>
              <a:ext uri="{FF2B5EF4-FFF2-40B4-BE49-F238E27FC236}">
                <a16:creationId xmlns:a16="http://schemas.microsoft.com/office/drawing/2014/main" id="{CC22BB9E-9936-4A6F-AC2D-DFAB0E19B6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162572" cy="27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A984-BA42-45BB-A9BE-5B430929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N°</a:t>
            </a:r>
            <a:r>
              <a:rPr lang="es-CL" dirty="0"/>
              <a:t> 1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5ADC863-AA8D-4755-804F-5055FE15F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42519"/>
              </p:ext>
            </p:extLst>
          </p:nvPr>
        </p:nvGraphicFramePr>
        <p:xfrm>
          <a:off x="4283969" y="1556792"/>
          <a:ext cx="4680519" cy="4032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0173">
                  <a:extLst>
                    <a:ext uri="{9D8B030D-6E8A-4147-A177-3AD203B41FA5}">
                      <a16:colId xmlns:a16="http://schemas.microsoft.com/office/drawing/2014/main" val="3034371226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3699426271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2307783030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es-CL" sz="24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TEXTURA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975"/>
                  </a:ext>
                </a:extLst>
              </a:tr>
              <a:tr h="3552395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03108"/>
                  </a:ext>
                </a:extLst>
              </a:tr>
            </a:tbl>
          </a:graphicData>
        </a:graphic>
      </p:graphicFrame>
      <p:pic>
        <p:nvPicPr>
          <p:cNvPr id="4098" name="Picture 2" descr="4 objetos de epocas pasadas - Buscar con Google | Teléfono antiguo,  Teléfono viejo, Artilugios y artefactos">
            <a:extLst>
              <a:ext uri="{FF2B5EF4-FFF2-40B4-BE49-F238E27FC236}">
                <a16:creationId xmlns:a16="http://schemas.microsoft.com/office/drawing/2014/main" id="{79BF909B-95D4-4DF6-8C1C-7366DE53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" y="2204864"/>
            <a:ext cx="4227838" cy="29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7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97CF1-05C5-4075-888B-AB96F00F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N°</a:t>
            </a:r>
            <a:r>
              <a:rPr lang="es-CL" dirty="0"/>
              <a:t> 2</a:t>
            </a:r>
          </a:p>
        </p:txBody>
      </p:sp>
      <p:pic>
        <p:nvPicPr>
          <p:cNvPr id="5122" name="Picture 2" descr="La revolución de la moda en el siglo XIX - El Independiente">
            <a:extLst>
              <a:ext uri="{FF2B5EF4-FFF2-40B4-BE49-F238E27FC236}">
                <a16:creationId xmlns:a16="http://schemas.microsoft.com/office/drawing/2014/main" id="{9C95E4DE-284A-4D83-A471-E6C6D1C2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07707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2629119-6FE6-4267-BDA9-ACAB1FD07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3250"/>
              </p:ext>
            </p:extLst>
          </p:nvPr>
        </p:nvGraphicFramePr>
        <p:xfrm>
          <a:off x="134888" y="2132856"/>
          <a:ext cx="4680519" cy="4032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0173">
                  <a:extLst>
                    <a:ext uri="{9D8B030D-6E8A-4147-A177-3AD203B41FA5}">
                      <a16:colId xmlns:a16="http://schemas.microsoft.com/office/drawing/2014/main" val="3034371226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3699426271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2307783030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es-CL" sz="24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TEXTURA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975"/>
                  </a:ext>
                </a:extLst>
              </a:tr>
              <a:tr h="3552395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0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43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489</Words>
  <Application>Microsoft Office PowerPoint</Application>
  <PresentationFormat>Presentación en pantalla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Times New Roman</vt:lpstr>
      <vt:lpstr>Wingdings</vt:lpstr>
      <vt:lpstr>Tema de Office</vt:lpstr>
      <vt:lpstr>PLANIFICACIÓN  CLASES VIRTUALES SEMANA N° 28 FECHA : 07- Octubre-2020</vt:lpstr>
      <vt:lpstr>Presentación de PowerPoint</vt:lpstr>
      <vt:lpstr>Reglas para una buena clase </vt:lpstr>
      <vt:lpstr>Inicio Activación Conocimientos Previos</vt:lpstr>
      <vt:lpstr>Lenguaje visual</vt:lpstr>
      <vt:lpstr>FORMA, COLOR, TEXTURA. </vt:lpstr>
      <vt:lpstr>Manos a la obra</vt:lpstr>
      <vt:lpstr>N° 1</vt:lpstr>
      <vt:lpstr>N° 2</vt:lpstr>
      <vt:lpstr>N° 3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alicia cuellar</cp:lastModifiedBy>
  <cp:revision>86</cp:revision>
  <dcterms:created xsi:type="dcterms:W3CDTF">2020-07-06T03:06:52Z</dcterms:created>
  <dcterms:modified xsi:type="dcterms:W3CDTF">2020-10-02T02:32:40Z</dcterms:modified>
</cp:coreProperties>
</file>