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sldIdLst>
    <p:sldId id="298" r:id="rId3"/>
    <p:sldId id="256" r:id="rId4"/>
    <p:sldId id="295" r:id="rId5"/>
    <p:sldId id="310" r:id="rId6"/>
    <p:sldId id="311" r:id="rId7"/>
    <p:sldId id="305" r:id="rId8"/>
    <p:sldId id="308" r:id="rId9"/>
    <p:sldId id="306" r:id="rId10"/>
    <p:sldId id="301" r:id="rId11"/>
    <p:sldId id="309" r:id="rId12"/>
    <p:sldId id="297" r:id="rId13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13" autoAdjust="0"/>
    <p:restoredTop sz="86477" autoAdjust="0"/>
  </p:normalViewPr>
  <p:slideViewPr>
    <p:cSldViewPr>
      <p:cViewPr varScale="1">
        <p:scale>
          <a:sx n="67" d="100"/>
          <a:sy n="67" d="100"/>
        </p:scale>
        <p:origin x="1268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322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1DCF9-6906-40AE-9A3E-DA31479E690A}" type="datetimeFigureOut">
              <a:rPr lang="es-CL" smtClean="0"/>
              <a:t>01-10-2020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CB537C-D402-466D-8D59-2D0DD8A6FDC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08741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CB537C-D402-466D-8D59-2D0DD8A6FDC3}" type="slidenum">
              <a:rPr lang="es-CL" smtClean="0"/>
              <a:t>11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00368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01-10-2020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04116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01-10-2020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57414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01-10-2020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90742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01-10-2020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506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01-10-2020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7600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01-10-2020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15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01-10-2020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232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01-10-2020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487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01-10-2020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3330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01-10-2020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0532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01-10-2020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246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01-10-2020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462226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01-10-2020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1791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01-10-2020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217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01-10-2020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088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01-10-2020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33145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01-10-2020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85790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01-10-2020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05231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01-10-2020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58824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01-10-2020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47619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01-10-2020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10902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01-10-2020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8531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C9408-C9F9-4FD8-8325-38140F465313}" type="datetimeFigureOut">
              <a:rPr lang="es-CL" smtClean="0"/>
              <a:t>01-10-2020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76902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01-10-2020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332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cs.google.com/forms/d/e/1FAIpQLSfJw5QqsZPc5084JjbMWS65p4qKO6UlSlXxCU5-tmwsOO8iUg/viewform" TargetMode="External"/><Relationship Id="rId5" Type="http://schemas.openxmlformats.org/officeDocument/2006/relationships/image" Target="../media/image3.gif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07180" y="548680"/>
            <a:ext cx="7772400" cy="2284164"/>
          </a:xfrm>
        </p:spPr>
        <p:txBody>
          <a:bodyPr>
            <a:noAutofit/>
          </a:bodyPr>
          <a:lstStyle/>
          <a:p>
            <a:r>
              <a:rPr lang="es-CL" sz="2800" b="1" dirty="0"/>
              <a:t>PLANIFICACIÓN  CLASES VIRTUALES</a:t>
            </a:r>
            <a:br>
              <a:rPr lang="es-CL" sz="2800" b="1" dirty="0"/>
            </a:br>
            <a:r>
              <a:rPr lang="es-CL" sz="2800" b="1" dirty="0"/>
              <a:t>RETROALIMENTACIÓN</a:t>
            </a:r>
            <a:br>
              <a:rPr lang="es-CL" sz="2800" b="1" dirty="0"/>
            </a:br>
            <a:r>
              <a:rPr lang="es-CL" sz="2800" b="1" dirty="0"/>
              <a:t>EDUCACIÓN FÍSICA 5° AÑO BÁSICO</a:t>
            </a:r>
            <a:br>
              <a:rPr lang="es-CL" sz="2800" dirty="0"/>
            </a:br>
            <a:r>
              <a:rPr lang="es-CL" sz="2800" dirty="0"/>
              <a:t>SEMANA N° 28 </a:t>
            </a:r>
            <a:br>
              <a:rPr lang="es-CL" sz="2800" dirty="0"/>
            </a:br>
            <a:r>
              <a:rPr lang="es-CL" sz="2800" dirty="0"/>
              <a:t>FECHA : 06-10-2020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51196" y="5900081"/>
            <a:ext cx="802838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b="1" i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Colegio Jean Piaget</a:t>
            </a:r>
            <a:endParaRPr lang="es-MX" i="1" dirty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600" b="1" i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 escuela, un lugar para aprender y crecer en un ambiente saludable</a:t>
            </a:r>
            <a:endParaRPr lang="es-ES" sz="16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705" y="3645024"/>
            <a:ext cx="3302295" cy="2852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8448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32682" y="169294"/>
            <a:ext cx="8278635" cy="648072"/>
          </a:xfrm>
        </p:spPr>
        <p:txBody>
          <a:bodyPr>
            <a:normAutofit fontScale="90000"/>
          </a:bodyPr>
          <a:lstStyle/>
          <a:p>
            <a:r>
              <a:rPr lang="es-CL" dirty="0"/>
              <a:t>Desarrollo de la clase 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0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630804"/>
              </p:ext>
            </p:extLst>
          </p:nvPr>
        </p:nvGraphicFramePr>
        <p:xfrm>
          <a:off x="107504" y="980734"/>
          <a:ext cx="8928992" cy="5746660"/>
        </p:xfrm>
        <a:graphic>
          <a:graphicData uri="http://schemas.openxmlformats.org/drawingml/2006/table">
            <a:tbl>
              <a:tblPr/>
              <a:tblGrid>
                <a:gridCol w="8928992">
                  <a:extLst>
                    <a:ext uri="{9D8B030D-6E8A-4147-A177-3AD203B41FA5}">
                      <a16:colId xmlns:a16="http://schemas.microsoft.com/office/drawing/2014/main" val="3668898835"/>
                    </a:ext>
                  </a:extLst>
                </a:gridCol>
              </a:tblGrid>
              <a:tr h="57466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0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2)</a:t>
                      </a:r>
                      <a:r>
                        <a:rPr lang="es-ES" sz="2000" b="0" i="0" dirty="0">
                          <a:solidFill>
                            <a:schemeClr val="tx1"/>
                          </a:solidFill>
                          <a:effectLst/>
                          <a:latin typeface="Google Sans"/>
                        </a:rPr>
                        <a:t>Describe la ejecución del siguiente ejercicio y menciona cuál es el objetivo </a:t>
                      </a:r>
                      <a:endParaRPr lang="es-CL" sz="2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2000" dirty="0">
                        <a:latin typeface="+mn-lt"/>
                      </a:endParaRPr>
                    </a:p>
                    <a:p>
                      <a:pPr algn="l"/>
                      <a:endParaRPr lang="es-ES" sz="2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6190642"/>
                  </a:ext>
                </a:extLst>
              </a:tr>
            </a:tbl>
          </a:graphicData>
        </a:graphic>
      </p:graphicFrame>
      <p:pic>
        <p:nvPicPr>
          <p:cNvPr id="5" name="Picture 2" descr="Happy Dance Sticker by Ofix for iOS &amp; Android | GIPHY">
            <a:extLst>
              <a:ext uri="{FF2B5EF4-FFF2-40B4-BE49-F238E27FC236}">
                <a16:creationId xmlns:a16="http://schemas.microsoft.com/office/drawing/2014/main" id="{7A0BED90-6061-4C0C-86E4-C12FE416D0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99398"/>
            <a:ext cx="1296144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a 7">
            <a:extLst>
              <a:ext uri="{FF2B5EF4-FFF2-40B4-BE49-F238E27FC236}">
                <a16:creationId xmlns:a16="http://schemas.microsoft.com/office/drawing/2014/main" id="{4ECCD15F-151D-472E-A14E-C474A852ED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5905233"/>
              </p:ext>
            </p:extLst>
          </p:nvPr>
        </p:nvGraphicFramePr>
        <p:xfrm>
          <a:off x="593811" y="1823649"/>
          <a:ext cx="7956376" cy="4028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8188">
                  <a:extLst>
                    <a:ext uri="{9D8B030D-6E8A-4147-A177-3AD203B41FA5}">
                      <a16:colId xmlns:a16="http://schemas.microsoft.com/office/drawing/2014/main" val="3522649528"/>
                    </a:ext>
                  </a:extLst>
                </a:gridCol>
                <a:gridCol w="3978188">
                  <a:extLst>
                    <a:ext uri="{9D8B030D-6E8A-4147-A177-3AD203B41FA5}">
                      <a16:colId xmlns:a16="http://schemas.microsoft.com/office/drawing/2014/main" val="34797063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Deporte “Hándbol”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Descripción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6584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1.-</a:t>
                      </a:r>
                    </a:p>
                    <a:p>
                      <a:r>
                        <a:rPr lang="es-CL" dirty="0"/>
                        <a:t>2.-</a:t>
                      </a:r>
                    </a:p>
                    <a:p>
                      <a:r>
                        <a:rPr lang="es-CL" dirty="0"/>
                        <a:t>3.-</a:t>
                      </a:r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5456283"/>
                  </a:ext>
                </a:extLst>
              </a:tr>
            </a:tbl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7E866350-32B6-4A72-8E27-0E520DB15E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56" y="2276878"/>
            <a:ext cx="3832536" cy="345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463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/>
          <p:cNvSpPr/>
          <p:nvPr/>
        </p:nvSpPr>
        <p:spPr>
          <a:xfrm>
            <a:off x="2438550" y="41959"/>
            <a:ext cx="4608512" cy="143424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b="1" dirty="0"/>
              <a:t>TICKET DE SALIDA</a:t>
            </a:r>
          </a:p>
          <a:p>
            <a:pPr algn="ctr"/>
            <a:r>
              <a:rPr lang="es-ES" sz="2000" b="1" dirty="0"/>
              <a:t>RETROALIMENTACIÓN</a:t>
            </a:r>
          </a:p>
          <a:p>
            <a:pPr algn="ctr"/>
            <a:r>
              <a:rPr lang="es-ES" sz="2000" b="1" dirty="0"/>
              <a:t>Evaluación Formativa </a:t>
            </a:r>
          </a:p>
          <a:p>
            <a:pPr algn="ctr"/>
            <a:r>
              <a:rPr lang="es-ES" sz="2000" b="1" dirty="0"/>
              <a:t>ASIGNATURA: EDUCACIÓN FÍSICA 5°</a:t>
            </a:r>
          </a:p>
          <a:p>
            <a:pPr algn="ctr"/>
            <a:r>
              <a:rPr lang="es-ES" sz="2000" b="1" dirty="0"/>
              <a:t>SEMANA 28</a:t>
            </a:r>
          </a:p>
        </p:txBody>
      </p:sp>
      <p:sp>
        <p:nvSpPr>
          <p:cNvPr id="3" name="2 Rectángulo redondeado"/>
          <p:cNvSpPr/>
          <p:nvPr/>
        </p:nvSpPr>
        <p:spPr>
          <a:xfrm>
            <a:off x="539552" y="1547293"/>
            <a:ext cx="6408712" cy="50405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/>
              <a:t>Nombre: _______________________________________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194" y="186602"/>
            <a:ext cx="1254953" cy="108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153914" y="476672"/>
            <a:ext cx="1944216" cy="794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/>
              <a:t>CIERRE</a:t>
            </a:r>
          </a:p>
        </p:txBody>
      </p:sp>
      <p:sp>
        <p:nvSpPr>
          <p:cNvPr id="8" name="4 Rectángulo redondeado"/>
          <p:cNvSpPr/>
          <p:nvPr/>
        </p:nvSpPr>
        <p:spPr>
          <a:xfrm>
            <a:off x="3659096" y="5084261"/>
            <a:ext cx="5256584" cy="144016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/>
              <a:t>Enviar fotografía de las respuestas al: </a:t>
            </a:r>
          </a:p>
          <a:p>
            <a:pPr algn="ctr"/>
            <a:r>
              <a:rPr lang="es-CL" dirty="0"/>
              <a:t>Correo: </a:t>
            </a:r>
            <a:r>
              <a:rPr lang="es-CL" b="1" dirty="0"/>
              <a:t>Marcos.lucero@colegio-jeanpiaget.cl</a:t>
            </a:r>
          </a:p>
          <a:p>
            <a:pPr algn="ctr"/>
            <a:r>
              <a:rPr lang="es-CL" dirty="0"/>
              <a:t>Celular:  </a:t>
            </a:r>
            <a:r>
              <a:rPr lang="es-CL" b="1" dirty="0"/>
              <a:t>+56964515300</a:t>
            </a:r>
          </a:p>
        </p:txBody>
      </p:sp>
      <p:pic>
        <p:nvPicPr>
          <p:cNvPr id="10" name="Picture 8" descr="Film Camera Sticker by Martina Martian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623" y="551132"/>
            <a:ext cx="2496377" cy="249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539552" y="2486112"/>
            <a:ext cx="84065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/>
              <a:t>Link de ticket de salida semana 28 </a:t>
            </a:r>
          </a:p>
          <a:p>
            <a:endParaRPr lang="es-CL" b="1" dirty="0"/>
          </a:p>
          <a:p>
            <a:r>
              <a:rPr lang="es-CL" b="1" dirty="0">
                <a:hlinkClick r:id="rId6"/>
              </a:rPr>
              <a:t>https://docs.google.com/forms/d/e/1FAIpQLSfJw5QqsZPc5084JjbMWS65p4qKO6UlSlXxCU5-tmwsOO8iUg/viewform</a:t>
            </a:r>
            <a:r>
              <a:rPr lang="es-CL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8096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3565872"/>
              </p:ext>
            </p:extLst>
          </p:nvPr>
        </p:nvGraphicFramePr>
        <p:xfrm>
          <a:off x="251520" y="404665"/>
          <a:ext cx="8136904" cy="6451679"/>
        </p:xfrm>
        <a:graphic>
          <a:graphicData uri="http://schemas.openxmlformats.org/drawingml/2006/table">
            <a:tbl>
              <a:tblPr firstRow="1" firstCol="1" bandRow="1"/>
              <a:tblGrid>
                <a:gridCol w="25755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1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461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600" b="1" dirty="0"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ASIGNATURA /CURSO</a:t>
                      </a:r>
                      <a:endParaRPr lang="es-CL" sz="16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es-CL" sz="1400" dirty="0"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Educación Física / 5° Año Básico</a:t>
                      </a: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6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600" b="1" dirty="0"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NOMBRE DEL PROFESOR/A</a:t>
                      </a:r>
                      <a:endParaRPr lang="es-CL" sz="16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dirty="0"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Marcos Lucero Lizama </a:t>
                      </a: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94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600" b="1" dirty="0"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OBJETIVO DE APRENDIZAJE PRIORIZACIÓN NIVEL 1</a:t>
                      </a:r>
                      <a:endParaRPr lang="es-CL" sz="16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s-ES_tradnl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OA1</a:t>
                      </a:r>
                      <a:r>
                        <a:rPr lang="es-ES_tradnl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r>
                        <a:rPr lang="es-E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Demostrar la aplicación de las habilidades motrices básicas adquiridas, en una variedad de actividades deportivas. </a:t>
                      </a:r>
                      <a:endParaRPr lang="es-CL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7393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_tradnl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INDICADORES DE RETROALIMENTACIÓN PARA OA</a:t>
                      </a:r>
                      <a:endParaRPr kumimoji="0" lang="es-CL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_tradnl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1.-Usan habilidades de locomoción en juegos deportivos; por ejemplo: corren en forma segura y coordinada hacia diferentes direcciones en busca del implemento deportivo.</a:t>
                      </a:r>
                      <a:endParaRPr lang="es-CL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_tradnl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2.-Mantienen el equilibrio durante lanzamientos, saltos o golpes a implementos.</a:t>
                      </a:r>
                      <a:endParaRPr lang="es-CL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_tradnl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3.-Detectan errores en la ejecución de habilidades de locomoción, manipulación y estabilidad</a:t>
                      </a:r>
                      <a:endParaRPr lang="es-CL" sz="14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6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600" b="1" dirty="0"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CONTENIDO /HABILIDADES</a:t>
                      </a:r>
                      <a:endParaRPr lang="es-CL" sz="16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Habilidades motrices / Describir</a:t>
                      </a:r>
                      <a:r>
                        <a:rPr lang="es-ES_tradnl" sz="1400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Explicar</a:t>
                      </a:r>
                      <a:endParaRPr lang="es-CL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8401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600" b="1" dirty="0"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OBJETIVO DE LA CLASE</a:t>
                      </a:r>
                      <a:endParaRPr lang="es-CL" sz="1600" dirty="0"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Retroalimentar aprendizajes evaluados :</a:t>
                      </a:r>
                    </a:p>
                    <a:p>
                      <a:r>
                        <a:rPr lang="es-ES_tradnl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1.-Usan habilidades de locomoción en juegos deportivos; por ejemplo: corren en forma segura y coordinada hacia diferentes direcciones en busca del implemento deportivo.</a:t>
                      </a:r>
                      <a:endParaRPr lang="es-CL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_tradnl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2.-Mantienen el equilibrio durante lanzamientos, saltos o golpes a implementos.</a:t>
                      </a:r>
                      <a:endParaRPr lang="es-CL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_tradnl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3.-Detectan errores en la ejecución de habilidades de locomoción, manipulación y estabilidad</a:t>
                      </a:r>
                      <a:endParaRPr lang="es-CL" sz="14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6604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6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EVALUACIÓN</a:t>
                      </a:r>
                      <a:endParaRPr lang="es-CL" sz="160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Se evaluará a través de TICKET DE SALIDA:.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2557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3816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s-CL" dirty="0"/>
              <a:t>Reglas clases virtuales</a:t>
            </a:r>
          </a:p>
        </p:txBody>
      </p:sp>
      <p:sp>
        <p:nvSpPr>
          <p:cNvPr id="6" name="Marcador de contenido 2"/>
          <p:cNvSpPr txBox="1">
            <a:spLocks noGrp="1"/>
          </p:cNvSpPr>
          <p:nvPr>
            <p:ph idx="1"/>
          </p:nvPr>
        </p:nvSpPr>
        <p:spPr>
          <a:xfrm>
            <a:off x="251520" y="1196752"/>
            <a:ext cx="8640960" cy="5661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marR="0" lvl="0" indent="-283464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Cuando inicies sesión debes mantener la cámara encendida.</a:t>
            </a:r>
          </a:p>
          <a:p>
            <a:pPr marL="365760" marR="0" lvl="0" indent="-283464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Debes mantener el micrófono apagado y sólo activarlo cuando respondas a la lista, te hagan alguna pregunta o tengas alguna duda. 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Preséntate con vestimenta adecuada para la clase.</a:t>
            </a:r>
          </a:p>
          <a:p>
            <a:pPr marL="365760" marR="0" lvl="0" indent="-283464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El chat es sólo para escribir alguna pregunta o duda que tengas.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No consumas alimentos mientras estés en clases</a:t>
            </a:r>
          </a:p>
          <a:p>
            <a:pPr marL="365760" marR="0" lvl="0" indent="-283464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El apoderado o adulto puede estar a su lado. Pero no debe interrumpir las clases. </a:t>
            </a:r>
            <a:endParaRPr kumimoji="0" lang="es-MX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92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-310852"/>
            <a:ext cx="8229600" cy="1143000"/>
          </a:xfrm>
        </p:spPr>
        <p:txBody>
          <a:bodyPr/>
          <a:lstStyle/>
          <a:p>
            <a:r>
              <a:rPr lang="es-CL" dirty="0"/>
              <a:t>Importante:</a:t>
            </a:r>
          </a:p>
        </p:txBody>
      </p:sp>
      <p:pic>
        <p:nvPicPr>
          <p:cNvPr id="4" name="Picture 2" descr="Happy Dance Sticker by Ofix for iOS &amp; Android |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76672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Llamada de flecha a la izquierda"/>
          <p:cNvSpPr/>
          <p:nvPr/>
        </p:nvSpPr>
        <p:spPr>
          <a:xfrm>
            <a:off x="3607174" y="969177"/>
            <a:ext cx="5429321" cy="1019663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la animación de un lápiz, significa que debes </a:t>
            </a:r>
            <a:r>
              <a:rPr lang="es-CL" b="1" dirty="0">
                <a:solidFill>
                  <a:prstClr val="black"/>
                </a:solidFill>
              </a:rPr>
              <a:t>escribir en tu cuaderno</a:t>
            </a:r>
          </a:p>
        </p:txBody>
      </p:sp>
      <p:pic>
        <p:nvPicPr>
          <p:cNvPr id="6" name="Picture 8" descr="Film Camera Sticker by Martina Martian for iOS &amp; Android |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5" y="1971988"/>
            <a:ext cx="2496377" cy="249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Llamada de flecha a la izquierda"/>
          <p:cNvSpPr/>
          <p:nvPr/>
        </p:nvSpPr>
        <p:spPr>
          <a:xfrm>
            <a:off x="2262511" y="2634739"/>
            <a:ext cx="6660232" cy="1193467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esta animación de una cámara fotográfica, significa que debes mandar </a:t>
            </a:r>
            <a:r>
              <a:rPr lang="es-CL" b="1" dirty="0">
                <a:solidFill>
                  <a:prstClr val="black"/>
                </a:solidFill>
              </a:rPr>
              <a:t>reporte sólo de esa actividad (una foto de la actividad)</a:t>
            </a:r>
          </a:p>
        </p:txBody>
      </p:sp>
      <p:pic>
        <p:nvPicPr>
          <p:cNvPr id="10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07" y="4223261"/>
            <a:ext cx="1968021" cy="240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Llamada de flecha a la izquierda"/>
          <p:cNvSpPr/>
          <p:nvPr/>
        </p:nvSpPr>
        <p:spPr>
          <a:xfrm>
            <a:off x="2195736" y="5187667"/>
            <a:ext cx="6793782" cy="1291797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esta animación de un signo de pregunta, significa que debes </a:t>
            </a:r>
            <a:r>
              <a:rPr lang="es-CL" b="1" dirty="0">
                <a:solidFill>
                  <a:prstClr val="black"/>
                </a:solidFill>
              </a:rPr>
              <a:t>pensar y analizar, sin escribir en tu cuaderno. Responder de forma oral.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2557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3293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0D6D34-8A57-4F81-B506-5FE37EA5B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Inicio</a:t>
            </a:r>
            <a:br>
              <a:rPr lang="es-CL" dirty="0"/>
            </a:br>
            <a:r>
              <a:rPr lang="es-CL" dirty="0"/>
              <a:t>Activación Conocimientos Previos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923FBB7-785D-49A2-91A5-AF45EAD7E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600200"/>
            <a:ext cx="8568952" cy="4525963"/>
          </a:xfrm>
        </p:spPr>
        <p:txBody>
          <a:bodyPr>
            <a:normAutofit/>
          </a:bodyPr>
          <a:lstStyle/>
          <a:p>
            <a:r>
              <a:rPr lang="es-CL" sz="2000" dirty="0"/>
              <a:t>¿Qué tipo de equilibrio se observa en la imagen 1 y 2?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9830D4C-3D75-486D-83BA-276DD458D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74132"/>
            <a:ext cx="3744416" cy="280831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6D17BA5-2C4C-493A-9A53-49E4946470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974132"/>
            <a:ext cx="4098032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024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584176"/>
          </a:xfrm>
        </p:spPr>
        <p:txBody>
          <a:bodyPr>
            <a:normAutofit/>
          </a:bodyPr>
          <a:lstStyle/>
          <a:p>
            <a:r>
              <a:rPr lang="es-CL" dirty="0"/>
              <a:t>RESULTADOS AL 29-10-2020</a:t>
            </a:r>
            <a:br>
              <a:rPr lang="es-CL" dirty="0"/>
            </a:br>
            <a:r>
              <a:rPr lang="es-CL" dirty="0"/>
              <a:t>Evaluados 23 estudiantes</a:t>
            </a:r>
            <a:endParaRPr lang="es-CL" sz="3100" dirty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788088"/>
              </p:ext>
            </p:extLst>
          </p:nvPr>
        </p:nvGraphicFramePr>
        <p:xfrm>
          <a:off x="1341985" y="2132856"/>
          <a:ext cx="6336702" cy="2385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3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79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03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b="1" dirty="0">
                          <a:latin typeface="Arial Black" panose="020B0A04020102020204" pitchFamily="34" charset="0"/>
                        </a:rPr>
                        <a:t>NIVE</a:t>
                      </a:r>
                      <a:r>
                        <a:rPr lang="es-CL" b="1" baseline="0" dirty="0">
                          <a:latin typeface="Arial Black" panose="020B0A04020102020204" pitchFamily="34" charset="0"/>
                        </a:rPr>
                        <a:t>L</a:t>
                      </a:r>
                      <a:endParaRPr lang="es-CL" b="1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>
                          <a:latin typeface="Arial Black" panose="020B0A04020102020204" pitchFamily="34" charset="0"/>
                        </a:rPr>
                        <a:t>CANTIDAD ALUMNOS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>
                          <a:latin typeface="Arial Black" panose="020B0A04020102020204" pitchFamily="34" charset="0"/>
                        </a:rPr>
                        <a:t>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b="1" dirty="0">
                          <a:latin typeface="Arial Black" panose="020B0A04020102020204" pitchFamily="34" charset="0"/>
                        </a:rPr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>
                          <a:latin typeface="Arial Black" panose="020B0A04020102020204" pitchFamily="34" charset="0"/>
                        </a:rPr>
                        <a:t>16</a:t>
                      </a:r>
                    </a:p>
                    <a:p>
                      <a:pPr algn="ctr"/>
                      <a:endParaRPr lang="es-CL" b="1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>
                          <a:latin typeface="Arial Black" panose="020B0A04020102020204" pitchFamily="34" charset="0"/>
                        </a:rPr>
                        <a:t>70%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b="1" dirty="0">
                          <a:latin typeface="Arial Black" panose="020B0A04020102020204" pitchFamily="34" charset="0"/>
                        </a:rPr>
                        <a:t>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>
                          <a:latin typeface="Arial Black" panose="020B0A04020102020204" pitchFamily="34" charset="0"/>
                        </a:rPr>
                        <a:t>5</a:t>
                      </a:r>
                    </a:p>
                    <a:p>
                      <a:pPr algn="ctr"/>
                      <a:endParaRPr lang="es-CL" b="1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>
                          <a:latin typeface="Arial Black" panose="020B0A04020102020204" pitchFamily="34" charset="0"/>
                        </a:rPr>
                        <a:t>22%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4288">
                <a:tc>
                  <a:txBody>
                    <a:bodyPr/>
                    <a:lstStyle/>
                    <a:p>
                      <a:pPr algn="ctr"/>
                      <a:r>
                        <a:rPr lang="es-CL" b="1" dirty="0">
                          <a:latin typeface="Arial Black" panose="020B0A04020102020204" pitchFamily="34" charset="0"/>
                        </a:rPr>
                        <a:t>PL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2000" b="1" dirty="0">
                          <a:latin typeface="Arial Black" panose="020B0A040201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>
                          <a:latin typeface="Arial Black" panose="020B0A04020102020204" pitchFamily="34" charset="0"/>
                        </a:rPr>
                        <a:t>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225860" y="4692248"/>
            <a:ext cx="8568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>
                <a:solidFill>
                  <a:prstClr val="black"/>
                </a:solidFill>
              </a:rPr>
              <a:t>Contenidos más bajos según preguntas:</a:t>
            </a:r>
          </a:p>
          <a:p>
            <a:r>
              <a:rPr lang="es-CL" sz="2000" dirty="0">
                <a:solidFill>
                  <a:prstClr val="black"/>
                </a:solidFill>
              </a:rPr>
              <a:t>1.-Habilidades motrices</a:t>
            </a:r>
          </a:p>
          <a:p>
            <a:r>
              <a:rPr lang="es-CL" sz="2000" dirty="0">
                <a:solidFill>
                  <a:prstClr val="black"/>
                </a:solidFill>
              </a:rPr>
              <a:t>2.-Descripcion de un ejercicio </a:t>
            </a:r>
          </a:p>
        </p:txBody>
      </p:sp>
    </p:spTree>
    <p:extLst>
      <p:ext uri="{BB962C8B-B14F-4D97-AF65-F5344CB8AC3E}">
        <p14:creationId xmlns:p14="http://schemas.microsoft.com/office/powerpoint/2010/main" val="71805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23528" y="1268761"/>
            <a:ext cx="8229600" cy="2592288"/>
          </a:xfrm>
        </p:spPr>
        <p:txBody>
          <a:bodyPr/>
          <a:lstStyle/>
          <a:p>
            <a:pPr algn="just"/>
            <a:r>
              <a:rPr lang="es-CL" dirty="0"/>
              <a:t>A continuación, analizaremos las preguntas y respuestas de la evaluación formativa realizada la semana anterior, dando énfasis a los resultados de aprendizajes más descendidos.</a:t>
            </a:r>
          </a:p>
        </p:txBody>
      </p:sp>
    </p:spTree>
    <p:extLst>
      <p:ext uri="{BB962C8B-B14F-4D97-AF65-F5344CB8AC3E}">
        <p14:creationId xmlns:p14="http://schemas.microsoft.com/office/powerpoint/2010/main" val="2001267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19358" y="81793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0" i="0" dirty="0">
                <a:solidFill>
                  <a:srgbClr val="FF0000"/>
                </a:solidFill>
                <a:effectLst/>
                <a:latin typeface="Google Sans"/>
              </a:rPr>
              <a:t>1) De acuerdo a las siguientes alternativas ¿Cuál cumple una correcta relación entre habilidad motriz y acción motriz? 14 de 23</a:t>
            </a:r>
            <a:endParaRPr lang="es-CL" dirty="0">
              <a:solidFill>
                <a:srgbClr val="FF0000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27468" y="752156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0" i="0" dirty="0">
                <a:solidFill>
                  <a:srgbClr val="202124"/>
                </a:solidFill>
                <a:effectLst/>
                <a:latin typeface="Google Sans"/>
              </a:rPr>
              <a:t>2)¿Cuál es el error que se observa al correr en la siguiente imagen?</a:t>
            </a:r>
            <a:r>
              <a:rPr lang="es-ES" dirty="0"/>
              <a:t>21 de 23 </a:t>
            </a:r>
            <a:endParaRPr lang="es-CL" dirty="0"/>
          </a:p>
        </p:txBody>
      </p:sp>
      <p:sp>
        <p:nvSpPr>
          <p:cNvPr id="6" name="Rectángulo 5"/>
          <p:cNvSpPr/>
          <p:nvPr/>
        </p:nvSpPr>
        <p:spPr>
          <a:xfrm>
            <a:off x="227468" y="1310603"/>
            <a:ext cx="85776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0" i="0" dirty="0">
                <a:solidFill>
                  <a:srgbClr val="202124"/>
                </a:solidFill>
                <a:effectLst/>
                <a:latin typeface="Google Sans"/>
              </a:rPr>
              <a:t>3)De acuerdo a la imagen ¿Por qué la tercera persona corre correctamente? Justifica tu respuesta.</a:t>
            </a:r>
            <a:r>
              <a:rPr lang="es-ES" dirty="0"/>
              <a:t>21 de 23</a:t>
            </a:r>
            <a:endParaRPr lang="es-CL" dirty="0"/>
          </a:p>
        </p:txBody>
      </p:sp>
      <p:sp>
        <p:nvSpPr>
          <p:cNvPr id="7" name="Rectángulo 6"/>
          <p:cNvSpPr/>
          <p:nvPr/>
        </p:nvSpPr>
        <p:spPr>
          <a:xfrm>
            <a:off x="218357" y="2004284"/>
            <a:ext cx="87216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0" i="0" dirty="0">
                <a:solidFill>
                  <a:srgbClr val="FF0000"/>
                </a:solidFill>
                <a:effectLst/>
                <a:latin typeface="Google Sans"/>
              </a:rPr>
              <a:t>4)¿Qué información deportiva puedes describir del jugador de blanco? Recordar las acciones motrices vistas en las clases anteriores. 15 de 23</a:t>
            </a:r>
            <a:endParaRPr lang="es-CL" dirty="0">
              <a:solidFill>
                <a:srgbClr val="FF0000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72169" y="2898159"/>
            <a:ext cx="87216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0" i="0" dirty="0">
                <a:solidFill>
                  <a:srgbClr val="202124"/>
                </a:solidFill>
                <a:effectLst/>
                <a:latin typeface="Google Sans"/>
              </a:rPr>
              <a:t>5)"Mantener el equilibrio en un pie mientras se recepciona un balón de hándbol para luego lanzarlo hacia portería" ¿A que tipo de equilibrio corresponde la actividad mencionada anteriormente? </a:t>
            </a:r>
            <a:r>
              <a:rPr lang="es-ES" dirty="0"/>
              <a:t>17 de 23</a:t>
            </a:r>
            <a:endParaRPr lang="es-CL" dirty="0"/>
          </a:p>
        </p:txBody>
      </p:sp>
      <p:sp>
        <p:nvSpPr>
          <p:cNvPr id="9" name="Rectángulo 8"/>
          <p:cNvSpPr/>
          <p:nvPr/>
        </p:nvSpPr>
        <p:spPr>
          <a:xfrm>
            <a:off x="272170" y="3902467"/>
            <a:ext cx="87216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/>
              <a:t>6</a:t>
            </a:r>
            <a:r>
              <a:rPr lang="es-ES" b="0" i="0" dirty="0">
                <a:solidFill>
                  <a:srgbClr val="202124"/>
                </a:solidFill>
                <a:effectLst/>
                <a:latin typeface="Google Sans"/>
              </a:rPr>
              <a:t>)Propone una actividad en el cuál los estudiantes del 5° básico deban ejecutar un ejercicio de equilibrio</a:t>
            </a:r>
            <a:r>
              <a:rPr lang="es-ES" dirty="0"/>
              <a:t>19 de 23</a:t>
            </a:r>
            <a:endParaRPr lang="es-CL" dirty="0"/>
          </a:p>
        </p:txBody>
      </p:sp>
      <p:sp>
        <p:nvSpPr>
          <p:cNvPr id="10" name="Rectángulo 9"/>
          <p:cNvSpPr/>
          <p:nvPr/>
        </p:nvSpPr>
        <p:spPr>
          <a:xfrm>
            <a:off x="281350" y="4957989"/>
            <a:ext cx="87538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0" i="0" dirty="0">
                <a:solidFill>
                  <a:srgbClr val="202124"/>
                </a:solidFill>
                <a:effectLst/>
                <a:latin typeface="Google Sans"/>
              </a:rPr>
              <a:t>7)¿Cuáles son los errores que puedes observar en la persona que corre?18 de 23 </a:t>
            </a:r>
            <a:endParaRPr lang="es-CL" dirty="0"/>
          </a:p>
        </p:txBody>
      </p:sp>
      <p:sp>
        <p:nvSpPr>
          <p:cNvPr id="12" name="Rectángulo 11"/>
          <p:cNvSpPr/>
          <p:nvPr/>
        </p:nvSpPr>
        <p:spPr>
          <a:xfrm>
            <a:off x="272740" y="5736512"/>
            <a:ext cx="87210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0" i="0" dirty="0">
                <a:solidFill>
                  <a:srgbClr val="202124"/>
                </a:solidFill>
                <a:effectLst/>
                <a:latin typeface="Google Sans"/>
              </a:rPr>
              <a:t>8)¿De qué manera puedes identificar si algún compañero ejecuta mal un ejercicio? 22 de 23 </a:t>
            </a:r>
            <a:endParaRPr lang="es-C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243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41388" y="0"/>
            <a:ext cx="8229600" cy="940966"/>
          </a:xfrm>
        </p:spPr>
        <p:txBody>
          <a:bodyPr/>
          <a:lstStyle/>
          <a:p>
            <a:r>
              <a:rPr lang="es-MX" dirty="0"/>
              <a:t>Desarrollo de la clase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440" y="46778"/>
            <a:ext cx="1128560" cy="97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Happy Dance Sticker by Ofix for iOS &amp; Android | GIPHY">
            <a:extLst>
              <a:ext uri="{FF2B5EF4-FFF2-40B4-BE49-F238E27FC236}">
                <a16:creationId xmlns:a16="http://schemas.microsoft.com/office/drawing/2014/main" id="{ACA4062A-7AC8-45C5-98B6-6ECFB75E03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088" y="-193960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823A2ED-53A3-4D78-B874-563975017695}"/>
              </a:ext>
            </a:extLst>
          </p:cNvPr>
          <p:cNvSpPr txBox="1"/>
          <p:nvPr/>
        </p:nvSpPr>
        <p:spPr>
          <a:xfrm>
            <a:off x="667756" y="722223"/>
            <a:ext cx="77768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0" i="0" dirty="0">
                <a:solidFill>
                  <a:srgbClr val="202124"/>
                </a:solidFill>
                <a:effectLst/>
                <a:latin typeface="Google Sans"/>
              </a:rPr>
              <a:t>1) De acuerdo a las siguientes alternativas ¿Cuál cumple una correcta relación entre habilidad motriz y acción motriz?¿Por qué?</a:t>
            </a:r>
            <a:endParaRPr lang="es-CL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9E0CAD0-1989-4C88-AE59-9CDF1F1819FF}"/>
              </a:ext>
            </a:extLst>
          </p:cNvPr>
          <p:cNvSpPr txBox="1"/>
          <p:nvPr/>
        </p:nvSpPr>
        <p:spPr>
          <a:xfrm>
            <a:off x="473012" y="5558098"/>
            <a:ext cx="6732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Respuesta correcta:</a:t>
            </a:r>
          </a:p>
          <a:p>
            <a:endParaRPr lang="es-CL" dirty="0"/>
          </a:p>
          <a:p>
            <a:endParaRPr lang="es-CL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FBFF9DA-37EE-437A-BE28-1BE6273B6301}"/>
              </a:ext>
            </a:extLst>
          </p:cNvPr>
          <p:cNvSpPr txBox="1"/>
          <p:nvPr/>
        </p:nvSpPr>
        <p:spPr>
          <a:xfrm>
            <a:off x="1187624" y="3432051"/>
            <a:ext cx="654758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s-ES" b="0" i="0" dirty="0">
              <a:solidFill>
                <a:srgbClr val="202124"/>
              </a:solidFill>
              <a:effectLst/>
            </a:endParaRPr>
          </a:p>
          <a:p>
            <a:pPr algn="l"/>
            <a:r>
              <a:rPr lang="es-ES" dirty="0">
                <a:solidFill>
                  <a:srgbClr val="202124"/>
                </a:solidFill>
              </a:rPr>
              <a:t>a</a:t>
            </a:r>
            <a:r>
              <a:rPr lang="es-ES" b="0" i="0" dirty="0">
                <a:solidFill>
                  <a:srgbClr val="202124"/>
                </a:solidFill>
                <a:effectLst/>
              </a:rPr>
              <a:t>)Locomoción y saltar la cuerda</a:t>
            </a:r>
          </a:p>
          <a:p>
            <a:pPr algn="l" rtl="0"/>
            <a:r>
              <a:rPr lang="es-ES" b="0" i="0" dirty="0">
                <a:solidFill>
                  <a:srgbClr val="202124"/>
                </a:solidFill>
                <a:effectLst/>
              </a:rPr>
              <a:t> </a:t>
            </a:r>
          </a:p>
          <a:p>
            <a:pPr algn="l"/>
            <a:r>
              <a:rPr lang="es-ES" dirty="0">
                <a:solidFill>
                  <a:srgbClr val="202124"/>
                </a:solidFill>
              </a:rPr>
              <a:t>b</a:t>
            </a:r>
            <a:r>
              <a:rPr lang="es-ES" b="0" i="0" dirty="0">
                <a:solidFill>
                  <a:srgbClr val="202124"/>
                </a:solidFill>
                <a:effectLst/>
              </a:rPr>
              <a:t>)Manipulación y correr</a:t>
            </a:r>
          </a:p>
          <a:p>
            <a:pPr algn="l" rtl="0"/>
            <a:r>
              <a:rPr lang="es-ES" b="0" i="0" dirty="0">
                <a:solidFill>
                  <a:srgbClr val="202124"/>
                </a:solidFill>
                <a:effectLst/>
              </a:rPr>
              <a:t> </a:t>
            </a:r>
          </a:p>
          <a:p>
            <a:pPr algn="l"/>
            <a:r>
              <a:rPr lang="es-ES" dirty="0">
                <a:solidFill>
                  <a:srgbClr val="202124"/>
                </a:solidFill>
              </a:rPr>
              <a:t>c</a:t>
            </a:r>
            <a:r>
              <a:rPr lang="es-ES" b="0" i="0" dirty="0">
                <a:solidFill>
                  <a:srgbClr val="202124"/>
                </a:solidFill>
                <a:effectLst/>
              </a:rPr>
              <a:t>)Locomoción y juego el policía y el ladrón,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6EA0651-CBD4-48C3-8CFD-2F77E75687E9}"/>
              </a:ext>
            </a:extLst>
          </p:cNvPr>
          <p:cNvSpPr txBox="1"/>
          <p:nvPr/>
        </p:nvSpPr>
        <p:spPr>
          <a:xfrm>
            <a:off x="755576" y="1477212"/>
            <a:ext cx="799288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0" i="0" dirty="0">
                <a:solidFill>
                  <a:srgbClr val="202124"/>
                </a:solidFill>
                <a:effectLst/>
                <a:latin typeface="Google Sans"/>
              </a:rPr>
              <a:t>Recordemos las habilidades motrices básicas.</a:t>
            </a:r>
          </a:p>
          <a:p>
            <a:pPr marL="342900" indent="-342900">
              <a:buAutoNum type="arabicParenR"/>
            </a:pPr>
            <a:r>
              <a:rPr lang="es-ES" b="0" i="0" dirty="0">
                <a:solidFill>
                  <a:srgbClr val="202124"/>
                </a:solidFill>
                <a:effectLst/>
                <a:latin typeface="Google Sans"/>
              </a:rPr>
              <a:t>Locomoción: </a:t>
            </a:r>
            <a:r>
              <a:rPr lang="es-ES" dirty="0"/>
              <a:t>Es trasladarse de un lugar a otro de cualquier forma, caminando, trotando, gateando, rodando, etc. </a:t>
            </a:r>
          </a:p>
          <a:p>
            <a:pPr marL="342900" indent="-342900">
              <a:buAutoNum type="arabicParenR"/>
            </a:pPr>
            <a:r>
              <a:rPr lang="es-ES" dirty="0"/>
              <a:t>Manipulación: Manipular objetos puede ser con cualquier parte de tu cuerpo, manos, pies, cabeza, muslos, como dominar un balón</a:t>
            </a:r>
          </a:p>
          <a:p>
            <a:r>
              <a:rPr lang="es-ES" dirty="0"/>
              <a:t>Estabilidad: Se refiere a mantenerse estable en un lugar o incluso estando en movimiento. Estabilidad esta relacionado directamente con el equilibrio.</a:t>
            </a:r>
          </a:p>
          <a:p>
            <a:endParaRPr lang="es-ES" b="0" i="0" dirty="0">
              <a:solidFill>
                <a:srgbClr val="202124"/>
              </a:solidFill>
              <a:effectLst/>
              <a:latin typeface="Google Sans"/>
            </a:endParaRPr>
          </a:p>
        </p:txBody>
      </p:sp>
    </p:spTree>
    <p:extLst>
      <p:ext uri="{BB962C8B-B14F-4D97-AF65-F5344CB8AC3E}">
        <p14:creationId xmlns:p14="http://schemas.microsoft.com/office/powerpoint/2010/main" val="19814466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2635</TotalTime>
  <Words>872</Words>
  <Application>Microsoft Office PowerPoint</Application>
  <PresentationFormat>Presentación en pantalla (4:3)</PresentationFormat>
  <Paragraphs>112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21" baseType="lpstr">
      <vt:lpstr>Arial</vt:lpstr>
      <vt:lpstr>Arial Black</vt:lpstr>
      <vt:lpstr>Calibri</vt:lpstr>
      <vt:lpstr>Century Gothic</vt:lpstr>
      <vt:lpstr>Google Sans</vt:lpstr>
      <vt:lpstr>Times New Roman</vt:lpstr>
      <vt:lpstr>Wingdings 2</vt:lpstr>
      <vt:lpstr>Wingdings 3</vt:lpstr>
      <vt:lpstr>Tema de Office</vt:lpstr>
      <vt:lpstr>1_Tema de Office</vt:lpstr>
      <vt:lpstr>PLANIFICACIÓN  CLASES VIRTUALES RETROALIMENTACIÓN EDUCACIÓN FÍSICA 5° AÑO BÁSICO SEMANA N° 28  FECHA : 06-10-2020</vt:lpstr>
      <vt:lpstr>Presentación de PowerPoint</vt:lpstr>
      <vt:lpstr>Reglas clases virtuales</vt:lpstr>
      <vt:lpstr>Importante:</vt:lpstr>
      <vt:lpstr>Inicio Activación Conocimientos Previos</vt:lpstr>
      <vt:lpstr>RESULTADOS AL 29-10-2020 Evaluados 23 estudiantes</vt:lpstr>
      <vt:lpstr>Presentación de PowerPoint</vt:lpstr>
      <vt:lpstr>Presentación de PowerPoint</vt:lpstr>
      <vt:lpstr>Desarrollo de la clase</vt:lpstr>
      <vt:lpstr>Desarrollo de la clase  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Equipo Jean Piaget</dc:creator>
  <cp:lastModifiedBy>sebastian lucero</cp:lastModifiedBy>
  <cp:revision>109</cp:revision>
  <dcterms:created xsi:type="dcterms:W3CDTF">2020-07-06T03:06:52Z</dcterms:created>
  <dcterms:modified xsi:type="dcterms:W3CDTF">2020-10-02T01:23:23Z</dcterms:modified>
</cp:coreProperties>
</file>