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8" r:id="rId2"/>
    <p:sldId id="256" r:id="rId3"/>
    <p:sldId id="299" r:id="rId4"/>
    <p:sldId id="300" r:id="rId5"/>
    <p:sldId id="303" r:id="rId6"/>
    <p:sldId id="307" r:id="rId7"/>
    <p:sldId id="305" r:id="rId8"/>
    <p:sldId id="314" r:id="rId9"/>
    <p:sldId id="310" r:id="rId10"/>
    <p:sldId id="323" r:id="rId11"/>
    <p:sldId id="324" r:id="rId12"/>
    <p:sldId id="325" r:id="rId13"/>
    <p:sldId id="326" r:id="rId14"/>
    <p:sldId id="328" r:id="rId15"/>
    <p:sldId id="329" r:id="rId16"/>
    <p:sldId id="330" r:id="rId17"/>
    <p:sldId id="331" r:id="rId18"/>
    <p:sldId id="332" r:id="rId19"/>
    <p:sldId id="333" r:id="rId20"/>
    <p:sldId id="316" r:id="rId21"/>
    <p:sldId id="334" r:id="rId2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>
        <p:scale>
          <a:sx n="70" d="100"/>
          <a:sy n="70" d="100"/>
        </p:scale>
        <p:origin x="-139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www.youtube.com/watch?v=c6yWMjgGIhw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daniela.carreno@colegio-jeanpiaget.cl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microsoft.com/office/2007/relationships/hdphoto" Target="../media/hdphoto1.wdp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908720"/>
            <a:ext cx="7772400" cy="2138401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br>
              <a:rPr lang="es-CL" sz="2800" b="1" dirty="0" smtClean="0"/>
            </a:br>
            <a:r>
              <a:rPr lang="es-CL" sz="2800" b="1" dirty="0" smtClean="0"/>
              <a:t>HISTORIA, GEOGRAFÍA Y CS. SOCIALES</a:t>
            </a:r>
            <a:br>
              <a:rPr lang="es-CL" sz="2800" b="1" dirty="0" smtClean="0"/>
            </a:br>
            <a:r>
              <a:rPr lang="es-CL" sz="2800" b="1" dirty="0" smtClean="0"/>
              <a:t>5° </a:t>
            </a:r>
            <a:r>
              <a:rPr lang="es-CL" sz="2800" b="1" dirty="0" smtClean="0"/>
              <a:t>BÁSICO A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28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05 al 09 de octubre de 2020.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seguro y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47121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00877" y="188640"/>
            <a:ext cx="8229600" cy="1143000"/>
          </a:xfrm>
        </p:spPr>
        <p:txBody>
          <a:bodyPr/>
          <a:lstStyle/>
          <a:p>
            <a:r>
              <a:rPr lang="es-MX" dirty="0" smtClean="0"/>
              <a:t>Zonas Naturales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35896" y="1600200"/>
            <a:ext cx="5050904" cy="4525963"/>
          </a:xfrm>
        </p:spPr>
        <p:txBody>
          <a:bodyPr/>
          <a:lstStyle/>
          <a:p>
            <a:pPr algn="just"/>
            <a:r>
              <a:rPr lang="es-MX" sz="2800" dirty="0">
                <a:solidFill>
                  <a:prstClr val="black"/>
                </a:solidFill>
                <a:ea typeface="+mj-ea"/>
                <a:cs typeface="+mj-cs"/>
              </a:rPr>
              <a:t>El territorio chileno se divide en cinco grandes zonas naturales:  </a:t>
            </a:r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Norte Grande, Norte Chico, Zona Central, Zona Sur y Zona Austral.</a:t>
            </a:r>
            <a:b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r>
              <a:rPr lang="es-MX" sz="2800" dirty="0">
                <a:solidFill>
                  <a:prstClr val="black"/>
                </a:solidFill>
                <a:ea typeface="+mj-ea"/>
                <a:cs typeface="+mj-cs"/>
              </a:rPr>
              <a:t>Se caracterizan por los elementos físicos que las forman, que a su vez las diferencian entre sí. </a:t>
            </a: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163"/>
            <a:ext cx="27305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769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Observemos </a:t>
            </a:r>
            <a:r>
              <a:rPr lang="es-MX" dirty="0" smtClean="0"/>
              <a:t>y escuchemos el siguiente video:</a:t>
            </a:r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1979712" y="6093296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https://www.youtube.com/watch?v=c6yWMjgGIhw</a:t>
            </a:r>
            <a:endParaRPr lang="es-MX" dirty="0"/>
          </a:p>
        </p:txBody>
      </p:sp>
      <p:pic>
        <p:nvPicPr>
          <p:cNvPr id="7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5403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7509520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¿Qué son las macroformas del relieve?</a:t>
            </a:r>
            <a:endParaRPr lang="es-MX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20" y="1010330"/>
            <a:ext cx="2009116" cy="2209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Flecha derecha"/>
          <p:cNvSpPr/>
          <p:nvPr/>
        </p:nvSpPr>
        <p:spPr>
          <a:xfrm rot="2590625">
            <a:off x="2152239" y="1310246"/>
            <a:ext cx="923367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3131840" y="1677602"/>
            <a:ext cx="3240360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/>
              <a:t>Las macroformas del relieve son la forma que tiene la tierra.</a:t>
            </a:r>
            <a:endParaRPr lang="es-MX" sz="2400" dirty="0"/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6101"/>
            <a:ext cx="984010" cy="120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4" y="5234122"/>
            <a:ext cx="1175485" cy="117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Flecha abajo"/>
          <p:cNvSpPr/>
          <p:nvPr/>
        </p:nvSpPr>
        <p:spPr>
          <a:xfrm>
            <a:off x="4247964" y="3933056"/>
            <a:ext cx="100811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"/>
          <p:cNvSpPr/>
          <p:nvPr/>
        </p:nvSpPr>
        <p:spPr>
          <a:xfrm>
            <a:off x="2570987" y="4797152"/>
            <a:ext cx="4320480" cy="1916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¿Cuáles son los nombres de éstas? De 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OESTE A ESTE</a:t>
            </a:r>
          </a:p>
          <a:p>
            <a:pPr algn="ctr"/>
            <a:endParaRPr lang="es-MX" dirty="0" smtClean="0"/>
          </a:p>
          <a:p>
            <a:pPr algn="ctr"/>
            <a:endParaRPr lang="es-MX" dirty="0"/>
          </a:p>
          <a:p>
            <a:pPr algn="ctr"/>
            <a:endParaRPr lang="es-MX" dirty="0" smtClean="0"/>
          </a:p>
          <a:p>
            <a:pPr algn="ctr"/>
            <a:endParaRPr lang="es-MX" dirty="0"/>
          </a:p>
        </p:txBody>
      </p:sp>
      <p:sp>
        <p:nvSpPr>
          <p:cNvPr id="14" name="13 CuadroTexto"/>
          <p:cNvSpPr txBox="1"/>
          <p:nvPr/>
        </p:nvSpPr>
        <p:spPr>
          <a:xfrm>
            <a:off x="2613922" y="5518386"/>
            <a:ext cx="42346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Cordillera de Los Andes</a:t>
            </a:r>
          </a:p>
          <a:p>
            <a:r>
              <a:rPr lang="es-MX" dirty="0" smtClean="0"/>
              <a:t>Depresión Intermedia</a:t>
            </a:r>
          </a:p>
          <a:p>
            <a:r>
              <a:rPr lang="es-MX" dirty="0" smtClean="0"/>
              <a:t>Cordillera de la costa</a:t>
            </a:r>
          </a:p>
          <a:p>
            <a:r>
              <a:rPr lang="es-MX" dirty="0" smtClean="0"/>
              <a:t>Planicies litorales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08284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80"/>
            <a:ext cx="743981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728" y="5349478"/>
            <a:ext cx="1508522" cy="150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CURSOS MINEROS DE CHILE: junio 20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4097"/>
            <a:ext cx="4955566" cy="681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541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48092"/>
            <a:ext cx="3498430" cy="267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47382"/>
            <a:ext cx="3498430" cy="267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48092"/>
            <a:ext cx="3498430" cy="267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21" y="3933056"/>
            <a:ext cx="3527155" cy="267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-19757" y="1341"/>
            <a:ext cx="8136904" cy="1046751"/>
          </a:xfrm>
        </p:spPr>
        <p:txBody>
          <a:bodyPr>
            <a:noAutofit/>
          </a:bodyPr>
          <a:lstStyle/>
          <a:p>
            <a:r>
              <a:rPr lang="es-MX" sz="3600" dirty="0" smtClean="0"/>
              <a:t>¿A qué macroforma, corresponde cada imagen?</a:t>
            </a:r>
            <a:endParaRPr lang="es-MX" sz="3600" dirty="0"/>
          </a:p>
        </p:txBody>
      </p:sp>
      <p:pic>
        <p:nvPicPr>
          <p:cNvPr id="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6101"/>
            <a:ext cx="984010" cy="120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576799" y="3212976"/>
            <a:ext cx="1749215" cy="50771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Planicies litorales</a:t>
            </a:r>
            <a:endParaRPr lang="es-MX" dirty="0"/>
          </a:p>
        </p:txBody>
      </p:sp>
      <p:sp>
        <p:nvSpPr>
          <p:cNvPr id="11" name="10 Rectángulo"/>
          <p:cNvSpPr/>
          <p:nvPr/>
        </p:nvSpPr>
        <p:spPr>
          <a:xfrm>
            <a:off x="2591161" y="6112266"/>
            <a:ext cx="1749215" cy="50771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Depresión intermedia</a:t>
            </a:r>
            <a:endParaRPr lang="es-MX" dirty="0"/>
          </a:p>
        </p:txBody>
      </p:sp>
      <p:sp>
        <p:nvSpPr>
          <p:cNvPr id="12" name="11 Rectángulo"/>
          <p:cNvSpPr/>
          <p:nvPr/>
        </p:nvSpPr>
        <p:spPr>
          <a:xfrm>
            <a:off x="6465230" y="3192056"/>
            <a:ext cx="1749215" cy="50771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Cordillera de Los Andes</a:t>
            </a:r>
            <a:endParaRPr lang="es-MX" dirty="0"/>
          </a:p>
        </p:txBody>
      </p:sp>
      <p:sp>
        <p:nvSpPr>
          <p:cNvPr id="13" name="12 Rectángulo"/>
          <p:cNvSpPr/>
          <p:nvPr/>
        </p:nvSpPr>
        <p:spPr>
          <a:xfrm>
            <a:off x="6465231" y="6099373"/>
            <a:ext cx="1749215" cy="50771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Cordillera de la costa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66334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08104" y="620688"/>
            <a:ext cx="3456384" cy="3168352"/>
          </a:xfrm>
        </p:spPr>
        <p:txBody>
          <a:bodyPr>
            <a:normAutofit fontScale="90000"/>
          </a:bodyPr>
          <a:lstStyle/>
          <a:p>
            <a:pPr algn="just"/>
            <a:r>
              <a:rPr lang="es-MX" sz="2700" dirty="0" smtClean="0"/>
              <a:t>Abramos el libro en la </a:t>
            </a:r>
            <a:r>
              <a:rPr lang="es-MX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14</a:t>
            </a:r>
            <a:r>
              <a:rPr lang="es-MX" sz="2700" dirty="0" smtClean="0"/>
              <a:t>, leamos y observemos el relieve y las aguas superficiales del </a:t>
            </a:r>
            <a:r>
              <a:rPr lang="es-MX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Norte Grande</a:t>
            </a:r>
            <a:r>
              <a:rPr lang="es-MX" sz="2700" dirty="0" smtClean="0"/>
              <a:t>, respondiendo las preguntas que se hagan:  </a:t>
            </a:r>
            <a:endParaRPr lang="es-MX" sz="2700" dirty="0"/>
          </a:p>
        </p:txBody>
      </p:sp>
      <p:sp>
        <p:nvSpPr>
          <p:cNvPr id="6" name="5 Rectángulo"/>
          <p:cNvSpPr/>
          <p:nvPr/>
        </p:nvSpPr>
        <p:spPr>
          <a:xfrm>
            <a:off x="5588293" y="3861048"/>
            <a:ext cx="3168352" cy="1233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¿Cuántas macroformas del relieve se presentan?</a:t>
            </a:r>
          </a:p>
          <a:p>
            <a:pPr algn="ctr"/>
            <a:endParaRPr lang="es-MX" dirty="0"/>
          </a:p>
          <a:p>
            <a:pPr algn="ctr"/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5995213" y="4540478"/>
            <a:ext cx="2490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Se presentan las 4</a:t>
            </a:r>
            <a:endParaRPr lang="es-MX" dirty="0"/>
          </a:p>
        </p:txBody>
      </p:sp>
      <p:sp>
        <p:nvSpPr>
          <p:cNvPr id="8" name="7 Rectángulo"/>
          <p:cNvSpPr/>
          <p:nvPr/>
        </p:nvSpPr>
        <p:spPr>
          <a:xfrm>
            <a:off x="5588294" y="5301208"/>
            <a:ext cx="31683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¿Qué ocurre con la cordillera de la Costa en esta zona?</a:t>
            </a:r>
          </a:p>
          <a:p>
            <a:pPr algn="ctr"/>
            <a:endParaRPr lang="es-MX" dirty="0"/>
          </a:p>
          <a:p>
            <a:pPr algn="ctr"/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5652712" y="609532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En algunas áreas se presentan acantilados “farellón costero”</a:t>
            </a:r>
            <a:endParaRPr lang="es-MX" dirty="0"/>
          </a:p>
        </p:txBody>
      </p:sp>
      <p:pic>
        <p:nvPicPr>
          <p:cNvPr id="13" name="12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4664"/>
            <a:ext cx="5588293" cy="6453336"/>
          </a:xfrm>
        </p:spPr>
      </p:pic>
      <p:sp>
        <p:nvSpPr>
          <p:cNvPr id="14" name="13 Rectángulo"/>
          <p:cNvSpPr/>
          <p:nvPr/>
        </p:nvSpPr>
        <p:spPr>
          <a:xfrm>
            <a:off x="3635896" y="439262"/>
            <a:ext cx="1952397" cy="4704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Rectángulo"/>
          <p:cNvSpPr/>
          <p:nvPr/>
        </p:nvSpPr>
        <p:spPr>
          <a:xfrm>
            <a:off x="1683499" y="5197842"/>
            <a:ext cx="1952397" cy="16468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Rectángulo"/>
          <p:cNvSpPr/>
          <p:nvPr/>
        </p:nvSpPr>
        <p:spPr>
          <a:xfrm>
            <a:off x="3635895" y="5624823"/>
            <a:ext cx="1952397" cy="12331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7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77" y="-54645"/>
            <a:ext cx="80010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642835"/>
            <a:ext cx="984010" cy="120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853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  <p:bldP spid="8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2527"/>
            <a:ext cx="7200800" cy="1534265"/>
          </a:xfrm>
        </p:spPr>
        <p:txBody>
          <a:bodyPr>
            <a:normAutofit/>
          </a:bodyPr>
          <a:lstStyle/>
          <a:p>
            <a:pPr algn="just"/>
            <a:r>
              <a:rPr lang="es-MX" sz="2400" dirty="0">
                <a:solidFill>
                  <a:prstClr val="black"/>
                </a:solidFill>
              </a:rPr>
              <a:t>Abramos el libro en la </a:t>
            </a:r>
            <a:r>
              <a:rPr lang="es-MX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</a:t>
            </a:r>
            <a:r>
              <a:rPr lang="es-MX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es-MX" sz="2400" dirty="0" smtClean="0">
                <a:solidFill>
                  <a:prstClr val="black"/>
                </a:solidFill>
              </a:rPr>
              <a:t>, </a:t>
            </a:r>
            <a:r>
              <a:rPr lang="es-MX" sz="2400" dirty="0">
                <a:solidFill>
                  <a:prstClr val="black"/>
                </a:solidFill>
              </a:rPr>
              <a:t>leamos y observemos el relieve y las aguas superficiales del </a:t>
            </a:r>
            <a:r>
              <a:rPr lang="es-MX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Norte </a:t>
            </a:r>
            <a:r>
              <a:rPr lang="es-MX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Chico</a:t>
            </a:r>
            <a:r>
              <a:rPr lang="es-MX" sz="2400" dirty="0" smtClean="0">
                <a:solidFill>
                  <a:prstClr val="black"/>
                </a:solidFill>
              </a:rPr>
              <a:t>, </a:t>
            </a:r>
            <a:r>
              <a:rPr lang="es-MX" sz="2400" dirty="0">
                <a:solidFill>
                  <a:prstClr val="black"/>
                </a:solidFill>
              </a:rPr>
              <a:t>respondiendo las preguntas que se hagan: </a:t>
            </a:r>
            <a:endParaRPr lang="es-MX" dirty="0"/>
          </a:p>
        </p:txBody>
      </p:sp>
      <p:pic>
        <p:nvPicPr>
          <p:cNvPr id="7" name="6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7183806" cy="5328592"/>
          </a:xfrm>
        </p:spPr>
      </p:pic>
      <p:sp>
        <p:nvSpPr>
          <p:cNvPr id="9" name="8 Rectángulo"/>
          <p:cNvSpPr/>
          <p:nvPr/>
        </p:nvSpPr>
        <p:spPr>
          <a:xfrm>
            <a:off x="4805565" y="1442448"/>
            <a:ext cx="2160240" cy="5760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Rectángulo"/>
          <p:cNvSpPr/>
          <p:nvPr/>
        </p:nvSpPr>
        <p:spPr>
          <a:xfrm>
            <a:off x="2195736" y="6237312"/>
            <a:ext cx="4770069" cy="4320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Rectángulo"/>
          <p:cNvSpPr/>
          <p:nvPr/>
        </p:nvSpPr>
        <p:spPr>
          <a:xfrm>
            <a:off x="7236296" y="2996952"/>
            <a:ext cx="1907704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¿Qué pasa con la Depresión Intermedia en esta zona?</a:t>
            </a:r>
          </a:p>
          <a:p>
            <a:pPr algn="ctr"/>
            <a:endParaRPr lang="es-MX" dirty="0"/>
          </a:p>
          <a:p>
            <a:pPr algn="ctr"/>
            <a:endParaRPr lang="es-MX" dirty="0" smtClean="0"/>
          </a:p>
          <a:p>
            <a:pPr algn="ctr"/>
            <a:endParaRPr lang="es-MX" dirty="0"/>
          </a:p>
          <a:p>
            <a:pPr algn="ctr"/>
            <a:endParaRPr lang="es-MX" dirty="0" smtClean="0"/>
          </a:p>
        </p:txBody>
      </p:sp>
      <p:sp>
        <p:nvSpPr>
          <p:cNvPr id="14" name="13 CuadroTexto"/>
          <p:cNvSpPr txBox="1"/>
          <p:nvPr/>
        </p:nvSpPr>
        <p:spPr>
          <a:xfrm>
            <a:off x="7236296" y="4581128"/>
            <a:ext cx="1907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Se e interrumpida por cordones transversales </a:t>
            </a:r>
            <a:endParaRPr lang="es-MX" dirty="0"/>
          </a:p>
        </p:txBody>
      </p:sp>
      <p:pic>
        <p:nvPicPr>
          <p:cNvPr id="1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77" y="1248277"/>
            <a:ext cx="80010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636362"/>
            <a:ext cx="984010" cy="120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295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7" y="1324142"/>
            <a:ext cx="7585957" cy="5533858"/>
          </a:xfrm>
        </p:spPr>
      </p:pic>
      <p:sp>
        <p:nvSpPr>
          <p:cNvPr id="4" name="3 Rectángulo"/>
          <p:cNvSpPr/>
          <p:nvPr/>
        </p:nvSpPr>
        <p:spPr>
          <a:xfrm>
            <a:off x="683568" y="116632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solidFill>
                  <a:prstClr val="black"/>
                </a:solidFill>
              </a:rPr>
              <a:t>Abramos el libro en la </a:t>
            </a:r>
            <a:r>
              <a:rPr lang="es-MX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</a:t>
            </a:r>
            <a:r>
              <a:rPr lang="es-MX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r>
              <a:rPr lang="es-MX" sz="2400" dirty="0" smtClean="0">
                <a:solidFill>
                  <a:prstClr val="black"/>
                </a:solidFill>
              </a:rPr>
              <a:t>, </a:t>
            </a:r>
            <a:r>
              <a:rPr lang="es-MX" sz="2400" dirty="0">
                <a:solidFill>
                  <a:prstClr val="black"/>
                </a:solidFill>
              </a:rPr>
              <a:t>leamos y observemos el relieve y las aguas superficiales del </a:t>
            </a:r>
            <a:r>
              <a:rPr lang="es-MX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Zona Central</a:t>
            </a:r>
            <a:r>
              <a:rPr lang="es-MX" sz="2400" dirty="0" smtClean="0">
                <a:solidFill>
                  <a:prstClr val="black"/>
                </a:solidFill>
              </a:rPr>
              <a:t>, </a:t>
            </a:r>
            <a:r>
              <a:rPr lang="es-MX" sz="2400" dirty="0">
                <a:solidFill>
                  <a:prstClr val="black"/>
                </a:solidFill>
              </a:rPr>
              <a:t>respondiendo las preguntas que se hagan: </a:t>
            </a:r>
            <a:endParaRPr lang="es-MX" sz="2400" dirty="0"/>
          </a:p>
        </p:txBody>
      </p:sp>
      <p:sp>
        <p:nvSpPr>
          <p:cNvPr id="7" name="6 Rectángulo"/>
          <p:cNvSpPr/>
          <p:nvPr/>
        </p:nvSpPr>
        <p:spPr>
          <a:xfrm>
            <a:off x="2195736" y="6234043"/>
            <a:ext cx="5184576" cy="6206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7236296" y="3356992"/>
            <a:ext cx="1907704" cy="27553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¿Qué característica adquiere la depresión intermedia?</a:t>
            </a:r>
          </a:p>
          <a:p>
            <a:pPr algn="ctr"/>
            <a:endParaRPr lang="es-MX" dirty="0"/>
          </a:p>
          <a:p>
            <a:pPr algn="ctr"/>
            <a:endParaRPr lang="es-MX" dirty="0" smtClean="0"/>
          </a:p>
          <a:p>
            <a:pPr algn="ctr"/>
            <a:endParaRPr lang="es-MX" dirty="0"/>
          </a:p>
          <a:p>
            <a:pPr algn="ctr"/>
            <a:endParaRPr lang="es-MX" dirty="0" smtClean="0"/>
          </a:p>
          <a:p>
            <a:pPr algn="ctr"/>
            <a:endParaRPr lang="es-MX" dirty="0"/>
          </a:p>
        </p:txBody>
      </p:sp>
      <p:pic>
        <p:nvPicPr>
          <p:cNvPr id="9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77" y="-54645"/>
            <a:ext cx="80010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91" y="5633093"/>
            <a:ext cx="984010" cy="120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7380312" y="4869160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Se presentan cuencas y plana hacia el sur.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52946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0329"/>
            <a:ext cx="6704944" cy="5624945"/>
          </a:xfrm>
        </p:spPr>
      </p:pic>
      <p:sp>
        <p:nvSpPr>
          <p:cNvPr id="4" name="3 Rectángulo"/>
          <p:cNvSpPr/>
          <p:nvPr/>
        </p:nvSpPr>
        <p:spPr>
          <a:xfrm>
            <a:off x="467544" y="0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solidFill>
                  <a:prstClr val="black"/>
                </a:solidFill>
              </a:rPr>
              <a:t>Abramos el libro en la </a:t>
            </a:r>
            <a:r>
              <a:rPr lang="es-MX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</a:t>
            </a:r>
            <a:r>
              <a:rPr lang="es-MX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es-MX" sz="2400" dirty="0" smtClean="0">
                <a:solidFill>
                  <a:prstClr val="black"/>
                </a:solidFill>
              </a:rPr>
              <a:t>, </a:t>
            </a:r>
            <a:r>
              <a:rPr lang="es-MX" sz="2400" dirty="0">
                <a:solidFill>
                  <a:prstClr val="black"/>
                </a:solidFill>
              </a:rPr>
              <a:t>leamos y observemos el relieve y las aguas superficiales del </a:t>
            </a:r>
            <a:r>
              <a:rPr lang="es-MX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Zona </a:t>
            </a:r>
            <a:r>
              <a:rPr lang="es-MX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</a:t>
            </a:r>
            <a:r>
              <a:rPr lang="es-MX" sz="2400" dirty="0" smtClean="0">
                <a:solidFill>
                  <a:prstClr val="black"/>
                </a:solidFill>
              </a:rPr>
              <a:t>, </a:t>
            </a:r>
            <a:r>
              <a:rPr lang="es-MX" sz="2400" dirty="0">
                <a:solidFill>
                  <a:prstClr val="black"/>
                </a:solidFill>
              </a:rPr>
              <a:t>respondiendo las preguntas que se hagan: </a:t>
            </a:r>
            <a:endParaRPr lang="es-MX" sz="2400" dirty="0"/>
          </a:p>
        </p:txBody>
      </p:sp>
      <p:sp>
        <p:nvSpPr>
          <p:cNvPr id="7" name="6 Rectángulo"/>
          <p:cNvSpPr/>
          <p:nvPr/>
        </p:nvSpPr>
        <p:spPr>
          <a:xfrm>
            <a:off x="1907704" y="5445224"/>
            <a:ext cx="4680520" cy="140950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77" y="-54645"/>
            <a:ext cx="620016" cy="74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5656101"/>
            <a:ext cx="984010" cy="120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6732240" y="2996952"/>
            <a:ext cx="2411760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¿Qué ocurre con ambas cordilleras?</a:t>
            </a:r>
          </a:p>
          <a:p>
            <a:pPr algn="ctr"/>
            <a:endParaRPr lang="es-MX" dirty="0"/>
          </a:p>
          <a:p>
            <a:pPr algn="ctr"/>
            <a:endParaRPr lang="es-MX" dirty="0" smtClean="0"/>
          </a:p>
          <a:p>
            <a:pPr algn="ctr"/>
            <a:endParaRPr lang="es-MX" dirty="0"/>
          </a:p>
          <a:p>
            <a:pPr algn="ctr"/>
            <a:endParaRPr lang="es-MX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876256" y="3789040"/>
            <a:ext cx="2267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Van perdiendo altura a medida que se llega al sur.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31602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23528" y="3749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solidFill>
                  <a:prstClr val="black"/>
                </a:solidFill>
              </a:rPr>
              <a:t>Abramos el libro en la </a:t>
            </a:r>
            <a:r>
              <a:rPr lang="es-MX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</a:t>
            </a:r>
            <a:r>
              <a:rPr lang="es-MX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r>
              <a:rPr lang="es-MX" sz="2400" dirty="0" smtClean="0">
                <a:solidFill>
                  <a:prstClr val="black"/>
                </a:solidFill>
              </a:rPr>
              <a:t>, </a:t>
            </a:r>
            <a:r>
              <a:rPr lang="es-MX" sz="2400" dirty="0">
                <a:solidFill>
                  <a:prstClr val="black"/>
                </a:solidFill>
              </a:rPr>
              <a:t>leamos y observemos el relieve y las aguas superficiales del </a:t>
            </a:r>
            <a:r>
              <a:rPr lang="es-MX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Zona </a:t>
            </a:r>
            <a:r>
              <a:rPr lang="es-MX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Austral</a:t>
            </a:r>
            <a:r>
              <a:rPr lang="es-MX" sz="2400" dirty="0" smtClean="0">
                <a:solidFill>
                  <a:prstClr val="black"/>
                </a:solidFill>
              </a:rPr>
              <a:t>, </a:t>
            </a:r>
            <a:r>
              <a:rPr lang="es-MX" sz="2400" dirty="0">
                <a:solidFill>
                  <a:prstClr val="black"/>
                </a:solidFill>
              </a:rPr>
              <a:t>respondiendo las preguntas que se hagan: </a:t>
            </a:r>
            <a:endParaRPr lang="es-MX" sz="2400" dirty="0"/>
          </a:p>
        </p:txBody>
      </p:sp>
      <p:pic>
        <p:nvPicPr>
          <p:cNvPr id="9" name="8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" y="1184999"/>
            <a:ext cx="6775825" cy="5673001"/>
          </a:xfrm>
        </p:spPr>
      </p:pic>
      <p:sp>
        <p:nvSpPr>
          <p:cNvPr id="10" name="9 Rectángulo"/>
          <p:cNvSpPr/>
          <p:nvPr/>
        </p:nvSpPr>
        <p:spPr>
          <a:xfrm>
            <a:off x="1907704" y="5445224"/>
            <a:ext cx="4896544" cy="140950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909061"/>
            <a:ext cx="720080" cy="8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355" y="5656101"/>
            <a:ext cx="984010" cy="120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6804248" y="2852936"/>
            <a:ext cx="2339752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¿Qué características tienen los ríos  y lagos?</a:t>
            </a:r>
          </a:p>
          <a:p>
            <a:pPr algn="ctr"/>
            <a:endParaRPr lang="es-MX" dirty="0" smtClean="0"/>
          </a:p>
          <a:p>
            <a:pPr algn="ctr"/>
            <a:endParaRPr lang="es-MX" dirty="0" smtClean="0"/>
          </a:p>
          <a:p>
            <a:pPr algn="ctr"/>
            <a:endParaRPr lang="es-MX" dirty="0"/>
          </a:p>
          <a:p>
            <a:pPr algn="ctr"/>
            <a:endParaRPr lang="es-MX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804248" y="3554627"/>
            <a:ext cx="2339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Gran presencia de lagos y ríos caudalosos.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62561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315940"/>
              </p:ext>
            </p:extLst>
          </p:nvPr>
        </p:nvGraphicFramePr>
        <p:xfrm>
          <a:off x="107503" y="188640"/>
          <a:ext cx="8908571" cy="6152049"/>
        </p:xfrm>
        <a:graphic>
          <a:graphicData uri="http://schemas.openxmlformats.org/drawingml/2006/table">
            <a:tbl>
              <a:tblPr firstRow="1" firstCol="1" bandRow="1"/>
              <a:tblGrid>
                <a:gridCol w="2428642"/>
                <a:gridCol w="6479929"/>
              </a:tblGrid>
              <a:tr h="2792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Historia,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Geografía y Cs. Sociales / 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5°A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0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Daniela Carreño Salinas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39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OA09</a:t>
                      </a:r>
                      <a:r>
                        <a:rPr lang="es-MX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Caracterizar las grandes zonas de Chile y sus paisajes (Norte Grande, Norte Chico, Zona Central, Zona Sur y Zona Austral), considerando ubicación, clima (temperatura y precipitaciones), relieve, hidrografía, población y recursos naturales, entre otros.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62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MX" sz="1400" dirty="0" smtClean="0"/>
                        <a:t>Identifican en un mapa las grandes zonas naturales del país.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MX" sz="1400" dirty="0" smtClean="0"/>
                        <a:t>Localizan las macroformas del relieve presentes en cada zona natural y describen sus rasgos fundamentales (por ejemplo, cordillera de los Andes, cordillera de la costa, depresión intermedia, planicies litorales).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MX" sz="1400" dirty="0" smtClean="0"/>
                        <a:t>Describen las características de los principales climas en Chile, a partir de elementos como temperatura y precipitaciones.</a:t>
                      </a:r>
                      <a:endParaRPr lang="es-CL" sz="1400" dirty="0" smtClean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4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Zonas naturales, macroformas</a:t>
                      </a:r>
                      <a:r>
                        <a:rPr lang="es-MX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c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limas de Chile </a:t>
                      </a: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H. Usar herramientas geográficas para ubicar, caracterizar y relacionar elementos del espacio geográfico, como regiones, climas, paisajes, población, recursos y riesgos naturales.</a:t>
                      </a:r>
                      <a:endParaRPr lang="es-MX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01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Retroalimentar aprendizajes evaluados con</a:t>
                      </a:r>
                      <a:r>
                        <a:rPr lang="es-ES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los indicadores de evaluación:</a:t>
                      </a:r>
                      <a:r>
                        <a:rPr lang="es-ES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smtClean="0"/>
                        <a:t>Identifican en un mapa las grandes zonas naturales del país.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MX" sz="1400" dirty="0" smtClean="0"/>
                        <a:t>Localizan las macroformas del relieve presentes en cada zona natural y describen sus rasgos fundamentales (por ejemplo, cordillera de los Andes, cordillera de la costa, depresión intermedia, planicies litorales).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MX" sz="1400" dirty="0" smtClean="0"/>
                        <a:t>Describen las características de los principales climas en Chile, a partir de elementos como temperatura y precipitaciones.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67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4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+mn-lt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0" dirty="0" smtClean="0">
                          <a:effectLst/>
                          <a:latin typeface="+mn-lt"/>
                        </a:rPr>
                        <a:t>Responder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ticket de salida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y enviar 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  <a:hlinkClick r:id="rId2"/>
                        </a:rPr>
                        <a:t>daniela.carreno@colegio-jeanpiaget.cl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o al </a:t>
                      </a:r>
                      <a:r>
                        <a:rPr lang="es-CL" sz="1400" b="0" baseline="0" dirty="0" err="1" smtClean="0">
                          <a:effectLst/>
                          <a:latin typeface="+mn-lt"/>
                        </a:rPr>
                        <a:t>wsp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+569 41745325 el día 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viernes 09 de octubre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.</a:t>
                      </a:r>
                      <a:endParaRPr lang="es-CL" sz="1600" b="0" dirty="0" smtClean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400" b="0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-9234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267744" y="178323"/>
            <a:ext cx="4752528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HISTORIA, GEOGRAFÍA Y CS. SOCIALES</a:t>
            </a:r>
          </a:p>
          <a:p>
            <a:pPr algn="ctr"/>
            <a:r>
              <a:rPr lang="es-CL" sz="2000" b="1" dirty="0" smtClean="0"/>
              <a:t>SEMANA 28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278416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 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323528" y="2026087"/>
            <a:ext cx="84249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s-MX" dirty="0"/>
              <a:t>De acuerdo a las características de las zonas naturales y sus macroformas, ¿A qué zona natural, pertenece el siguiente perfil topográfico</a:t>
            </a:r>
            <a:r>
              <a:rPr lang="es-MX" dirty="0" smtClean="0"/>
              <a:t>? ¿Por qué?</a:t>
            </a:r>
          </a:p>
          <a:p>
            <a:pPr marL="342900" indent="-342900">
              <a:buAutoNum type="arabicParenR"/>
            </a:pPr>
            <a:endParaRPr lang="es-CL" dirty="0"/>
          </a:p>
          <a:p>
            <a:pPr marL="342900" indent="-342900">
              <a:buAutoNum type="arabicParenR"/>
            </a:pPr>
            <a:endParaRPr lang="es-CL" dirty="0" smtClean="0"/>
          </a:p>
          <a:p>
            <a:pPr marL="342900" indent="-342900">
              <a:buAutoNum type="arabicParenR"/>
            </a:pPr>
            <a:endParaRPr lang="es-CL" dirty="0"/>
          </a:p>
          <a:p>
            <a:pPr marL="342900" indent="-342900">
              <a:buAutoNum type="arabicParenR"/>
            </a:pPr>
            <a:endParaRPr lang="es-CL" dirty="0" smtClean="0"/>
          </a:p>
          <a:p>
            <a:pPr marL="342900" indent="-342900">
              <a:buAutoNum type="arabicParenR"/>
            </a:pPr>
            <a:endParaRPr lang="es-CL" dirty="0"/>
          </a:p>
          <a:p>
            <a:pPr marL="342900" indent="-342900">
              <a:buAutoNum type="arabicParenR"/>
            </a:pPr>
            <a:endParaRPr lang="es-CL" dirty="0" smtClean="0"/>
          </a:p>
          <a:p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278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784" y="4219804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445224"/>
            <a:ext cx="1776297" cy="177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953" y="2852936"/>
            <a:ext cx="5236359" cy="279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83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2736"/>
            <a:ext cx="5688632" cy="2707692"/>
          </a:xfrm>
        </p:spPr>
      </p:pic>
      <p:sp>
        <p:nvSpPr>
          <p:cNvPr id="4" name="3 Rectángulo"/>
          <p:cNvSpPr/>
          <p:nvPr/>
        </p:nvSpPr>
        <p:spPr>
          <a:xfrm>
            <a:off x="358506" y="351413"/>
            <a:ext cx="802991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2) De </a:t>
            </a:r>
            <a:r>
              <a:rPr lang="es-MX" dirty="0"/>
              <a:t>acuerdo a las características de las zonas naturales y sus macroformas, ¿A qué zona natural, pertenece el siguiente perfil topográfico</a:t>
            </a:r>
            <a:r>
              <a:rPr lang="es-MX" dirty="0" smtClean="0"/>
              <a:t>?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r>
              <a:rPr lang="es-ES" dirty="0"/>
              <a:t>3) ¿Cuáles son las zonas con más recursos hídricos? ¿Por qué crees tú que se produce esto en esas zonas específicas?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491" y="5400675"/>
            <a:ext cx="31146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5" y="5213599"/>
            <a:ext cx="1636986" cy="1644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760" y="1791692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37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67" y="0"/>
            <a:ext cx="2841592" cy="3724544"/>
          </a:xfrm>
        </p:spPr>
      </p:pic>
      <p:pic>
        <p:nvPicPr>
          <p:cNvPr id="9" name="Picture 2" descr="C:\Users\Profesor\Downloads\WhatsApp Image 2020-08-01 at 13.42.49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0848"/>
            <a:ext cx="2808312" cy="37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ofesor\Downloads\WhatsApp Image 2020-08-01 at 13.42.5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13" y="3174445"/>
            <a:ext cx="287391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438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rofesor\Downloads\WhatsApp Image 2020-08-01 at 13.42.50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91305"/>
            <a:ext cx="287352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Profesor\Downloads\WhatsApp Image 2020-08-01 at 13.42.5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113" y="3280692"/>
            <a:ext cx="2846887" cy="357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" y="25596"/>
            <a:ext cx="2864064" cy="353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133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rofesor\Downloads\WhatsApp Image 2020-08-01 at 13.42.51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" y="15755"/>
            <a:ext cx="2721952" cy="362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rofesor\Downloads\WhatsApp Image 2020-08-01 at 13.42.51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8880"/>
            <a:ext cx="2732977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rofesor\Downloads\WhatsApp Image 2020-08-01 at 13.42.51 (3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31" y="3245576"/>
            <a:ext cx="2712269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54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Historia</a:t>
            </a:r>
            <a:r>
              <a:rPr lang="es-CL" b="1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086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/>
          <a:lstStyle/>
          <a:p>
            <a:r>
              <a:rPr lang="es-MX" dirty="0" smtClean="0"/>
              <a:t>Resultados de Evaluación </a:t>
            </a:r>
            <a:r>
              <a:rPr lang="es-MX" sz="2000" dirty="0" smtClean="0"/>
              <a:t>(Fecha: </a:t>
            </a:r>
            <a:r>
              <a:rPr lang="es-MX" sz="2000" dirty="0" smtClean="0"/>
              <a:t>05/09/2020</a:t>
            </a:r>
            <a:r>
              <a:rPr lang="es-MX" sz="2000" dirty="0" smtClean="0"/>
              <a:t>) 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031205"/>
              </p:ext>
            </p:extLst>
          </p:nvPr>
        </p:nvGraphicFramePr>
        <p:xfrm>
          <a:off x="827584" y="1196752"/>
          <a:ext cx="748883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886321"/>
                <a:gridCol w="1794199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Indicador</a:t>
                      </a:r>
                      <a:r>
                        <a:rPr lang="es-MX" baseline="0" dirty="0" smtClean="0"/>
                        <a:t> de Evaluación 1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Cantidad de estudiantes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LOGRADO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17/21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81%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MEDIANAMENTE</a:t>
                      </a:r>
                      <a:r>
                        <a:rPr lang="es-MX" baseline="0" dirty="0" smtClean="0"/>
                        <a:t> LOGRADO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0/21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0%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NO LOGRADO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4/21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19%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9328177"/>
              </p:ext>
            </p:extLst>
          </p:nvPr>
        </p:nvGraphicFramePr>
        <p:xfrm>
          <a:off x="827584" y="2780928"/>
          <a:ext cx="748883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886321"/>
                <a:gridCol w="1794199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Indicador</a:t>
                      </a:r>
                      <a:r>
                        <a:rPr lang="es-MX" baseline="0" dirty="0" smtClean="0"/>
                        <a:t> de Evaluación 2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Cantidad de estudiantes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LOGRADO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8/21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38%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MEDIANAMENTE</a:t>
                      </a:r>
                      <a:r>
                        <a:rPr lang="es-MX" baseline="0" dirty="0" smtClean="0"/>
                        <a:t> LOGRADO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3/29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14%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NO LOGRADO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10/29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48%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8029490"/>
              </p:ext>
            </p:extLst>
          </p:nvPr>
        </p:nvGraphicFramePr>
        <p:xfrm>
          <a:off x="827584" y="4365104"/>
          <a:ext cx="748883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886321"/>
                <a:gridCol w="1794199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Indicador</a:t>
                      </a:r>
                      <a:r>
                        <a:rPr lang="es-MX" baseline="0" dirty="0" smtClean="0"/>
                        <a:t> de Evaluación 3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Cantidad de estudiantes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LOGRADO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13/21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62%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MEDIANAMENTE</a:t>
                      </a:r>
                      <a:r>
                        <a:rPr lang="es-MX" baseline="0" dirty="0" smtClean="0"/>
                        <a:t> LOGRADO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6/21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29%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NO LOGRADO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2/21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9%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6233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2232248"/>
          </a:xfrm>
        </p:spPr>
        <p:txBody>
          <a:bodyPr>
            <a:normAutofit/>
          </a:bodyPr>
          <a:lstStyle/>
          <a:p>
            <a:r>
              <a:rPr lang="es-MX" dirty="0" smtClean="0"/>
              <a:t>Estos fueron los resultados obtenidos en cada una de las preguntas de la evaluación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8705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6694189"/>
              </p:ext>
            </p:extLst>
          </p:nvPr>
        </p:nvGraphicFramePr>
        <p:xfrm>
          <a:off x="21062" y="0"/>
          <a:ext cx="9122938" cy="6868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7362"/>
                <a:gridCol w="755576"/>
              </a:tblGrid>
              <a:tr h="351377">
                <a:tc>
                  <a:txBody>
                    <a:bodyPr/>
                    <a:lstStyle/>
                    <a:p>
                      <a:r>
                        <a:rPr lang="es-MX" dirty="0" smtClean="0"/>
                        <a:t>Preguntas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647223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1. Observando el mapa, ¿Cuántas son las zonas naturales?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17/21</a:t>
                      </a:r>
                      <a:endParaRPr lang="es-MX" dirty="0"/>
                    </a:p>
                  </a:txBody>
                  <a:tcPr/>
                </a:tc>
              </a:tr>
              <a:tr h="453056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2.</a:t>
                      </a:r>
                      <a:r>
                        <a:rPr lang="es-MX" baseline="0" dirty="0" smtClean="0">
                          <a:solidFill>
                            <a:srgbClr val="FF0000"/>
                          </a:solidFill>
                        </a:rPr>
                        <a:t> De norte a sur, ¿Cuáles son los nombres de estas zonas naturales?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16/21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14909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MX" sz="1800" b="0" dirty="0" smtClean="0">
                          <a:solidFill>
                            <a:srgbClr val="FF0000"/>
                          </a:solidFill>
                        </a:rPr>
                        <a:t>3.</a:t>
                      </a:r>
                      <a:r>
                        <a:rPr lang="es-MX" sz="1800" b="0" baseline="0" dirty="0" smtClean="0">
                          <a:solidFill>
                            <a:srgbClr val="FF0000"/>
                          </a:solidFill>
                        </a:rPr>
                        <a:t> De acuerdo a su localización, de este a oeste, ¿Cuáles son las macroformas del relieve chileno?</a:t>
                      </a:r>
                      <a:endParaRPr lang="es-MX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11/21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14909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4.</a:t>
                      </a:r>
                      <a:r>
                        <a:rPr lang="es-MX" baseline="0" dirty="0" smtClean="0">
                          <a:solidFill>
                            <a:srgbClr val="FF0000"/>
                          </a:solidFill>
                        </a:rPr>
                        <a:t> De acuerdo a las características de las zonas naturales y sus macroformas, ¿A qué zona natural, pertenece el siguiente perfil topográfico?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6/21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149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FF0000"/>
                          </a:solidFill>
                        </a:rPr>
                        <a:t>5.</a:t>
                      </a:r>
                      <a:r>
                        <a:rPr lang="es-MX" sz="1800" baseline="0" dirty="0" smtClean="0">
                          <a:solidFill>
                            <a:srgbClr val="FF0000"/>
                          </a:solidFill>
                        </a:rPr>
                        <a:t> De acuerdo a las características de las zonas naturales y sus macroformas, ¿A qué zona natural, pertenece el siguiente perfil topográfico?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9/12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027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rgbClr val="FF0000"/>
                          </a:solidFill>
                        </a:rPr>
                        <a:t>6.</a:t>
                      </a:r>
                      <a:r>
                        <a:rPr lang="es-MX" sz="1800" baseline="0" dirty="0" smtClean="0">
                          <a:solidFill>
                            <a:srgbClr val="FF0000"/>
                          </a:solidFill>
                        </a:rPr>
                        <a:t> Describe las características de las macroformas en la zona Sur.</a:t>
                      </a:r>
                      <a:endParaRPr lang="es-MX" sz="18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rgbClr val="FF0000"/>
                          </a:solidFill>
                        </a:rPr>
                        <a:t>17/21</a:t>
                      </a:r>
                      <a:endParaRPr lang="es-MX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149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chemeClr val="tx1"/>
                          </a:solidFill>
                        </a:rPr>
                        <a:t>7.</a:t>
                      </a:r>
                      <a:r>
                        <a:rPr lang="es-MX" sz="1800" baseline="0" dirty="0" smtClean="0">
                          <a:solidFill>
                            <a:schemeClr val="tx1"/>
                          </a:solidFill>
                        </a:rPr>
                        <a:t> En Chile, existe una variedad de climas debido a su ubicación geográfica. ¿Qué características tienen los climas cálidos, en cuanto a su temperatura y precipitaciones?</a:t>
                      </a:r>
                      <a:endParaRPr lang="es-MX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20/21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149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chemeClr val="tx1"/>
                          </a:solidFill>
                        </a:rPr>
                        <a:t>8. ¿Qué características tienen los climas templados, en cuanto a su temperatura y precipitaciones?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20/21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14909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MX" sz="18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r>
                        <a:rPr lang="es-MX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s-MX" sz="1800" baseline="0" dirty="0" smtClean="0">
                          <a:solidFill>
                            <a:schemeClr val="tx1"/>
                          </a:solidFill>
                        </a:rPr>
                        <a:t> ¿Qué características tienen los climas fríos, en cuanto a su temperatura y precipitaciones?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19/21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91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chemeClr val="tx1"/>
                          </a:solidFill>
                        </a:rPr>
                        <a:t>10.</a:t>
                      </a:r>
                      <a:r>
                        <a:rPr lang="es-MX" sz="1800" baseline="0" dirty="0" smtClean="0">
                          <a:solidFill>
                            <a:schemeClr val="tx1"/>
                          </a:solidFill>
                        </a:rPr>
                        <a:t> ¿Cómo es el clima en la zona natural en la que vives? ¿Cómo te diste cuenta?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21/21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596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11.</a:t>
                      </a:r>
                      <a:r>
                        <a:rPr lang="es-MX" sz="1800" dirty="0" smtClean="0"/>
                        <a:t> </a:t>
                      </a:r>
                      <a:r>
                        <a:rPr lang="es-MX" sz="1800" dirty="0" smtClean="0"/>
                        <a:t>¿Cuál es el clima predominante en la zona austral? Si viajásemos a esta zona, ¿Qué tipo de ropa tendríamos que llevar?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19/21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2333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4961</TotalTime>
  <Words>1173</Words>
  <Application>Microsoft Office PowerPoint</Application>
  <PresentationFormat>Presentación en pantalla (4:3)</PresentationFormat>
  <Paragraphs>157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PLANIFICACIÓN  CLASES VIRTUALES HISTORIA, GEOGRAFÍA Y CS. SOCIALES 5° BÁSICO A SEMANA N° 28 FECHA : 05 al 09 de octubre de 2020.</vt:lpstr>
      <vt:lpstr>Presentación de PowerPoint</vt:lpstr>
      <vt:lpstr>Presentación de PowerPoint</vt:lpstr>
      <vt:lpstr>Presentación de PowerPoint</vt:lpstr>
      <vt:lpstr>Presentación de PowerPoint</vt:lpstr>
      <vt:lpstr>Importante:</vt:lpstr>
      <vt:lpstr>Resultados de Evaluación (Fecha: 05/09/2020) </vt:lpstr>
      <vt:lpstr>Estos fueron los resultados obtenidos en cada una de las preguntas de la evaluación</vt:lpstr>
      <vt:lpstr>Presentación de PowerPoint</vt:lpstr>
      <vt:lpstr>Zonas Naturales</vt:lpstr>
      <vt:lpstr>Observemos y escuchemos el siguiente video:</vt:lpstr>
      <vt:lpstr>¿Qué son las macroformas del relieve?</vt:lpstr>
      <vt:lpstr>Presentación de PowerPoint</vt:lpstr>
      <vt:lpstr>¿A qué macroforma, corresponde cada imagen?</vt:lpstr>
      <vt:lpstr>Abramos el libro en la página 14, leamos y observemos el relieve y las aguas superficiales del Norte Grande, respondiendo las preguntas que se hagan:  </vt:lpstr>
      <vt:lpstr>Abramos el libro en la página 16, leamos y observemos el relieve y las aguas superficiales del Norte Chico, respondiendo las preguntas que se hagan: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Profesor</cp:lastModifiedBy>
  <cp:revision>104</cp:revision>
  <dcterms:created xsi:type="dcterms:W3CDTF">2020-07-06T03:06:52Z</dcterms:created>
  <dcterms:modified xsi:type="dcterms:W3CDTF">2020-10-05T04:20:00Z</dcterms:modified>
</cp:coreProperties>
</file>