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</p:sldMasterIdLst>
  <p:notesMasterIdLst>
    <p:notesMasterId r:id="rId20"/>
  </p:notesMasterIdLst>
  <p:sldIdLst>
    <p:sldId id="310" r:id="rId4"/>
    <p:sldId id="256" r:id="rId5"/>
    <p:sldId id="311" r:id="rId6"/>
    <p:sldId id="312" r:id="rId7"/>
    <p:sldId id="258" r:id="rId8"/>
    <p:sldId id="334" r:id="rId9"/>
    <p:sldId id="288" r:id="rId10"/>
    <p:sldId id="326" r:id="rId11"/>
    <p:sldId id="332" r:id="rId12"/>
    <p:sldId id="327" r:id="rId13"/>
    <p:sldId id="328" r:id="rId14"/>
    <p:sldId id="329" r:id="rId15"/>
    <p:sldId id="330" r:id="rId16"/>
    <p:sldId id="331" r:id="rId17"/>
    <p:sldId id="333" r:id="rId18"/>
    <p:sldId id="273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5FF"/>
    <a:srgbClr val="EAD5FF"/>
    <a:srgbClr val="E0C1FF"/>
    <a:srgbClr val="CC99FF"/>
    <a:srgbClr val="CCCCFF"/>
    <a:srgbClr val="FF33CC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7" autoAdjust="0"/>
    <p:restoredTop sz="86477" autoAdjust="0"/>
  </p:normalViewPr>
  <p:slideViewPr>
    <p:cSldViewPr>
      <p:cViewPr>
        <p:scale>
          <a:sx n="80" d="100"/>
          <a:sy n="80" d="100"/>
        </p:scale>
        <p:origin x="-11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9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7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9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0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7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gle/gJEDg84raZSp4VNV7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06 de OCTUBRE</a:t>
            </a:r>
            <a:br>
              <a:rPr lang="es-CL" sz="2800" dirty="0" smtClean="0"/>
            </a:br>
            <a:r>
              <a:rPr lang="es-CL" sz="2800" dirty="0" smtClean="0"/>
              <a:t>CURSO: 5°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71" y="3662375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1268760"/>
            <a:ext cx="8712968" cy="47525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CL" sz="2600" dirty="0" smtClean="0"/>
              <a:t>Los </a:t>
            </a:r>
            <a:r>
              <a:rPr lang="es-CL" sz="2600" dirty="0"/>
              <a:t>números redondeados son más fáciles para cuando tienes que hacer </a:t>
            </a:r>
            <a:r>
              <a:rPr lang="es-CL" sz="2600" dirty="0" smtClean="0"/>
              <a:t>cálculos </a:t>
            </a:r>
            <a:r>
              <a:rPr lang="es-CL" sz="2600" dirty="0"/>
              <a:t>mentales. Los números redondeados son solo aproximados. No puedes tener una respuesta exacta con números redondeados. Algunas veces no se necesita una respuesta exacta</a:t>
            </a:r>
          </a:p>
          <a:p>
            <a:pPr marL="0" indent="0" algn="just">
              <a:buNone/>
            </a:pPr>
            <a:endParaRPr lang="es-CL" sz="2600" dirty="0" smtClean="0"/>
          </a:p>
          <a:p>
            <a:pPr marL="0" indent="0" algn="just">
              <a:buNone/>
            </a:pPr>
            <a:r>
              <a:rPr lang="es-CL" sz="2600" b="1" dirty="0" smtClean="0"/>
              <a:t>Ejemplo</a:t>
            </a:r>
            <a:r>
              <a:rPr lang="es-CL" sz="2600" dirty="0"/>
              <a:t>: 73 redondeado a la decena más cercana es 70, porque 73 está más cerca de 70 que de 80.</a:t>
            </a:r>
          </a:p>
          <a:p>
            <a:pPr algn="just"/>
            <a:endParaRPr lang="es-CL" sz="2600" dirty="0" smtClean="0"/>
          </a:p>
          <a:p>
            <a:pPr marL="0" indent="0" algn="just">
              <a:buNone/>
            </a:pPr>
            <a:r>
              <a:rPr lang="es-CL" sz="2600" dirty="0" smtClean="0"/>
              <a:t>Al </a:t>
            </a:r>
            <a:r>
              <a:rPr lang="es-CL" sz="2600" dirty="0"/>
              <a:t>redondear, lo hacemos aproximando a los múltiplos de 10, 100, 1.000, 1.000.000, etc. que estén más cercanos, dependiendo de la exactitud que necesitamos que tengan nuestros datos.</a:t>
            </a:r>
          </a:p>
          <a:p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683568" y="260648"/>
            <a:ext cx="640871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b="1" dirty="0" smtClean="0"/>
          </a:p>
          <a:p>
            <a:pPr algn="ctr"/>
            <a:r>
              <a:rPr lang="es-CL" sz="3200" b="1" dirty="0" smtClean="0"/>
              <a:t>¿</a:t>
            </a:r>
            <a:r>
              <a:rPr lang="es-CL" sz="3200" b="1" dirty="0"/>
              <a:t>Qué es redondear un número?</a:t>
            </a:r>
            <a:endParaRPr lang="es-CL" sz="3200" dirty="0"/>
          </a:p>
          <a:p>
            <a:pPr algn="ctr"/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4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7" r="4395" b="22641"/>
          <a:stretch/>
        </p:blipFill>
        <p:spPr bwMode="auto">
          <a:xfrm>
            <a:off x="203485" y="2060848"/>
            <a:ext cx="8712968" cy="248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44329" y="476672"/>
            <a:ext cx="7632848" cy="1011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prstClr val="black"/>
                </a:solidFill>
              </a:rPr>
              <a:t>¿Para qué queremos redondear números? Veamos el ejemplo:</a:t>
            </a:r>
            <a:endParaRPr lang="es-CL" sz="2800" dirty="0">
              <a:solidFill>
                <a:prstClr val="black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872699" y="5431652"/>
            <a:ext cx="7632848" cy="5059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prstClr val="black"/>
                </a:solidFill>
              </a:rPr>
              <a:t>¿Puedes decirme para qué nos sirve redondear?</a:t>
            </a:r>
            <a:endParaRPr lang="es-CL" sz="28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7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25472" r="1876" b="44103"/>
          <a:stretch/>
        </p:blipFill>
        <p:spPr bwMode="auto">
          <a:xfrm>
            <a:off x="179511" y="620688"/>
            <a:ext cx="8770081" cy="15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t="60908" r="45624" b="29658"/>
          <a:stretch/>
        </p:blipFill>
        <p:spPr bwMode="auto">
          <a:xfrm>
            <a:off x="179511" y="2679292"/>
            <a:ext cx="4752529" cy="47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0" t="61380" r="2396" b="31308"/>
          <a:stretch/>
        </p:blipFill>
        <p:spPr bwMode="auto">
          <a:xfrm>
            <a:off x="5080914" y="2712677"/>
            <a:ext cx="3653061" cy="3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71050" r="50000" b="14475"/>
          <a:stretch/>
        </p:blipFill>
        <p:spPr bwMode="auto">
          <a:xfrm>
            <a:off x="167059" y="3808943"/>
            <a:ext cx="4762799" cy="8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t="85436" r="70288" b="5366"/>
          <a:stretch/>
        </p:blipFill>
        <p:spPr bwMode="auto">
          <a:xfrm>
            <a:off x="179774" y="5373216"/>
            <a:ext cx="3588589" cy="67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7" t="71050" r="2529" b="17158"/>
          <a:stretch/>
        </p:blipFill>
        <p:spPr bwMode="auto">
          <a:xfrm>
            <a:off x="5080914" y="4004010"/>
            <a:ext cx="3787360" cy="58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8" t="83550" r="2529" b="3125"/>
          <a:stretch/>
        </p:blipFill>
        <p:spPr bwMode="auto">
          <a:xfrm>
            <a:off x="4207509" y="5309875"/>
            <a:ext cx="4593616" cy="7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3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25236" r="4527" b="29010"/>
          <a:stretch/>
        </p:blipFill>
        <p:spPr bwMode="auto">
          <a:xfrm>
            <a:off x="85879" y="764704"/>
            <a:ext cx="7942505" cy="217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Escuela Niño Sticker by Ministerio de Educación del Perú for iO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0992"/>
            <a:ext cx="3563888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3779912" y="2852936"/>
            <a:ext cx="3168352" cy="1440160"/>
          </a:xfrm>
          <a:prstGeom prst="wedgeEllipseCallout">
            <a:avLst>
              <a:gd name="adj1" fmla="val 58452"/>
              <a:gd name="adj2" fmla="val -249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Sí, a la centena o decena</a:t>
            </a:r>
            <a:endParaRPr lang="es-CL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1" t="69871" r="1203" b="3124"/>
          <a:stretch/>
        </p:blipFill>
        <p:spPr bwMode="auto">
          <a:xfrm>
            <a:off x="2627784" y="4898111"/>
            <a:ext cx="6300192" cy="15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MIS CREACIONES 2018: Niña con globo feliz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490450"/>
            <a:ext cx="2694040" cy="33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1403648" y="4293096"/>
            <a:ext cx="2376264" cy="605015"/>
          </a:xfrm>
          <a:prstGeom prst="wedgeEllipseCallout">
            <a:avLst>
              <a:gd name="adj1" fmla="val -78191"/>
              <a:gd name="adj2" fmla="val 510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¡De 100!</a:t>
            </a:r>
            <a:endParaRPr lang="es-C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5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t="23276" r="19907" b="47629"/>
          <a:stretch/>
        </p:blipFill>
        <p:spPr bwMode="auto">
          <a:xfrm>
            <a:off x="225851" y="1844824"/>
            <a:ext cx="8666629" cy="25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611560" y="476672"/>
            <a:ext cx="7632848" cy="1011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¿Cómo puedo estimar en una división?</a:t>
            </a:r>
            <a:endParaRPr lang="es-C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t="57630" r="13293" b="11764"/>
          <a:stretch/>
        </p:blipFill>
        <p:spPr bwMode="auto">
          <a:xfrm>
            <a:off x="2475045" y="4509120"/>
            <a:ext cx="4168239" cy="223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37825" r="16761" b="14124"/>
          <a:stretch/>
        </p:blipFill>
        <p:spPr bwMode="auto">
          <a:xfrm>
            <a:off x="262952" y="1916832"/>
            <a:ext cx="8479516" cy="311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96163" y="2381949"/>
            <a:ext cx="95830" cy="369332"/>
          </a:xfrm>
          <a:prstGeom prst="rect">
            <a:avLst/>
          </a:prstGeom>
          <a:solidFill>
            <a:srgbClr val="EAD5FF"/>
          </a:solidFill>
          <a:ln>
            <a:solidFill>
              <a:srgbClr val="E2C5FF"/>
            </a:solidFill>
          </a:ln>
        </p:spPr>
        <p:txBody>
          <a:bodyPr wrap="square" rtlCol="0">
            <a:spAutoFit/>
          </a:bodyPr>
          <a:lstStyle/>
          <a:p>
            <a:r>
              <a:rPr lang="es-CL" b="1" dirty="0" smtClean="0"/>
              <a:t>:</a:t>
            </a:r>
            <a:endParaRPr lang="es-CL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3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28</a:t>
            </a:r>
            <a:br>
              <a:rPr lang="es-CL" sz="2400" b="1" dirty="0" smtClean="0"/>
            </a:br>
            <a:r>
              <a:rPr lang="es-CL" sz="2400" b="1" dirty="0" smtClean="0"/>
              <a:t>Matemática 5°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92350" y="4077072"/>
            <a:ext cx="388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forms.gle/gJEDg84raZSp4VNV7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63817"/>
              </p:ext>
            </p:extLst>
          </p:nvPr>
        </p:nvGraphicFramePr>
        <p:xfrm>
          <a:off x="467544" y="1556792"/>
          <a:ext cx="8136904" cy="3935830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MATEMÁTICA/5°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OA 4. Demostrar que comprenden la división con dividendos de tres dígitos y divisores de un dígito: • interpretando el resto • resolviendo problemas rutinarios y no rutinarios que impliquen divisiones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Redondean cocientes. (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75%)</a:t>
                      </a:r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Expresan restos como fracciones. </a:t>
                      </a:r>
                      <a:r>
                        <a:rPr lang="es-CL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(50%)</a:t>
                      </a:r>
                      <a:endParaRPr lang="es-CL" sz="16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Expresan restos como decimales. 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(78%)</a:t>
                      </a:r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Resuelven un problema no rutinario de división en contexto, usando el algoritmo y registrando el proceso. 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(78%)</a:t>
                      </a:r>
                      <a:endParaRPr lang="es-CL" sz="11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Divisiones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contenido más descendido en evaluación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3" y="181288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Ojo GIFs | Ten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4" y="2928682"/>
            <a:ext cx="1307272" cy="10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nsar GIFs | Teno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41" y="1762082"/>
            <a:ext cx="5531180" cy="44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6773" y="1233361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564904"/>
            <a:ext cx="6322777" cy="2304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¿Recuerdas qué es estimar?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¿Cómo podía estimar en una división como: 124:2?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¿Recuerdas qué es una fracción?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¿Habrá relación entre fracción y división?</a:t>
            </a: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¿Recuerdas qué es un número decimal?</a:t>
            </a:r>
          </a:p>
          <a:p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88133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6876256" y="2905124"/>
            <a:ext cx="2016224" cy="21080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2627784" y="1711833"/>
            <a:ext cx="2592288" cy="120431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251520" y="332656"/>
            <a:ext cx="6984776" cy="1011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Toma nota</a:t>
            </a:r>
            <a:r>
              <a:rPr lang="es-CL" sz="2400" dirty="0" smtClean="0"/>
              <a:t>: Una división inexacta la podemos transformar a una fracción. Observa el ejemplo:</a:t>
            </a:r>
            <a:endParaRPr lang="es-CL" sz="24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535993" y="5201997"/>
            <a:ext cx="7632848" cy="8154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¿Qué se hizo en el ejemplo, para transformar la división a fracción?</a:t>
            </a:r>
            <a:endParaRPr lang="es-CL" sz="2800" dirty="0"/>
          </a:p>
        </p:txBody>
      </p:sp>
      <p:sp>
        <p:nvSpPr>
          <p:cNvPr id="2" name="1 Rectángulo"/>
          <p:cNvSpPr/>
          <p:nvPr/>
        </p:nvSpPr>
        <p:spPr>
          <a:xfrm>
            <a:off x="251520" y="34607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El cociente es 1.</a:t>
            </a:r>
          </a:p>
          <a:p>
            <a:r>
              <a:rPr lang="es-CL" dirty="0"/>
              <a:t>El resto es 3.</a:t>
            </a:r>
          </a:p>
          <a:p>
            <a:r>
              <a:rPr lang="es-CL" dirty="0"/>
              <a:t>El divisor es 5.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008107" y="1887466"/>
            <a:ext cx="2862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8  :  5 = 1</a:t>
            </a:r>
          </a:p>
          <a:p>
            <a:r>
              <a:rPr lang="es-CL" sz="2000" dirty="0" smtClean="0">
                <a:solidFill>
                  <a:srgbClr val="FF0000"/>
                </a:solidFill>
              </a:rPr>
              <a:t> 3</a:t>
            </a:r>
            <a:endParaRPr lang="es-CL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33" y="3398551"/>
            <a:ext cx="13430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Flecha a la derecha con muesca"/>
          <p:cNvSpPr/>
          <p:nvPr/>
        </p:nvSpPr>
        <p:spPr>
          <a:xfrm>
            <a:off x="1835696" y="3536500"/>
            <a:ext cx="792088" cy="84756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a la derecha con muesca"/>
          <p:cNvSpPr/>
          <p:nvPr/>
        </p:nvSpPr>
        <p:spPr>
          <a:xfrm>
            <a:off x="4283968" y="3498644"/>
            <a:ext cx="828092" cy="84756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5220072" y="3358728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/>
              <a:t>La fracción mixta la puedo transformar a fracción impropia</a:t>
            </a:r>
            <a:endParaRPr lang="es-CL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36296" y="3256284"/>
            <a:ext cx="13681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 smtClean="0"/>
              <a:t>(1 x 5) + 3</a:t>
            </a:r>
          </a:p>
          <a:p>
            <a:r>
              <a:rPr lang="es-CL" dirty="0" smtClean="0"/>
              <a:t>        5</a:t>
            </a:r>
            <a:endParaRPr lang="es-CL" dirty="0"/>
          </a:p>
          <a:p>
            <a:r>
              <a:rPr lang="es-CL" dirty="0" smtClean="0"/>
              <a:t> </a:t>
            </a:r>
            <a:r>
              <a:rPr lang="es-CL" sz="2800" dirty="0" smtClean="0"/>
              <a:t>= </a:t>
            </a:r>
            <a:r>
              <a:rPr lang="es-CL" sz="2800" u="sng" dirty="0" smtClean="0">
                <a:solidFill>
                  <a:srgbClr val="FF0000"/>
                </a:solidFill>
              </a:rPr>
              <a:t>8</a:t>
            </a:r>
          </a:p>
          <a:p>
            <a:r>
              <a:rPr lang="es-CL" sz="2800" dirty="0">
                <a:solidFill>
                  <a:srgbClr val="FF0000"/>
                </a:solidFill>
              </a:rPr>
              <a:t> </a:t>
            </a:r>
            <a:r>
              <a:rPr lang="es-CL" sz="2800" dirty="0" smtClean="0">
                <a:solidFill>
                  <a:srgbClr val="FF0000"/>
                </a:solidFill>
              </a:rPr>
              <a:t>   5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02" y="1166075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4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es-CL" b="1" u="sng" dirty="0" smtClean="0"/>
              <a:t>Actividad</a:t>
            </a:r>
            <a:r>
              <a:rPr lang="es-CL" dirty="0" smtClean="0"/>
              <a:t>: Transforma las siguientes divisiones a fracciones mixtas.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/>
              <a:t>A) 9 : 4=</a:t>
            </a:r>
          </a:p>
          <a:p>
            <a:pPr algn="just"/>
            <a:r>
              <a:rPr lang="es-CL" dirty="0"/>
              <a:t>B) 14 : 9=</a:t>
            </a:r>
          </a:p>
          <a:p>
            <a:pPr algn="just"/>
            <a:r>
              <a:rPr lang="es-CL" dirty="0"/>
              <a:t>C) 19 : 2=</a:t>
            </a:r>
          </a:p>
          <a:p>
            <a:pPr algn="just"/>
            <a:r>
              <a:rPr lang="es-CL" dirty="0"/>
              <a:t>D) 45 : 6=</a:t>
            </a:r>
          </a:p>
          <a:p>
            <a:pPr algn="just"/>
            <a:r>
              <a:rPr lang="es-CL" dirty="0"/>
              <a:t>E) 35 : 8=</a:t>
            </a: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91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6954</TotalTime>
  <Words>595</Words>
  <Application>Microsoft Office PowerPoint</Application>
  <PresentationFormat>Presentación en pantalla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Tema de Office</vt:lpstr>
      <vt:lpstr>1_Tema de Office</vt:lpstr>
      <vt:lpstr>5_Tema de Office</vt:lpstr>
      <vt:lpstr>PLANIFICACIÓN  PARA CLASE VIRTUALES SEMANA N° 28 FECHA: MARTES 06 de OCTUBRE CURSO: 5° A ASIGNATURA: MATEMÁTICA</vt:lpstr>
      <vt:lpstr>Presentación de PowerPoint</vt:lpstr>
      <vt:lpstr>Presentación de PowerPoint</vt:lpstr>
      <vt:lpstr>Presentación de PowerPoint</vt:lpstr>
      <vt:lpstr>Importante:</vt:lpstr>
      <vt:lpstr>Desafío matemático: ¡Juguemos! ¡Atentos!</vt:lpstr>
      <vt:lpstr>Para comenzar la clase y activar tus conocimientos, responde en forma oral, las siguientes preguntas:</vt:lpstr>
      <vt:lpstr>Presentación de PowerPoint</vt:lpstr>
      <vt:lpstr>Actividad: Transforma las siguientes divisiones a fracciones mixtas. 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TICKET DE SALIDA Semana 28 Matemática 5°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110</cp:revision>
  <dcterms:created xsi:type="dcterms:W3CDTF">2020-07-06T03:06:52Z</dcterms:created>
  <dcterms:modified xsi:type="dcterms:W3CDTF">2020-10-04T18:15:08Z</dcterms:modified>
</cp:coreProperties>
</file>