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79" r:id="rId10"/>
    <p:sldId id="280" r:id="rId11"/>
    <p:sldId id="281" r:id="rId12"/>
    <p:sldId id="282" r:id="rId13"/>
    <p:sldId id="283" r:id="rId14"/>
    <p:sldId id="284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vtBtTXhmYFY&amp;t=1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5.wdp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N°29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15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</a:t>
            </a:r>
            <a:r>
              <a:rPr lang="es-MX" dirty="0" smtClean="0"/>
              <a:t>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video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www.youtube.com/watch?v=vtBtTXhmYFY&amp;t=1s</a:t>
            </a: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63" t="19553" r="37116" b="32053"/>
          <a:stretch/>
        </p:blipFill>
        <p:spPr>
          <a:xfrm>
            <a:off x="2451462" y="2586129"/>
            <a:ext cx="7289075" cy="35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Choose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correct</a:t>
            </a:r>
            <a:r>
              <a:rPr lang="es-MX" dirty="0" smtClean="0"/>
              <a:t> </a:t>
            </a:r>
            <a:r>
              <a:rPr lang="es-MX" dirty="0" err="1" smtClean="0"/>
              <a:t>ingredients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957" y="1946561"/>
            <a:ext cx="2660469" cy="15412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69" y="1946562"/>
            <a:ext cx="2503893" cy="15412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005" y="1867134"/>
            <a:ext cx="2550114" cy="17000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741" y="1867134"/>
            <a:ext cx="2425337" cy="16939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662" y="4140155"/>
            <a:ext cx="2476500" cy="17049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41" y="4176181"/>
            <a:ext cx="2468700" cy="17117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2656" y="4140155"/>
            <a:ext cx="2398463" cy="16236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4740" y="4140155"/>
            <a:ext cx="2425337" cy="16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6250" y="735194"/>
            <a:ext cx="9039498" cy="845412"/>
          </a:xfrm>
        </p:spPr>
        <p:txBody>
          <a:bodyPr>
            <a:normAutofit fontScale="90000"/>
          </a:bodyPr>
          <a:lstStyle/>
          <a:p>
            <a:pPr lvl="0"/>
            <a:r>
              <a:rPr lang="es-ES_tradnl" b="1" dirty="0" err="1" smtClean="0"/>
              <a:t>Draw</a:t>
            </a:r>
            <a:r>
              <a:rPr lang="es-ES_tradnl" b="1" dirty="0" smtClean="0"/>
              <a:t> </a:t>
            </a:r>
            <a:r>
              <a:rPr lang="es-ES_tradnl" b="1" dirty="0" err="1"/>
              <a:t>four</a:t>
            </a:r>
            <a:r>
              <a:rPr lang="es-ES_tradnl" b="1" dirty="0"/>
              <a:t> </a:t>
            </a:r>
            <a:r>
              <a:rPr lang="es-ES_tradnl" b="1" dirty="0" err="1"/>
              <a:t>types</a:t>
            </a:r>
            <a:r>
              <a:rPr lang="es-ES_tradnl" b="1" dirty="0"/>
              <a:t> of </a:t>
            </a:r>
            <a:r>
              <a:rPr lang="es-ES_tradnl" b="1" dirty="0" err="1"/>
              <a:t>food</a:t>
            </a:r>
            <a:r>
              <a:rPr lang="es-ES_tradnl" b="1" dirty="0"/>
              <a:t> </a:t>
            </a:r>
            <a:r>
              <a:rPr lang="es-ES_tradnl" b="1" dirty="0" err="1"/>
              <a:t>from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dialogue 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576388" y="1825624"/>
          <a:ext cx="9039224" cy="329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06">
                  <a:extLst>
                    <a:ext uri="{9D8B030D-6E8A-4147-A177-3AD203B41FA5}">
                      <a16:colId xmlns:a16="http://schemas.microsoft.com/office/drawing/2014/main" val="2783138323"/>
                    </a:ext>
                  </a:extLst>
                </a:gridCol>
                <a:gridCol w="2259806">
                  <a:extLst>
                    <a:ext uri="{9D8B030D-6E8A-4147-A177-3AD203B41FA5}">
                      <a16:colId xmlns:a16="http://schemas.microsoft.com/office/drawing/2014/main" val="4255992854"/>
                    </a:ext>
                  </a:extLst>
                </a:gridCol>
                <a:gridCol w="2259806">
                  <a:extLst>
                    <a:ext uri="{9D8B030D-6E8A-4147-A177-3AD203B41FA5}">
                      <a16:colId xmlns:a16="http://schemas.microsoft.com/office/drawing/2014/main" val="1696075665"/>
                    </a:ext>
                  </a:extLst>
                </a:gridCol>
                <a:gridCol w="2259806">
                  <a:extLst>
                    <a:ext uri="{9D8B030D-6E8A-4147-A177-3AD203B41FA5}">
                      <a16:colId xmlns:a16="http://schemas.microsoft.com/office/drawing/2014/main" val="1061654304"/>
                    </a:ext>
                  </a:extLst>
                </a:gridCol>
              </a:tblGrid>
              <a:tr h="3295015"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28444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512" y="308437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Activity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Put </a:t>
            </a:r>
            <a:r>
              <a:rPr lang="en-US" dirty="0"/>
              <a:t>the following events in chronological order (</a:t>
            </a:r>
            <a:r>
              <a:rPr lang="en-US" dirty="0" smtClean="0"/>
              <a:t>1-10)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5" y="0"/>
            <a:ext cx="11168743" cy="28077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4" y="2716322"/>
            <a:ext cx="11273247" cy="23390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4" y="4930852"/>
            <a:ext cx="11273247" cy="19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29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31638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1- </a:t>
            </a:r>
            <a:r>
              <a:rPr lang="en-US" sz="2800" dirty="0">
                <a:solidFill>
                  <a:schemeClr val="tx1"/>
                </a:solidFill>
              </a:rPr>
              <a:t>What is </a:t>
            </a:r>
            <a:r>
              <a:rPr lang="en-US" sz="2800">
                <a:solidFill>
                  <a:schemeClr val="tx1"/>
                </a:solidFill>
              </a:rPr>
              <a:t>the </a:t>
            </a:r>
            <a:r>
              <a:rPr lang="en-US" sz="2800" smtClean="0">
                <a:solidFill>
                  <a:schemeClr val="tx1"/>
                </a:solidFill>
              </a:rPr>
              <a:t>first </a:t>
            </a:r>
            <a:r>
              <a:rPr lang="en-US" sz="2800" dirty="0">
                <a:solidFill>
                  <a:schemeClr val="tx1"/>
                </a:solidFill>
              </a:rPr>
              <a:t>and the last step to cook pasta?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</a:t>
            </a:r>
            <a:r>
              <a:rPr lang="en-US" sz="2800" dirty="0">
                <a:solidFill>
                  <a:schemeClr val="tx1"/>
                </a:solidFill>
              </a:rPr>
              <a:t>What is the chronological order of this picture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n-US" sz="2800" dirty="0" smtClean="0">
              <a:solidFill>
                <a:schemeClr val="tx1"/>
              </a:solidFill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how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a  </a:t>
            </a:r>
            <a:r>
              <a:rPr lang="es-CL" sz="2800" dirty="0" err="1" smtClean="0">
                <a:solidFill>
                  <a:schemeClr val="tx1"/>
                </a:solidFill>
              </a:rPr>
              <a:t>typical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day</a:t>
            </a:r>
            <a:r>
              <a:rPr lang="es-CL" sz="2800" dirty="0" smtClean="0">
                <a:solidFill>
                  <a:schemeClr val="tx1"/>
                </a:solidFill>
              </a:rPr>
              <a:t>  </a:t>
            </a:r>
            <a:r>
              <a:rPr lang="es-CL" sz="2800" dirty="0" err="1" smtClean="0">
                <a:solidFill>
                  <a:schemeClr val="tx1"/>
                </a:solidFill>
              </a:rPr>
              <a:t>for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(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in a </a:t>
            </a:r>
            <a:r>
              <a:rPr lang="es-CL" sz="2800" dirty="0" err="1" smtClean="0">
                <a:solidFill>
                  <a:schemeClr val="tx1"/>
                </a:solidFill>
              </a:rPr>
              <a:t>chronological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order</a:t>
            </a:r>
            <a:r>
              <a:rPr lang="es-CL" sz="2800" dirty="0" smtClean="0">
                <a:solidFill>
                  <a:schemeClr val="tx1"/>
                </a:solidFill>
              </a:rPr>
              <a:t>)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5196467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357" y="233228"/>
            <a:ext cx="1316850" cy="13168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4489" y="3640007"/>
            <a:ext cx="6706181" cy="12071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4489" y="3595595"/>
            <a:ext cx="67671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16" y="858714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79212"/>
              </p:ext>
            </p:extLst>
          </p:nvPr>
        </p:nvGraphicFramePr>
        <p:xfrm>
          <a:off x="182026" y="253235"/>
          <a:ext cx="11347454" cy="6268836"/>
        </p:xfrm>
        <a:graphic>
          <a:graphicData uri="http://schemas.openxmlformats.org/drawingml/2006/table">
            <a:tbl>
              <a:tblPr firstRow="1" firstCol="1" bandRow="1"/>
              <a:tblGrid>
                <a:gridCol w="307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textos adaptados y auténticos simples, no literarios,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que contengan palabras de uso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frecuente, familias de palabras,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repetición de palabras y frases,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estén acompañados de abundante apoyo visual, y estén relacionados con los temas y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saludar y despedirse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entregar información personal y de temas familiares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agradecer, disculparse y pedir permiso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seguir y dar instrucciones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personas, objetos y su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posición, lugares, acciones cotidianas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gustos, preferencias, cantidades y posesiones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-Recuentan las ideas generales del texto por medio de ilustraciones y oraciones simples con el apoyo de organizadores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gráficos.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-Ordenan hechos de un texto leído mediante oraciones simples, con el apoyo de organizadores gráficos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Cooking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time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200" dirty="0" smtClean="0"/>
                        <a:t>Comprensión 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Recuentan 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ordenan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las ideas generales del texto por medio de ilustraciones y oraciones simples con el apoyo de organizadores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gráficos.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Cooking</a:t>
            </a:r>
            <a:r>
              <a:rPr lang="es-MX" dirty="0" smtClean="0"/>
              <a:t> time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 smtClean="0"/>
              <a:t>Objetivo: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Recuentan  y ordenan las ideas generales del texto por medio de ilustraciones y oraciones simples con el apoyo de organizadores gráficos.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17" y="409750"/>
            <a:ext cx="365791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16" y="3071301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188" y="1450251"/>
            <a:ext cx="4633362" cy="31519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691" y="5412791"/>
            <a:ext cx="51088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READ: “COOKING FOR PARENTS” 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257799"/>
          </a:xfrm>
        </p:spPr>
        <p:txBody>
          <a:bodyPr>
            <a:noAutofit/>
          </a:bodyPr>
          <a:lstStyle/>
          <a:p>
            <a:r>
              <a:rPr lang="en-US" sz="1600" dirty="0"/>
              <a:t>Tom: Oh no! What happened in this kitchen! What are you doing Anne?</a:t>
            </a:r>
          </a:p>
          <a:p>
            <a:r>
              <a:rPr lang="en-US" sz="1600" dirty="0"/>
              <a:t>Anne: </a:t>
            </a:r>
            <a:r>
              <a:rPr lang="en-US" sz="1600" dirty="0" err="1"/>
              <a:t>Shhhh</a:t>
            </a:r>
            <a:r>
              <a:rPr lang="en-US" sz="1600" dirty="0"/>
              <a:t>. Tom. I’m preparing a surprise for mom and dad.</a:t>
            </a:r>
          </a:p>
          <a:p>
            <a:r>
              <a:rPr lang="en-US" sz="1600" dirty="0"/>
              <a:t>Tom: </a:t>
            </a:r>
            <a:r>
              <a:rPr lang="en-US" sz="1600" dirty="0" err="1"/>
              <a:t>Hmmmm</a:t>
            </a:r>
            <a:r>
              <a:rPr lang="en-US" sz="1600" dirty="0"/>
              <a:t>.. Anyways, what are you making?</a:t>
            </a:r>
          </a:p>
          <a:p>
            <a:r>
              <a:rPr lang="en-US" sz="1600" dirty="0"/>
              <a:t>Anne: I’m making tomato pasta. </a:t>
            </a:r>
          </a:p>
          <a:p>
            <a:r>
              <a:rPr lang="en-US" sz="1600" dirty="0"/>
              <a:t>Tom: Wow, how do you make it?</a:t>
            </a:r>
          </a:p>
          <a:p>
            <a:r>
              <a:rPr lang="en-US" sz="1600" dirty="0"/>
              <a:t>Anne: First, boil water in a pot, and put pasta </a:t>
            </a:r>
            <a:r>
              <a:rPr lang="en-US" sz="1600" dirty="0" err="1"/>
              <a:t>noddles</a:t>
            </a:r>
            <a:r>
              <a:rPr lang="en-US" sz="1600" dirty="0"/>
              <a:t> in it.</a:t>
            </a:r>
          </a:p>
          <a:p>
            <a:r>
              <a:rPr lang="en-US" sz="1600" dirty="0"/>
              <a:t>Tom: Here! Here is your pasta noodles.</a:t>
            </a:r>
          </a:p>
          <a:p>
            <a:r>
              <a:rPr lang="en-US" sz="1600" dirty="0"/>
              <a:t>Anne: Oh.. Tom...</a:t>
            </a:r>
          </a:p>
          <a:p>
            <a:r>
              <a:rPr lang="en-US" sz="1600" dirty="0"/>
              <a:t>Tom: Oh. I’m so sorry. Let me clean it up.</a:t>
            </a:r>
          </a:p>
          <a:p>
            <a:r>
              <a:rPr lang="en-US" sz="1600" dirty="0"/>
              <a:t>Anne: Phew... What's next? Oh, I need to slice mushrooms, onions, and broccolis into small pieces.</a:t>
            </a:r>
          </a:p>
          <a:p>
            <a:r>
              <a:rPr lang="en-US" sz="1600" dirty="0"/>
              <a:t>Tom: Oh, Anne you should be careful with the knife~</a:t>
            </a:r>
          </a:p>
          <a:p>
            <a:r>
              <a:rPr lang="en-US" sz="1600" dirty="0"/>
              <a:t>Anne: Thanks for your concern, but I can’t focus on it if you keep walking around in the kitchen. Please stop!</a:t>
            </a:r>
          </a:p>
          <a:p>
            <a:r>
              <a:rPr lang="en-US" sz="1600" dirty="0"/>
              <a:t>Tom: </a:t>
            </a:r>
            <a:r>
              <a:rPr lang="en-US" sz="1600" dirty="0" err="1"/>
              <a:t>Freeeze</a:t>
            </a:r>
            <a:r>
              <a:rPr lang="en-US" sz="1600" dirty="0"/>
              <a:t>!</a:t>
            </a:r>
            <a:endParaRPr lang="es-MX" sz="1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Anne; Thank you so much. Now, I need to stir-fry vegetables.</a:t>
            </a:r>
          </a:p>
          <a:p>
            <a:r>
              <a:rPr lang="en-US" dirty="0"/>
              <a:t>Tom: Anne, until when do I have to be like this?</a:t>
            </a:r>
          </a:p>
          <a:p>
            <a:r>
              <a:rPr lang="en-US" dirty="0"/>
              <a:t>Anne: Until the end of this cooking</a:t>
            </a:r>
          </a:p>
          <a:p>
            <a:r>
              <a:rPr lang="en-US" dirty="0"/>
              <a:t>Tom: Phew...</a:t>
            </a:r>
          </a:p>
          <a:p>
            <a:r>
              <a:rPr lang="en-US" dirty="0"/>
              <a:t>Anne: Tom~ Don’t move~</a:t>
            </a:r>
          </a:p>
          <a:p>
            <a:r>
              <a:rPr lang="en-US" dirty="0"/>
              <a:t>Anne: And, sprinkle some salts and peppers on the sauce. </a:t>
            </a:r>
            <a:r>
              <a:rPr lang="en-US" dirty="0" err="1"/>
              <a:t>Mmmmm</a:t>
            </a:r>
            <a:r>
              <a:rPr lang="en-US" dirty="0"/>
              <a:t>. It’s sweet, so delicious!</a:t>
            </a:r>
          </a:p>
          <a:p>
            <a:r>
              <a:rPr lang="en-US" dirty="0"/>
              <a:t>Tom: Anne, is there anything I can help?</a:t>
            </a:r>
          </a:p>
          <a:p>
            <a:r>
              <a:rPr lang="en-US" dirty="0"/>
              <a:t>Anne: Never. So now, pour noodles, vegetables and sauce in a frypan and stir it.</a:t>
            </a:r>
          </a:p>
          <a:p>
            <a:r>
              <a:rPr lang="en-US" dirty="0"/>
              <a:t>Tom: Let me add the parsleys! Tada~ It’s done!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908833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826</Words>
  <Application>Microsoft Office PowerPoint</Application>
  <PresentationFormat>Panorámica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5° GRADE ONLINE CLASS WEEK N°29 DATE: OCTOBER 15 th , 2020</vt:lpstr>
      <vt:lpstr>Presentación de PowerPoint</vt:lpstr>
      <vt:lpstr>Reglas de la clase virtual </vt:lpstr>
      <vt:lpstr>Presentación de PowerPoint</vt:lpstr>
      <vt:lpstr>Importante </vt:lpstr>
      <vt:lpstr>Inicio</vt:lpstr>
      <vt:lpstr>Cooking time </vt:lpstr>
      <vt:lpstr>MOTIVACIÓN</vt:lpstr>
      <vt:lpstr>READ: “COOKING FOR PARENTS” </vt:lpstr>
      <vt:lpstr>Listen and watch the next video</vt:lpstr>
      <vt:lpstr>Choose the correct ingredients</vt:lpstr>
      <vt:lpstr>Draw four types of food from the dialogue  </vt:lpstr>
      <vt:lpstr>Activity </vt:lpstr>
      <vt:lpstr>Presentación de PowerPoint</vt:lpstr>
      <vt:lpstr>EXIT TICKET 29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54</cp:revision>
  <dcterms:created xsi:type="dcterms:W3CDTF">2020-08-03T02:54:47Z</dcterms:created>
  <dcterms:modified xsi:type="dcterms:W3CDTF">2020-10-09T00:58:37Z</dcterms:modified>
</cp:coreProperties>
</file>