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310" r:id="rId3"/>
    <p:sldId id="256" r:id="rId4"/>
    <p:sldId id="336" r:id="rId5"/>
    <p:sldId id="258" r:id="rId6"/>
    <p:sldId id="334" r:id="rId7"/>
    <p:sldId id="288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273" r:id="rId2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5FF"/>
    <a:srgbClr val="EAD5FF"/>
    <a:srgbClr val="E0C1FF"/>
    <a:srgbClr val="CC99FF"/>
    <a:srgbClr val="CCCCFF"/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86477" autoAdjust="0"/>
  </p:normalViewPr>
  <p:slideViewPr>
    <p:cSldViewPr>
      <p:cViewPr>
        <p:scale>
          <a:sx n="48" d="100"/>
          <a:sy n="48" d="100"/>
        </p:scale>
        <p:origin x="-204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12-10-2020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orms.gle/ZtwW1Fzzs5JdAwcQ6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29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13 de OCTUBRE</a:t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95536" y="1772815"/>
            <a:ext cx="6192688" cy="49959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 redondeado"/>
          <p:cNvSpPr/>
          <p:nvPr/>
        </p:nvSpPr>
        <p:spPr>
          <a:xfrm>
            <a:off x="2329440" y="389421"/>
            <a:ext cx="3240360" cy="101420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755576" y="1916832"/>
            <a:ext cx="5328592" cy="45259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800" dirty="0" smtClean="0">
                <a:solidFill>
                  <a:schemeClr val="bg1"/>
                </a:solidFill>
                <a:latin typeface="Comic Sans MS" pitchFamily="66" charset="0"/>
                <a:cs typeface="Corbel" pitchFamily="34" charset="0"/>
              </a:rPr>
              <a:t>Por lo tanto un patrón (geométrico, numérico, etc.) nos ayuda a “predecir” cual o cuales es (son) los elementos que continúan en una cierta lista de elementos u objetos que siguen un orden especial (secuencia), siguiendo una o varias reglas dependiendo de la situación.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27784" y="542583"/>
            <a:ext cx="2643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Corbel" pitchFamily="34" charset="0"/>
              </a:rPr>
              <a:t>Conclusión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89" y="3524399"/>
            <a:ext cx="2362423" cy="32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6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4667386" y="1750440"/>
            <a:ext cx="4170040" cy="31187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 redondeado"/>
          <p:cNvSpPr/>
          <p:nvPr/>
        </p:nvSpPr>
        <p:spPr>
          <a:xfrm>
            <a:off x="179512" y="1700808"/>
            <a:ext cx="4170040" cy="4176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 redondeado"/>
          <p:cNvSpPr/>
          <p:nvPr/>
        </p:nvSpPr>
        <p:spPr>
          <a:xfrm>
            <a:off x="539552" y="259924"/>
            <a:ext cx="6408712" cy="6824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742950" y="370307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j-ea"/>
              </a:rPr>
              <a:t>Ejemplos con secuencias numéricas</a:t>
            </a:r>
            <a:endParaRPr kumimoji="0" lang="es-CL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sz="half" idx="4294967295"/>
          </p:nvPr>
        </p:nvSpPr>
        <p:spPr>
          <a:xfrm>
            <a:off x="539552" y="1844824"/>
            <a:ext cx="3810000" cy="4184650"/>
          </a:xfrm>
          <a:prstGeom prst="rect">
            <a:avLst/>
          </a:prstGeom>
        </p:spPr>
        <p:txBody>
          <a:bodyPr rtlCol="0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En la secuencia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2, 5, 8, 11, …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¿Podrías predecir cuáles son los cinco términos que continúan la secuencia?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¿Cuál es la regla?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¿Podrías encontrar el veinteavo término de la secuencia sin tener que escribir todos los término que la anteceden?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879467" y="1916832"/>
            <a:ext cx="3805238" cy="3951288"/>
          </a:xfrm>
          <a:prstGeom prst="rect">
            <a:avLst/>
          </a:prstGeom>
        </p:spPr>
        <p:txBody>
          <a:bodyPr rtlCol="0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En la secuencia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ea"/>
              </a:rPr>
              <a:t>1, 2, 5, 14, 41</a:t>
            </a:r>
            <a:endParaRPr kumimoji="0" lang="es-CL" sz="2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¿Podrías predecir el patrón que la genera?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s-CL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¿Cuáles serían los dos términos que la continúan?</a:t>
            </a:r>
            <a:endParaRPr kumimoji="0" lang="es-CL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7" name="3 Marcador de texto"/>
          <p:cNvSpPr txBox="1">
            <a:spLocks/>
          </p:cNvSpPr>
          <p:nvPr/>
        </p:nvSpPr>
        <p:spPr>
          <a:xfrm>
            <a:off x="539552" y="1249327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200" dirty="0" smtClean="0">
                <a:latin typeface="Corbel" pitchFamily="34" charset="0"/>
                <a:cs typeface="Corbel" pitchFamily="34" charset="0"/>
              </a:rPr>
              <a:t>Ejemplo 1</a:t>
            </a:r>
          </a:p>
        </p:txBody>
      </p:sp>
      <p:sp>
        <p:nvSpPr>
          <p:cNvPr id="8" name="3 Marcador de texto"/>
          <p:cNvSpPr txBox="1">
            <a:spLocks/>
          </p:cNvSpPr>
          <p:nvPr/>
        </p:nvSpPr>
        <p:spPr>
          <a:xfrm>
            <a:off x="4847406" y="1284533"/>
            <a:ext cx="3810000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200" dirty="0" smtClean="0">
                <a:latin typeface="Corbel" pitchFamily="34" charset="0"/>
                <a:cs typeface="Corbel" pitchFamily="34" charset="0"/>
              </a:rPr>
              <a:t>Ejemplo 2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86" y="4167155"/>
            <a:ext cx="1875917" cy="25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539552" y="4653136"/>
            <a:ext cx="8352928" cy="20882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 redondeado"/>
          <p:cNvSpPr/>
          <p:nvPr/>
        </p:nvSpPr>
        <p:spPr>
          <a:xfrm>
            <a:off x="539552" y="332656"/>
            <a:ext cx="7056784" cy="9648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9 Marcador de contenido"/>
          <p:cNvSpPr>
            <a:spLocks noGrp="1"/>
          </p:cNvSpPr>
          <p:nvPr>
            <p:ph sz="half" idx="4294967295"/>
          </p:nvPr>
        </p:nvSpPr>
        <p:spPr>
          <a:xfrm>
            <a:off x="611560" y="1772816"/>
            <a:ext cx="8081963" cy="3951288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es-CL" sz="2200" dirty="0" smtClean="0">
                <a:latin typeface="Corbel" pitchFamily="34" charset="0"/>
                <a:cs typeface="Corbel" pitchFamily="34" charset="0"/>
              </a:rPr>
              <a:t>En la siguiente secuencia:</a:t>
            </a:r>
          </a:p>
          <a:p>
            <a:pPr algn="just"/>
            <a:endParaRPr lang="es-CL" dirty="0" smtClean="0">
              <a:latin typeface="Corbel" pitchFamily="34" charset="0"/>
              <a:cs typeface="Corbel" pitchFamily="34" charset="0"/>
            </a:endParaRPr>
          </a:p>
          <a:p>
            <a:pPr algn="just"/>
            <a:endParaRPr lang="es-CL" dirty="0" smtClean="0">
              <a:latin typeface="Corbel" pitchFamily="34" charset="0"/>
              <a:cs typeface="Corbel" pitchFamily="34" charset="0"/>
            </a:endParaRPr>
          </a:p>
          <a:p>
            <a:pPr algn="just"/>
            <a:endParaRPr lang="es-CL" dirty="0" smtClean="0">
              <a:latin typeface="Corbel" pitchFamily="34" charset="0"/>
              <a:cs typeface="Corbel" pitchFamily="34" charset="0"/>
            </a:endParaRPr>
          </a:p>
          <a:p>
            <a:pPr algn="just"/>
            <a:endParaRPr lang="es-CL" dirty="0" smtClean="0">
              <a:latin typeface="Corbel" pitchFamily="34" charset="0"/>
              <a:cs typeface="Corbel" pitchFamily="34" charset="0"/>
            </a:endParaRPr>
          </a:p>
          <a:p>
            <a:pPr algn="just"/>
            <a:endParaRPr lang="es-CL" dirty="0" smtClean="0">
              <a:latin typeface="Comic Sans MS" pitchFamily="66" charset="0"/>
              <a:cs typeface="Corbel" pitchFamily="34" charset="0"/>
            </a:endParaRPr>
          </a:p>
          <a:p>
            <a:pPr algn="just"/>
            <a:r>
              <a:rPr lang="es-CL" sz="2000" dirty="0" smtClean="0">
                <a:latin typeface="Comic Sans MS" pitchFamily="66" charset="0"/>
                <a:cs typeface="Corbel" pitchFamily="34" charset="0"/>
              </a:rPr>
              <a:t>¿Cuál es la figura que ocupa la sexta posición?</a:t>
            </a:r>
          </a:p>
          <a:p>
            <a:pPr algn="just"/>
            <a:r>
              <a:rPr lang="es-CL" sz="2000" dirty="0" smtClean="0">
                <a:latin typeface="Comic Sans MS" pitchFamily="66" charset="0"/>
                <a:cs typeface="Corbel" pitchFamily="34" charset="0"/>
              </a:rPr>
              <a:t>¿Podrías encontrar alguna regla que genere esta secuencia?</a:t>
            </a:r>
          </a:p>
          <a:p>
            <a:pPr algn="just"/>
            <a:r>
              <a:rPr lang="es-CL" sz="2000" dirty="0" smtClean="0">
                <a:latin typeface="Comic Sans MS" pitchFamily="66" charset="0"/>
                <a:cs typeface="Corbel" pitchFamily="34" charset="0"/>
              </a:rPr>
              <a:t>¿Cómo lo harías para encontrar el dibujo de la figura que ocupa el veinteavo puesto?</a:t>
            </a:r>
          </a:p>
          <a:p>
            <a:endParaRPr lang="es-CL" dirty="0" smtClean="0">
              <a:latin typeface="Corbel" pitchFamily="34" charset="0"/>
              <a:cs typeface="Corbel" pitchFamily="34" charset="0"/>
            </a:endParaRPr>
          </a:p>
        </p:txBody>
      </p:sp>
      <p:pic>
        <p:nvPicPr>
          <p:cNvPr id="5" name="Picture 2" descr="series-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709863"/>
            <a:ext cx="56991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6 Título"/>
          <p:cNvSpPr>
            <a:spLocks noGrp="1"/>
          </p:cNvSpPr>
          <p:nvPr>
            <p:ph type="title"/>
          </p:nvPr>
        </p:nvSpPr>
        <p:spPr>
          <a:xfrm>
            <a:off x="62721" y="188640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  <a:cs typeface="Corbel" pitchFamily="34" charset="0"/>
              </a:rPr>
              <a:t>Ejemplo con secuencia geométrica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1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323528" y="476672"/>
            <a:ext cx="668285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Llamada de flecha a la izquierda"/>
          <p:cNvSpPr/>
          <p:nvPr/>
        </p:nvSpPr>
        <p:spPr>
          <a:xfrm>
            <a:off x="4149836" y="5153910"/>
            <a:ext cx="4870057" cy="15976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40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Llamada de flecha a la izquierda"/>
          <p:cNvSpPr/>
          <p:nvPr/>
        </p:nvSpPr>
        <p:spPr>
          <a:xfrm>
            <a:off x="5004048" y="2889910"/>
            <a:ext cx="4004673" cy="205125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12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31388" r="26208" b="52155"/>
          <a:stretch/>
        </p:blipFill>
        <p:spPr bwMode="auto">
          <a:xfrm>
            <a:off x="13617" y="1645977"/>
            <a:ext cx="5378986" cy="78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Llamada de flecha a la izquierda"/>
          <p:cNvSpPr/>
          <p:nvPr/>
        </p:nvSpPr>
        <p:spPr>
          <a:xfrm>
            <a:off x="4355976" y="1625690"/>
            <a:ext cx="4392487" cy="101122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0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3681" y="260648"/>
            <a:ext cx="7268181" cy="1138138"/>
          </a:xfrm>
        </p:spPr>
        <p:txBody>
          <a:bodyPr>
            <a:normAutofit/>
          </a:bodyPr>
          <a:lstStyle/>
          <a:p>
            <a:r>
              <a:rPr lang="es-CL" sz="2800" dirty="0" smtClean="0">
                <a:latin typeface="Comic Sans MS" pitchFamily="66" charset="0"/>
              </a:rPr>
              <a:t>Observemos las siguientes secuencias</a:t>
            </a:r>
            <a:endParaRPr lang="es-CL" sz="2800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89588" y="171393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 Cuál es el patrón?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9588" y="21313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¿Cómo lo sabes?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6285221" y="294172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¿Hay algo que se repite?</a:t>
            </a:r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6285222" y="3424623"/>
            <a:ext cx="246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¿Tienes alguna relación los elementos?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285222" y="4294837"/>
            <a:ext cx="2688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¿Cuál es la regla para el siguiente elemento?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5360279" y="6105207"/>
            <a:ext cx="3648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¿Cuándo sería el patrón para el siguiente elemento?</a:t>
            </a:r>
            <a:endParaRPr lang="es-C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0" b="31245"/>
          <a:stretch/>
        </p:blipFill>
        <p:spPr bwMode="auto">
          <a:xfrm>
            <a:off x="-4363" y="3663106"/>
            <a:ext cx="5008411" cy="68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2" r="28417"/>
          <a:stretch/>
        </p:blipFill>
        <p:spPr bwMode="auto">
          <a:xfrm>
            <a:off x="15741" y="5632323"/>
            <a:ext cx="3848894" cy="5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322513" y="5260372"/>
            <a:ext cx="283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¿qué pasa con los números?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03738" y="5735875"/>
            <a:ext cx="36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¿Cuánto disminuye entre uno y otro?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70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547664" y="476672"/>
            <a:ext cx="5184576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solidFill>
                  <a:schemeClr val="bg1"/>
                </a:solidFill>
                <a:latin typeface="Comic Sans MS" pitchFamily="66" charset="0"/>
                <a:ea typeface="+mj-ea"/>
                <a:cs typeface="+mj-cs"/>
              </a:rPr>
              <a:t>Cuando tenemos:</a:t>
            </a:r>
            <a:endParaRPr lang="es-CL" sz="12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31429" r="23899" b="16786"/>
          <a:stretch/>
        </p:blipFill>
        <p:spPr bwMode="auto">
          <a:xfrm>
            <a:off x="395536" y="1628800"/>
            <a:ext cx="7488832" cy="3404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25" y="4071343"/>
            <a:ext cx="1966975" cy="27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677" y="9711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7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899592" y="5517232"/>
            <a:ext cx="2448272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31607" r="19682" b="59491"/>
          <a:stretch/>
        </p:blipFill>
        <p:spPr bwMode="auto">
          <a:xfrm>
            <a:off x="-84020" y="1293047"/>
            <a:ext cx="8046720" cy="65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3" t="40551" r="19682" b="41599"/>
          <a:stretch/>
        </p:blipFill>
        <p:spPr bwMode="auto">
          <a:xfrm>
            <a:off x="-84020" y="1887904"/>
            <a:ext cx="8046720" cy="130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3"/>
          <a:stretch/>
        </p:blipFill>
        <p:spPr bwMode="auto">
          <a:xfrm>
            <a:off x="0" y="3193621"/>
            <a:ext cx="8047037" cy="137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99592" y="5731593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solidFill>
                  <a:schemeClr val="bg1"/>
                </a:solidFill>
              </a:rPr>
              <a:t>Patrón: dividir por 2</a:t>
            </a:r>
            <a:endParaRPr lang="es-CL" sz="2000" b="1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67544" y="239257"/>
            <a:ext cx="66247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Analicemos la siguiente secuencia numérica</a:t>
            </a:r>
          </a:p>
          <a:p>
            <a:pPr algn="ctr"/>
            <a:r>
              <a:rPr lang="es-CL" sz="2400" dirty="0" smtClean="0">
                <a:latin typeface="Comic Sans MS" pitchFamily="66" charset="0"/>
              </a:rPr>
              <a:t>¿Qué debo hacer primero?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9225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89" y="3524399"/>
            <a:ext cx="2362423" cy="32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2874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33036" r="12253" b="22857"/>
          <a:stretch/>
        </p:blipFill>
        <p:spPr bwMode="auto">
          <a:xfrm>
            <a:off x="115294" y="2852936"/>
            <a:ext cx="8784976" cy="263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488152" y="5751258"/>
            <a:ext cx="3816424" cy="828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 smtClean="0"/>
          </a:p>
          <a:p>
            <a:pPr algn="ctr"/>
            <a:r>
              <a:rPr lang="es-CL" dirty="0" smtClean="0">
                <a:latin typeface="Comic Sans MS" pitchFamily="66" charset="0"/>
              </a:rPr>
              <a:t>Patrón imagen: agregar 1 cada vez</a:t>
            </a:r>
          </a:p>
          <a:p>
            <a:pPr algn="ctr"/>
            <a:endParaRPr lang="es-CL" dirty="0"/>
          </a:p>
        </p:txBody>
      </p:sp>
      <p:sp>
        <p:nvSpPr>
          <p:cNvPr id="6" name="5 Rectángulo redondeado"/>
          <p:cNvSpPr/>
          <p:nvPr/>
        </p:nvSpPr>
        <p:spPr>
          <a:xfrm>
            <a:off x="4788024" y="5607242"/>
            <a:ext cx="3816424" cy="9721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Patrón de la cantidad de palitos de fósforos es: agregar seis cada vez</a:t>
            </a:r>
            <a:endParaRPr lang="es-CL" dirty="0"/>
          </a:p>
        </p:txBody>
      </p:sp>
      <p:sp>
        <p:nvSpPr>
          <p:cNvPr id="7" name="6 Llamada de flecha hacia abajo"/>
          <p:cNvSpPr/>
          <p:nvPr/>
        </p:nvSpPr>
        <p:spPr>
          <a:xfrm>
            <a:off x="485880" y="1250991"/>
            <a:ext cx="3816424" cy="1584176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omic Sans MS" pitchFamily="66" charset="0"/>
              </a:rPr>
              <a:t>¿Cuál es el Patrón?</a:t>
            </a:r>
            <a:endParaRPr lang="es-CL" sz="2400" b="1" dirty="0">
              <a:latin typeface="Comic Sans MS" pitchFamily="66" charset="0"/>
            </a:endParaRPr>
          </a:p>
        </p:txBody>
      </p:sp>
      <p:sp>
        <p:nvSpPr>
          <p:cNvPr id="9" name="8 Llamada de flecha hacia abajo"/>
          <p:cNvSpPr/>
          <p:nvPr/>
        </p:nvSpPr>
        <p:spPr>
          <a:xfrm>
            <a:off x="4787173" y="1200078"/>
            <a:ext cx="3816424" cy="1584176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mic Sans MS" pitchFamily="66" charset="0"/>
              </a:rPr>
              <a:t>¿Cuál es el Patrón según la cantidad de palitos de fósforos?</a:t>
            </a:r>
            <a:endParaRPr lang="es-CL" b="1" dirty="0">
              <a:latin typeface="Comic Sans MS" pitchFamily="66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1267422" y="188640"/>
            <a:ext cx="648072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omic Sans MS" pitchFamily="66" charset="0"/>
              </a:rPr>
              <a:t>Observemos la siguiente situación</a:t>
            </a:r>
            <a:endParaRPr lang="es-CL" sz="2000" dirty="0"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690" y="7021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2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332656"/>
            <a:ext cx="7488832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latin typeface="Comic Sans MS" pitchFamily="66" charset="0"/>
              </a:rPr>
              <a:t>Actividad 1</a:t>
            </a:r>
            <a:r>
              <a:rPr lang="es-CL" sz="2400" dirty="0" smtClean="0">
                <a:latin typeface="Comic Sans MS" pitchFamily="66" charset="0"/>
              </a:rPr>
              <a:t>: Copia las siguientes secuencias en tu cuaderno y busca el patrón: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43930" r="16656" b="16606"/>
          <a:stretch/>
        </p:blipFill>
        <p:spPr bwMode="auto">
          <a:xfrm>
            <a:off x="0" y="2087273"/>
            <a:ext cx="7962700" cy="263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8" t="53125" r="54719" b="39618"/>
          <a:stretch/>
        </p:blipFill>
        <p:spPr bwMode="auto">
          <a:xfrm>
            <a:off x="1969588" y="2663712"/>
            <a:ext cx="1423852" cy="53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7" t="75446" r="23595" b="18125"/>
          <a:stretch/>
        </p:blipFill>
        <p:spPr bwMode="auto">
          <a:xfrm>
            <a:off x="1877956" y="4162332"/>
            <a:ext cx="5486400" cy="47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695574" y="1447460"/>
            <a:ext cx="2448272" cy="4901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Revisemos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10" name="Picture 9" descr="Matemáticas 4º | CEIP LEÓN Y CASTI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622" y="3861047"/>
            <a:ext cx="2117290" cy="290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69" y="3439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9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323528" y="332656"/>
            <a:ext cx="7488832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4" t="42143" r="19682" b="43571"/>
          <a:stretch/>
        </p:blipFill>
        <p:spPr bwMode="auto">
          <a:xfrm>
            <a:off x="467543" y="1772816"/>
            <a:ext cx="8334103" cy="10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latin typeface="Comic Sans MS" pitchFamily="66" charset="0"/>
              </a:rPr>
              <a:t>Actividad 2</a:t>
            </a:r>
            <a:r>
              <a:rPr lang="es-CL" sz="2400" dirty="0" smtClean="0">
                <a:latin typeface="Comic Sans MS" pitchFamily="66" charset="0"/>
              </a:rPr>
              <a:t>: Copia las siguiente secuencia en tu cuaderno y busca el patrón:</a:t>
            </a:r>
            <a:endParaRPr lang="es-CL" sz="24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3681028"/>
            <a:ext cx="4536504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 smtClean="0">
                <a:latin typeface="Comic Sans MS" pitchFamily="66" charset="0"/>
              </a:rPr>
              <a:t>Patrón figuras: </a:t>
            </a:r>
            <a:endParaRPr lang="es-CL" sz="2400" dirty="0">
              <a:latin typeface="Comic Sans MS" pitchFamily="66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631761" y="4733528"/>
            <a:ext cx="452636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dirty="0" smtClean="0">
                <a:latin typeface="Comic Sans MS" pitchFamily="66" charset="0"/>
              </a:rPr>
              <a:t>Patrón palitos: </a:t>
            </a:r>
            <a:endParaRPr lang="es-CL" sz="2400" dirty="0"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94942" y="3861048"/>
            <a:ext cx="1759125" cy="3600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RESTAR 1</a:t>
            </a:r>
            <a:endParaRPr lang="es-CL" dirty="0"/>
          </a:p>
        </p:txBody>
      </p:sp>
      <p:sp>
        <p:nvSpPr>
          <p:cNvPr id="9" name="8 Rectángulo"/>
          <p:cNvSpPr/>
          <p:nvPr/>
        </p:nvSpPr>
        <p:spPr>
          <a:xfrm>
            <a:off x="3894942" y="4915462"/>
            <a:ext cx="1759125" cy="36004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RESTAR  2</a:t>
            </a:r>
            <a:endParaRPr lang="es-CL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663788" y="2996952"/>
            <a:ext cx="2448272" cy="4901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Revisemos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11" name="Picture 9" descr="Matemáticas 4º | CEIP LEÓN Y CASTI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89" y="3524399"/>
            <a:ext cx="2362423" cy="324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5476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4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528" y="332656"/>
            <a:ext cx="7488832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>
            <a:noAutofit/>
          </a:bodyPr>
          <a:lstStyle/>
          <a:p>
            <a:r>
              <a:rPr lang="es-CL" sz="2400" b="1" dirty="0" smtClean="0">
                <a:latin typeface="Comic Sans MS" pitchFamily="66" charset="0"/>
              </a:rPr>
              <a:t>Actividad 3</a:t>
            </a:r>
            <a:r>
              <a:rPr lang="es-CL" sz="2400" dirty="0" smtClean="0">
                <a:latin typeface="Comic Sans MS" pitchFamily="66" charset="0"/>
              </a:rPr>
              <a:t>: Escribe los primeros 5 términos de la secuencia, considerando la información dada: </a:t>
            </a:r>
            <a:endParaRPr lang="es-CL" sz="2400" dirty="0"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31607" r="40265" b="29286"/>
          <a:stretch/>
        </p:blipFill>
        <p:spPr bwMode="auto">
          <a:xfrm>
            <a:off x="182815" y="2324230"/>
            <a:ext cx="8064896" cy="391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4" t="37947" r="47992" b="57232"/>
          <a:stretch/>
        </p:blipFill>
        <p:spPr bwMode="auto">
          <a:xfrm>
            <a:off x="1547663" y="3053950"/>
            <a:ext cx="4432949" cy="41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60080" r="54223" b="34211"/>
          <a:stretch/>
        </p:blipFill>
        <p:spPr bwMode="auto">
          <a:xfrm>
            <a:off x="1691680" y="5369852"/>
            <a:ext cx="3384376" cy="47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2771800" y="1700808"/>
            <a:ext cx="2448272" cy="4901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latin typeface="Comic Sans MS" pitchFamily="66" charset="0"/>
              </a:rPr>
              <a:t>Revisemos</a:t>
            </a:r>
            <a:endParaRPr lang="es-CL" dirty="0">
              <a:latin typeface="Comic Sans MS" pitchFamily="66" charset="0"/>
            </a:endParaRPr>
          </a:p>
        </p:txBody>
      </p:sp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22" y="4306984"/>
            <a:ext cx="1792578" cy="24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500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0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0320"/>
              </p:ext>
            </p:extLst>
          </p:nvPr>
        </p:nvGraphicFramePr>
        <p:xfrm>
          <a:off x="280120" y="1268760"/>
          <a:ext cx="8856984" cy="5392674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7056784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DESAFÍO DEL DÍA: OA 6. Resolver problemas rutinarios y no rutinarios que involucren las cuatro operaciones y combinaciones de ellas: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que incluyan situaciones con dinero </a:t>
                      </a:r>
                    </a:p>
                    <a:p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usando la calculadora y el computador en ámbitos numéricos superiores al 10 000 </a:t>
                      </a:r>
                    </a:p>
                    <a:p>
                      <a:endParaRPr lang="es-CL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 14. Descubrir alguna regla que explique una sucesión dada y que permita hacer predicciones.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 smtClean="0"/>
                        <a:t>› Extienden un patrón numérico con y sin materiales concretos,</a:t>
                      </a:r>
                      <a:r>
                        <a:rPr lang="es-CL" sz="1100" b="1" baseline="0" dirty="0" smtClean="0"/>
                        <a:t> </a:t>
                      </a:r>
                      <a:r>
                        <a:rPr lang="es-CL" sz="1100" b="1" dirty="0" smtClean="0"/>
                        <a:t>y explican cómo cada elemento difiere de los anteriores.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 smtClean="0"/>
                        <a:t>› Muestran que una sucesión dada puede tener más de un</a:t>
                      </a:r>
                      <a:r>
                        <a:rPr lang="es-CL" sz="1100" b="1" baseline="0" dirty="0" smtClean="0"/>
                        <a:t> </a:t>
                      </a:r>
                      <a:r>
                        <a:rPr lang="es-CL" sz="1100" b="1" dirty="0" smtClean="0"/>
                        <a:t>patrón que la genere. Por ejemplo: la sucesión 2, 4, 6, 8, …</a:t>
                      </a:r>
                      <a:r>
                        <a:rPr lang="es-CL" sz="1100" b="1" baseline="0" dirty="0" smtClean="0"/>
                        <a:t> </a:t>
                      </a:r>
                      <a:r>
                        <a:rPr lang="es-CL" sz="1100" b="1" dirty="0" smtClean="0"/>
                        <a:t>puede tener como patrón los números pares consecutivos,</a:t>
                      </a:r>
                      <a:r>
                        <a:rPr lang="es-CL" sz="1100" b="1" baseline="0" dirty="0" smtClean="0"/>
                        <a:t> </a:t>
                      </a:r>
                      <a:r>
                        <a:rPr lang="es-CL" sz="1100" b="1" dirty="0" smtClean="0"/>
                        <a:t>o podría ser continuada como 2, 4, 6, 8, 1, 3, 5, 7,… y en</a:t>
                      </a:r>
                      <a:r>
                        <a:rPr lang="es-CL" sz="1100" b="1" baseline="0" dirty="0" smtClean="0"/>
                        <a:t> </a:t>
                      </a:r>
                      <a:r>
                        <a:rPr lang="es-CL" sz="1100" b="1" dirty="0" smtClean="0"/>
                        <a:t>este caso podría tener un patrón de cuatro números pares</a:t>
                      </a:r>
                      <a:r>
                        <a:rPr lang="es-CL" sz="1100" b="1" baseline="0" dirty="0" smtClean="0"/>
                        <a:t> </a:t>
                      </a:r>
                      <a:r>
                        <a:rPr lang="es-CL" sz="1100" b="1" dirty="0" smtClean="0"/>
                        <a:t>consecutivos y cuatro números impares consecutivos.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/>
                        <a:t>› Dan ejemplos de distintos patrones para una sucesión dada y</a:t>
                      </a:r>
                      <a:r>
                        <a:rPr lang="es-CL" sz="1100" baseline="0" dirty="0" smtClean="0"/>
                        <a:t> </a:t>
                      </a:r>
                      <a:r>
                        <a:rPr lang="es-CL" sz="1100" dirty="0" smtClean="0"/>
                        <a:t>explican la regla de cada uno de ellos.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b="1" dirty="0" smtClean="0"/>
                        <a:t>› Dan una regla para un patrón en una sucesión y completan</a:t>
                      </a:r>
                      <a:r>
                        <a:rPr lang="es-CL" sz="1100" b="1" baseline="0" dirty="0" smtClean="0"/>
                        <a:t> </a:t>
                      </a:r>
                      <a:r>
                        <a:rPr lang="es-CL" sz="1100" b="1" dirty="0" smtClean="0"/>
                        <a:t>los elementos que siguen en ella, usando esa regla.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/>
                        <a:t>› Describen, oralmente o de manera escrita, un patrón dado,</a:t>
                      </a:r>
                      <a:r>
                        <a:rPr lang="es-CL" sz="1100" baseline="0" dirty="0" smtClean="0"/>
                        <a:t> </a:t>
                      </a:r>
                      <a:r>
                        <a:rPr lang="es-CL" sz="1100" dirty="0" smtClean="0"/>
                        <a:t>usando lenguaje matemático, como uno más, uno menos,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/>
                        <a:t>cinco más.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/>
                        <a:t>› Describen relaciones en una tabla o un gráfico de manera</a:t>
                      </a:r>
                      <a:r>
                        <a:rPr lang="es-CL" sz="1100" baseline="0" dirty="0" smtClean="0"/>
                        <a:t> </a:t>
                      </a:r>
                      <a:r>
                        <a:rPr lang="es-CL" sz="1100" dirty="0" smtClean="0"/>
                        <a:t>verbal.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Secuencias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patrones (Algebra)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Recordar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qué es un patrón. Identificar diversos patrones y reglas en secuencias dadas.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23728" y="404664"/>
            <a:ext cx="4968552" cy="10801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aprendimos?</a:t>
            </a:r>
            <a:endParaRPr lang="es-C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05" r="417" b="-1"/>
          <a:stretch/>
        </p:blipFill>
        <p:spPr bwMode="auto">
          <a:xfrm>
            <a:off x="25340" y="1844824"/>
            <a:ext cx="9110697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29</a:t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598892" y="3861048"/>
            <a:ext cx="3955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forms.gle/ZtwW1Fzzs5JdAwcQ6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9" y="4056781"/>
            <a:ext cx="984011" cy="12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622" y="1628800"/>
            <a:ext cx="1614057" cy="12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Llamada de flecha hacia arriba"/>
          <p:cNvSpPr/>
          <p:nvPr/>
        </p:nvSpPr>
        <p:spPr>
          <a:xfrm>
            <a:off x="7283621" y="2892202"/>
            <a:ext cx="1614057" cy="136815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Apliquemos el método MORA</a:t>
            </a:r>
            <a:endParaRPr lang="es-C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41" y="5292691"/>
            <a:ext cx="2429859" cy="156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456162"/>
              </p:ext>
            </p:extLst>
          </p:nvPr>
        </p:nvGraphicFramePr>
        <p:xfrm>
          <a:off x="107503" y="1481221"/>
          <a:ext cx="6606638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6638"/>
              </a:tblGrid>
              <a:tr h="774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>
                          <a:solidFill>
                            <a:srgbClr val="FF0000"/>
                          </a:solidFill>
                        </a:rPr>
                        <a:t>M </a:t>
                      </a:r>
                      <a:r>
                        <a:rPr lang="es-CL" sz="2000" dirty="0" smtClean="0"/>
                        <a:t>Una bomba de bencina tiene dos dispensadores. El dispensador A vendió 533 litros y el dispensador B vendió el doble que el A ¿Cuánta bencina vendió la bomba de bencina en total?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t="45000" r="32332" b="3571"/>
          <a:stretch/>
        </p:blipFill>
        <p:spPr bwMode="auto">
          <a:xfrm>
            <a:off x="113282" y="3068960"/>
            <a:ext cx="6600859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564904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¿Qué es el álgebra?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Qué es un patrón?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Qué es una secuencia? 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</a:t>
            </a:r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Un término?</a:t>
            </a:r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827852" y="1766200"/>
            <a:ext cx="7858948" cy="4525963"/>
          </a:xfrm>
          <a:blipFill>
            <a:blip r:embed="rId2"/>
            <a:stretch>
              <a:fillRect l="-2172" t="-2830" r="-2172" b="-2426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771800" y="476672"/>
            <a:ext cx="3119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ncil" pitchFamily="82" charset="0"/>
                <a:cs typeface="Corbel" pitchFamily="34" charset="0"/>
              </a:rPr>
              <a:t>El Álgebra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78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63809" r="34254" b="3572"/>
          <a:stretch/>
        </p:blipFill>
        <p:spPr bwMode="auto">
          <a:xfrm>
            <a:off x="2625634" y="4206240"/>
            <a:ext cx="3879669" cy="223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50668" y="1124744"/>
            <a:ext cx="8229600" cy="4410075"/>
          </a:xfrm>
        </p:spPr>
        <p:txBody>
          <a:bodyPr/>
          <a:lstStyle/>
          <a:p>
            <a:pPr algn="just"/>
            <a:r>
              <a:rPr lang="es-CL" sz="3400" dirty="0" smtClean="0">
                <a:latin typeface="Chiller" pitchFamily="82" charset="0"/>
                <a:cs typeface="Corbel" pitchFamily="34" charset="0"/>
              </a:rPr>
              <a:t>Aún le falta embaldosar los cuadros que están en blanco. ¿Podríamos saber cuál baldosa correspondería a cada cuadro que falta embaldosar?</a:t>
            </a:r>
          </a:p>
          <a:p>
            <a:pPr algn="just"/>
            <a:r>
              <a:rPr lang="es-CL" sz="3400" dirty="0" smtClean="0">
                <a:latin typeface="Chiller" pitchFamily="82" charset="0"/>
                <a:cs typeface="Corbel" pitchFamily="34" charset="0"/>
              </a:rPr>
              <a:t>La respuesta es ¡SI! Aplicando la regla por la cual el maestro está embaldosando, tendríamos el siguiente esquema:</a:t>
            </a:r>
          </a:p>
          <a:p>
            <a:pPr algn="just"/>
            <a:endParaRPr lang="es-CL" sz="3400" dirty="0" smtClean="0">
              <a:latin typeface="Chiller" pitchFamily="82" charset="0"/>
              <a:cs typeface="Corbe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331425" y="116632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ncil" pitchFamily="82" charset="0"/>
                <a:cs typeface="Corbel" pitchFamily="34" charset="0"/>
              </a:rPr>
              <a:t>patrón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6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0" t="55591" r="28004" b="1530"/>
          <a:stretch/>
        </p:blipFill>
        <p:spPr bwMode="auto">
          <a:xfrm>
            <a:off x="1763688" y="3573016"/>
            <a:ext cx="5298247" cy="297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90533" y="1188591"/>
            <a:ext cx="7859712" cy="4768850"/>
          </a:xfrm>
        </p:spPr>
        <p:txBody>
          <a:bodyPr/>
          <a:lstStyle/>
          <a:p>
            <a:pPr algn="just"/>
            <a:r>
              <a:rPr lang="es-CL" sz="3400" dirty="0" smtClean="0">
                <a:latin typeface="Chiller" pitchFamily="82" charset="0"/>
                <a:cs typeface="Corbel" pitchFamily="34" charset="0"/>
              </a:rPr>
              <a:t>Un </a:t>
            </a:r>
            <a:r>
              <a:rPr lang="es-CL" sz="3400" dirty="0" smtClean="0">
                <a:solidFill>
                  <a:srgbClr val="FF0000"/>
                </a:solidFill>
                <a:latin typeface="Chiller" pitchFamily="82" charset="0"/>
                <a:cs typeface="Corbel" pitchFamily="34" charset="0"/>
              </a:rPr>
              <a:t>PATRÓN</a:t>
            </a:r>
            <a:r>
              <a:rPr lang="es-CL" sz="3400" dirty="0" smtClean="0">
                <a:latin typeface="Chiller" pitchFamily="82" charset="0"/>
                <a:cs typeface="Corbel" pitchFamily="34" charset="0"/>
              </a:rPr>
              <a:t> se refiere a cosas que están ordenadas siguiendo una o varias reglas.</a:t>
            </a:r>
          </a:p>
          <a:p>
            <a:pPr algn="just"/>
            <a:r>
              <a:rPr lang="es-CL" sz="3400" dirty="0" smtClean="0">
                <a:latin typeface="Chiller" pitchFamily="82" charset="0"/>
                <a:cs typeface="Corbel" pitchFamily="34" charset="0"/>
              </a:rPr>
              <a:t>Ejemplo: Un maestro de la construcción, está realizando el siguiente embaldosado: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331425" y="116632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encil" pitchFamily="82" charset="0"/>
                <a:cs typeface="Corbel" pitchFamily="34" charset="0"/>
              </a:rPr>
              <a:t>patrón</a:t>
            </a:r>
            <a:endParaRPr kumimoji="0" lang="es-C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Matemáticas 4º | CEIP LEÓN Y CASTILL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8218</TotalTime>
  <Words>1021</Words>
  <Application>Microsoft Office PowerPoint</Application>
  <PresentationFormat>Presentación en pantalla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1_Tema de Office</vt:lpstr>
      <vt:lpstr>PLANIFICACIÓN  PARA CLASE VIRTUALES SEMANA N° 29 FECHA: MARTES 13 de OCTUBRE CURSO: 5° A ASIGNATURA: MATEMÁTICA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 con secuencia geométrica</vt:lpstr>
      <vt:lpstr>Observemos las siguientes secuencias</vt:lpstr>
      <vt:lpstr>Presentación de PowerPoint</vt:lpstr>
      <vt:lpstr>Presentación de PowerPoint</vt:lpstr>
      <vt:lpstr>Presentación de PowerPoint</vt:lpstr>
      <vt:lpstr>Actividad 1: Copia las siguientes secuencias en tu cuaderno y busca el patrón:</vt:lpstr>
      <vt:lpstr>Actividad 2: Copia las siguiente secuencia en tu cuaderno y busca el patrón:</vt:lpstr>
      <vt:lpstr>Actividad 3: Escribe los primeros 5 términos de la secuencia, considerando la información dada: </vt:lpstr>
      <vt:lpstr>¿Qué aprendimos?</vt:lpstr>
      <vt:lpstr>TICKET DE SALIDA Semana 29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134</cp:revision>
  <dcterms:created xsi:type="dcterms:W3CDTF">2020-07-06T03:06:52Z</dcterms:created>
  <dcterms:modified xsi:type="dcterms:W3CDTF">2020-10-12T21:20:26Z</dcterms:modified>
</cp:coreProperties>
</file>