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lang="es-C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lang="es-C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lang="es-C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lang="es-C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L" sz="3200" b="0" strike="noStrike" spc="-1" smtClean="0">
                <a:latin typeface="Arial"/>
              </a:rPr>
              <a:t>Haga clic para modificar el estilo de subtítulo del patrón</a:t>
            </a:r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lang="es-C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lang="es-C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lang="es-C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L" sz="3200" b="0" strike="noStrike" spc="-1" smtClean="0">
                <a:latin typeface="Arial"/>
              </a:rPr>
              <a:t>Haga clic para modificar el estilo de subtítulo del patrón</a:t>
            </a:r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lang="es-C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lang="es-C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lang="es-C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7B4E4"/>
            </a:gs>
            <a:gs pos="100000">
              <a:srgbClr val="BFCF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CL" sz="4400" b="0" strike="noStrike" spc="-1" smtClean="0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lang="es-C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CL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CL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EF555C4-85C8-40D5-B96B-1CB1B81EE50C}" type="slidenum">
              <a:rPr lang="es-CL" sz="1200" b="0" strike="noStrike" spc="-1" smtClean="0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es-CL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1400" b="0" strike="noStrike" spc="-1" smtClean="0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 smtClean="0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 smtClean="0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 smtClean="0">
                <a:solidFill>
                  <a:srgbClr val="000000"/>
                </a:solidFill>
                <a:latin typeface="Arial"/>
              </a:rPr>
              <a:t>Séptimo nivel del esquema</a:t>
            </a:r>
            <a:endParaRPr lang="es-C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7B4E4"/>
            </a:gs>
            <a:gs pos="100000">
              <a:srgbClr val="BFCF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MX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B8EAEC0-ADAA-492C-9F66-4F18601C1AD2}" type="slidenum">
              <a:rPr lang="es-CL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es-MX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7B4E4"/>
            </a:gs>
            <a:gs pos="100000">
              <a:srgbClr val="BFCF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MX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C2113F0-B492-4463-9CE3-6F85C50AD5B3}" type="slidenum">
              <a:rPr lang="es-CL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es-MX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07320" y="1628640"/>
            <a:ext cx="7772040" cy="1779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PLANIFICACIÓN  PARA CLASES VIRTUALES</a:t>
            </a:r>
            <a:r>
              <a:t/>
            </a:r>
            <a:br/>
            <a:r>
              <a:rPr lang="es-CL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SEMANA N°29</a:t>
            </a:r>
            <a:r>
              <a:t/>
            </a:r>
            <a:br/>
            <a:r>
              <a:rPr lang="es-CL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FECHA : Jueves 15 de Octubre 2020</a:t>
            </a:r>
            <a:r>
              <a:t/>
            </a:r>
            <a:br/>
            <a:r>
              <a:rPr lang="es-CL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Música 5 Año</a:t>
            </a:r>
            <a:endParaRPr lang="es-MX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351360" y="5900040"/>
            <a:ext cx="8028000" cy="61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Colegio Jean Piaget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6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Mi escuela, un lugar para aprender y crecer en un ambiente saludable</a:t>
            </a:r>
            <a:endParaRPr lang="es-MX" sz="1600" b="0" strike="noStrike" spc="-1">
              <a:latin typeface="Arial"/>
            </a:endParaRPr>
          </a:p>
        </p:txBody>
      </p:sp>
      <p:pic>
        <p:nvPicPr>
          <p:cNvPr id="126" name="Google Shape;166;p25"/>
          <p:cNvPicPr/>
          <p:nvPr/>
        </p:nvPicPr>
        <p:blipFill>
          <a:blip r:embed="rId2"/>
          <a:stretch/>
        </p:blipFill>
        <p:spPr>
          <a:xfrm>
            <a:off x="5841720" y="3645000"/>
            <a:ext cx="3301920" cy="285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Table 1"/>
          <p:cNvGraphicFramePr/>
          <p:nvPr/>
        </p:nvGraphicFramePr>
        <p:xfrm>
          <a:off x="467640" y="1196640"/>
          <a:ext cx="8136720" cy="5273820"/>
        </p:xfrm>
        <a:graphic>
          <a:graphicData uri="http://schemas.openxmlformats.org/drawingml/2006/table">
            <a:tbl>
              <a:tblPr/>
              <a:tblGrid>
                <a:gridCol w="2575440"/>
                <a:gridCol w="5561280"/>
              </a:tblGrid>
              <a:tr h="247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ASIGNATURA /CURSO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Música                                     5 Año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1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NOMBRE DEL PROFESOR/A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Marlene Soto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1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EDUCADORA DIFERENCIAL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717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OBJETIVO DE APRENDIZAJE PRIORIZACIÓN NIVEL 1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OA3:Escuchar música en forma abundante de diversos contextos y cultur poniendo énfasis en: tradición escrita(docta),música de compositores chilenos y del mundo.</a:t>
                      </a:r>
                      <a:endParaRPr lang="es-MX" sz="14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OA4:de percusión,melódicos cantar al unísono y a más voces y tocar instrumentos de percusión ,melódicos(metalófono,flauta dulce u otros)y/ armónicos (guitarra,teclado)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48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MX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</a:rPr>
                        <a:t>INDICADORES DE EVALUACIÓN PARA OA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Cantar con naturalidad,adoptando una postura sin tensiones y cuidando la emisión de la voz(respiración,modulación y uso de repertorio).Escuchar atentamente,expresando sus impresiones por diferentes medios(verbales,corporales,visuales,musicales)con mayor conciencia.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7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CONTENIDO /HABILIDADES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Preparación de cuerpo y voz para cantar.Formas de asociarse e involucrarse con la música.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46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OBJETIVO DE LA CLASE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Escuchar música en forma abundante de diversos contextos y cultura.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3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EVALUACIÓN</a:t>
                      </a:r>
                      <a:endParaRPr lang="es-MX" sz="12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29160" marR="29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6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Mediante Ticket de Salida y enviar al siguiente whapsapp o correo,con nombre,apellido y curso.</a:t>
                      </a:r>
                      <a:endParaRPr lang="es-MX" sz="1600" b="0" strike="noStrike" spc="-1">
                        <a:latin typeface="Arial"/>
                      </a:endParaRPr>
                    </a:p>
                  </a:txBody>
                  <a:tcPr marL="29160" marR="29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8" name="Google Shape;172;p26"/>
          <p:cNvPicPr/>
          <p:nvPr/>
        </p:nvPicPr>
        <p:blipFill>
          <a:blip r:embed="rId2"/>
          <a:stretch/>
        </p:blipFill>
        <p:spPr>
          <a:xfrm>
            <a:off x="7524360" y="112680"/>
            <a:ext cx="986400" cy="8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Google Shape;179;p27"/>
          <p:cNvPicPr/>
          <p:nvPr/>
        </p:nvPicPr>
        <p:blipFill>
          <a:blip r:embed="rId2"/>
          <a:srcRect l="12694" r="12941"/>
          <a:stretch/>
        </p:blipFill>
        <p:spPr>
          <a:xfrm>
            <a:off x="0" y="-39240"/>
            <a:ext cx="9143640" cy="6896880"/>
          </a:xfrm>
          <a:prstGeom prst="rect">
            <a:avLst/>
          </a:prstGeom>
          <a:ln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251640" y="260640"/>
            <a:ext cx="1872000" cy="83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L" sz="1600" b="0" i="1" strike="noStrike" spc="-1">
                <a:solidFill>
                  <a:srgbClr val="FF0000"/>
                </a:solidFill>
                <a:latin typeface="Calibri"/>
                <a:ea typeface="Calibri"/>
              </a:rPr>
              <a:t>Sugerencia</a:t>
            </a:r>
            <a:endParaRPr lang="es-MX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600" b="0" i="1" strike="noStrike" spc="-1">
                <a:solidFill>
                  <a:srgbClr val="FF0000"/>
                </a:solidFill>
                <a:latin typeface="Calibri"/>
                <a:ea typeface="Calibri"/>
              </a:rPr>
              <a:t>De reglas virtuales. Puede usar otras</a:t>
            </a:r>
            <a:endParaRPr lang="es-MX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85;p28"/>
          <p:cNvPicPr/>
          <p:nvPr/>
        </p:nvPicPr>
        <p:blipFill>
          <a:blip r:embed="rId2"/>
          <a:srcRect l="13010" r="12625"/>
          <a:stretch/>
        </p:blipFill>
        <p:spPr>
          <a:xfrm>
            <a:off x="30960" y="10800"/>
            <a:ext cx="9112680" cy="688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611640" y="-310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Importante:</a:t>
            </a: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Google Shape;191;p29" descr="Happy Dance Sticker by Ofix for iOS &amp; Android | GIPHY"/>
          <p:cNvPicPr/>
          <p:nvPr/>
        </p:nvPicPr>
        <p:blipFill>
          <a:blip r:embed="rId2"/>
          <a:stretch/>
        </p:blipFill>
        <p:spPr>
          <a:xfrm>
            <a:off x="2195640" y="350640"/>
            <a:ext cx="2160000" cy="216000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3607200" y="969120"/>
            <a:ext cx="5428800" cy="101916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D6CAED"/>
              </a:gs>
              <a:gs pos="100000">
                <a:srgbClr val="EFE8FA"/>
              </a:gs>
            </a:gsLst>
            <a:lin ang="16200000"/>
          </a:gradFill>
          <a:ln w="9360">
            <a:solidFill>
              <a:srgbClr val="7C5F9F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Cuándo esté la animación de un lápiz, significa que debes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escribir en tu cuaderno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37" name="Google Shape;193;p29" descr="Film Camera Sticker by Martina Martian for iOS &amp; Android | GIPHY"/>
          <p:cNvPicPr/>
          <p:nvPr/>
        </p:nvPicPr>
        <p:blipFill>
          <a:blip r:embed="rId3"/>
          <a:stretch/>
        </p:blipFill>
        <p:spPr>
          <a:xfrm>
            <a:off x="83520" y="1513800"/>
            <a:ext cx="2495880" cy="249588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2329200" y="2193840"/>
            <a:ext cx="6660000" cy="11930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D6CAED"/>
              </a:gs>
              <a:gs pos="100000">
                <a:srgbClr val="EFE8FA"/>
              </a:gs>
            </a:gsLst>
            <a:lin ang="16200000"/>
          </a:gradFill>
          <a:ln w="9360">
            <a:solidFill>
              <a:srgbClr val="7C5F9F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Cuándo esté esta animación de una cámara fotográfica, significa que debes mandar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reporte sólo de esa actividad (una foto de la actividad)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39" name="Google Shape;195;p29" descr="▷ Libros: Imágenes Animadas, Gifs y Animaciones ¡100% GRATIS!"/>
          <p:cNvPicPr/>
          <p:nvPr/>
        </p:nvPicPr>
        <p:blipFill>
          <a:blip r:embed="rId4"/>
          <a:stretch/>
        </p:blipFill>
        <p:spPr>
          <a:xfrm>
            <a:off x="2579760" y="3258720"/>
            <a:ext cx="1599840" cy="192852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4179960" y="3577320"/>
            <a:ext cx="4809240" cy="12913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D6CAED"/>
              </a:gs>
              <a:gs pos="100000">
                <a:srgbClr val="EFE8FA"/>
              </a:gs>
            </a:gsLst>
            <a:lin ang="16200000"/>
          </a:gradFill>
          <a:ln w="9360">
            <a:solidFill>
              <a:srgbClr val="7C5F9F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Cuándo esté esta animación de un libro, significa que debes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trabajar en tu libro de matemática.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41" name="Google Shape;197;p29" descr="Signo de Interrogación Animado (con imágenes) | Preguntas al azar ..."/>
          <p:cNvPicPr/>
          <p:nvPr/>
        </p:nvPicPr>
        <p:blipFill>
          <a:blip r:embed="rId5"/>
          <a:stretch/>
        </p:blipFill>
        <p:spPr>
          <a:xfrm>
            <a:off x="611640" y="4223160"/>
            <a:ext cx="1967760" cy="240336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2195640" y="5187600"/>
            <a:ext cx="6793560" cy="12913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D6CAED"/>
              </a:gs>
              <a:gs pos="100000">
                <a:srgbClr val="EFE8FA"/>
              </a:gs>
            </a:gsLst>
            <a:lin ang="16200000"/>
          </a:gradFill>
          <a:ln w="9360">
            <a:solidFill>
              <a:srgbClr val="7C5F9F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Cuándo esté esta animación de un signo de pregunta, significa que debes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pensar y analizar, sin escribir en tu cuaderno. Responder de forma oral.</a:t>
            </a:r>
            <a:endParaRPr lang="es-MX" sz="1800" b="0" strike="noStrike" spc="-1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83520" y="116640"/>
            <a:ext cx="2245320" cy="92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L" sz="1800" b="0" i="1" strike="noStrike" spc="-1">
                <a:solidFill>
                  <a:srgbClr val="FF0000"/>
                </a:solidFill>
                <a:latin typeface="Calibri"/>
                <a:ea typeface="Calibri"/>
              </a:rPr>
              <a:t>Sugerencia para usar en sus presentaciones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800" b="0" i="1" strike="noStrike" spc="-1">
                <a:solidFill>
                  <a:srgbClr val="FF0000"/>
                </a:solidFill>
                <a:latin typeface="Calibri"/>
                <a:ea typeface="Calibri"/>
              </a:rPr>
              <a:t>*optativo 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44" name="Google Shape;200;p29"/>
          <p:cNvPicPr/>
          <p:nvPr/>
        </p:nvPicPr>
        <p:blipFill>
          <a:blip r:embed="rId6"/>
          <a:stretch/>
        </p:blipFill>
        <p:spPr>
          <a:xfrm>
            <a:off x="7524360" y="112680"/>
            <a:ext cx="986400" cy="8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60640"/>
            <a:ext cx="8278200" cy="1330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3959" b="0" strike="noStrike" spc="-1">
                <a:solidFill>
                  <a:srgbClr val="000000"/>
                </a:solidFill>
                <a:latin typeface="Calibri"/>
                <a:ea typeface="Calibri"/>
              </a:rPr>
              <a:t>Objetivo: Escuchar abundante música de diversos contextos y cultura.</a:t>
            </a:r>
            <a:endParaRPr lang="es-MX" sz="3959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Google Shape;206;p30"/>
          <p:cNvPicPr/>
          <p:nvPr/>
        </p:nvPicPr>
        <p:blipFill>
          <a:blip r:embed="rId2"/>
          <a:stretch/>
        </p:blipFill>
        <p:spPr>
          <a:xfrm>
            <a:off x="7452360" y="447840"/>
            <a:ext cx="1283040" cy="110844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943200" y="1953000"/>
            <a:ext cx="2580840" cy="8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457200" y="1591200"/>
            <a:ext cx="5371920" cy="149868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1" i="1" strike="noStrike" spc="-1">
                <a:solidFill>
                  <a:srgbClr val="000000"/>
                </a:solidFill>
                <a:latin typeface="Arial"/>
                <a:ea typeface="Arial"/>
              </a:rPr>
              <a:t>INTRODUCCIÓN</a:t>
            </a: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:Los elementos de la música. La música cuenta con cuatro elementos esenciales que son: el ritmo, la melodía, la armonía y los matices, aunque para algunos este último no es tenido en cuenta como tal. Otras propuestas adicionan el timbre como un elemento más aparte de ser una cualidad del sonido.</a:t>
            </a:r>
            <a:endParaRPr lang="es-MX" sz="1400" b="0" strike="noStrike" spc="-1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409680" y="3171960"/>
            <a:ext cx="4609800" cy="4759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RITMO  Es la distribución de las duraciones sonoras en el tiempo y en el espacio</a:t>
            </a:r>
            <a:endParaRPr lang="es-MX" sz="1400" b="0" strike="noStrike" spc="-1">
              <a:latin typeface="Arial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409680" y="3932280"/>
            <a:ext cx="4848120" cy="80928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LA MELODIA  Es una sucesión coherente de sonidos y silencios que se desenvuelve en una secuencia lineal y que tiene una identidad y significado propio dentro de un entorno sonoro particular</a:t>
            </a:r>
            <a:endParaRPr lang="es-MX" sz="1400" b="0" strike="noStrike" spc="-1"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452520" y="4935240"/>
            <a:ext cx="4762080" cy="10094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LOS MATICES  Es la intención, el color o dinámica que se da a la música. </a:t>
            </a:r>
            <a:endParaRPr lang="es-MX" sz="1400" b="0" strike="noStrike" spc="-1">
              <a:latin typeface="Arial"/>
            </a:endParaRPr>
          </a:p>
        </p:txBody>
      </p:sp>
      <p:pic>
        <p:nvPicPr>
          <p:cNvPr id="152" name="Google Shape;212;p30"/>
          <p:cNvPicPr/>
          <p:nvPr/>
        </p:nvPicPr>
        <p:blipFill>
          <a:blip r:embed="rId3"/>
          <a:srcRect l="31964" t="4370" r="35133" b="7906"/>
          <a:stretch/>
        </p:blipFill>
        <p:spPr>
          <a:xfrm>
            <a:off x="6924960" y="2100960"/>
            <a:ext cx="990360" cy="373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Motivación </a:t>
            </a: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Google Shape;218;p31"/>
          <p:cNvPicPr/>
          <p:nvPr/>
        </p:nvPicPr>
        <p:blipFill>
          <a:blip r:embed="rId2"/>
          <a:stretch/>
        </p:blipFill>
        <p:spPr>
          <a:xfrm>
            <a:off x="7452360" y="447840"/>
            <a:ext cx="1283040" cy="110844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828720" y="208080"/>
            <a:ext cx="5609880" cy="12092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Los elementos de la música están directamente relacionados con las cualidades del sonido como se puede apreciar en el siguiente cuadro</a:t>
            </a:r>
            <a:endParaRPr lang="es-MX" sz="1400" b="0" strike="noStrike" spc="-1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1724400" y="577080"/>
            <a:ext cx="6048000" cy="30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7" name="Google Shape;221;p31"/>
          <p:cNvPicPr/>
          <p:nvPr/>
        </p:nvPicPr>
        <p:blipFill>
          <a:blip r:embed="rId3"/>
          <a:srcRect l="8854" t="40664" r="21374" b="16230"/>
          <a:stretch/>
        </p:blipFill>
        <p:spPr>
          <a:xfrm>
            <a:off x="304920" y="1737360"/>
            <a:ext cx="5182200" cy="3556800"/>
          </a:xfrm>
          <a:prstGeom prst="rect">
            <a:avLst/>
          </a:prstGeom>
          <a:ln>
            <a:noFill/>
          </a:ln>
        </p:spPr>
      </p:pic>
      <p:pic>
        <p:nvPicPr>
          <p:cNvPr id="158" name="Google Shape;222;p31"/>
          <p:cNvPicPr/>
          <p:nvPr/>
        </p:nvPicPr>
        <p:blipFill>
          <a:blip r:embed="rId4"/>
          <a:srcRect l="-23753" t="209398" r="23824" b="-209398"/>
          <a:stretch/>
        </p:blipFill>
        <p:spPr>
          <a:xfrm>
            <a:off x="4972320" y="3587040"/>
            <a:ext cx="3018960" cy="700200"/>
          </a:xfrm>
          <a:prstGeom prst="rect">
            <a:avLst/>
          </a:prstGeom>
          <a:ln>
            <a:noFill/>
          </a:ln>
        </p:spPr>
      </p:pic>
      <p:pic>
        <p:nvPicPr>
          <p:cNvPr id="159" name="Google Shape;223;p31"/>
          <p:cNvPicPr/>
          <p:nvPr/>
        </p:nvPicPr>
        <p:blipFill>
          <a:blip r:embed="rId5"/>
          <a:stretch/>
        </p:blipFill>
        <p:spPr>
          <a:xfrm>
            <a:off x="5983560" y="1017720"/>
            <a:ext cx="969480" cy="700200"/>
          </a:xfrm>
          <a:prstGeom prst="rect">
            <a:avLst/>
          </a:prstGeom>
          <a:ln>
            <a:noFill/>
          </a:ln>
        </p:spPr>
      </p:pic>
      <p:pic>
        <p:nvPicPr>
          <p:cNvPr id="160" name="Google Shape;224;p31"/>
          <p:cNvPicPr/>
          <p:nvPr/>
        </p:nvPicPr>
        <p:blipFill>
          <a:blip r:embed="rId6"/>
          <a:stretch/>
        </p:blipFill>
        <p:spPr>
          <a:xfrm>
            <a:off x="5487480" y="2073600"/>
            <a:ext cx="3247920" cy="700200"/>
          </a:xfrm>
          <a:prstGeom prst="rect">
            <a:avLst/>
          </a:prstGeom>
          <a:ln>
            <a:noFill/>
          </a:ln>
        </p:spPr>
      </p:pic>
      <p:pic>
        <p:nvPicPr>
          <p:cNvPr id="161" name="Google Shape;225;p31"/>
          <p:cNvPicPr/>
          <p:nvPr/>
        </p:nvPicPr>
        <p:blipFill>
          <a:blip r:embed="rId7"/>
          <a:stretch/>
        </p:blipFill>
        <p:spPr>
          <a:xfrm>
            <a:off x="5983560" y="2774160"/>
            <a:ext cx="2007720" cy="184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230;p32"/>
          <p:cNvPicPr/>
          <p:nvPr/>
        </p:nvPicPr>
        <p:blipFill>
          <a:blip r:embed="rId2"/>
          <a:stretch/>
        </p:blipFill>
        <p:spPr>
          <a:xfrm>
            <a:off x="7452360" y="447840"/>
            <a:ext cx="1283040" cy="1108440"/>
          </a:xfrm>
          <a:prstGeom prst="rect">
            <a:avLst/>
          </a:prstGeom>
          <a:ln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1076400" y="124200"/>
            <a:ext cx="3695400" cy="52351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Sapo Cancionero Los Charchaleros </a:t>
            </a:r>
            <a:endParaRPr lang="es-MX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Sapo de la noche</a:t>
            </a:r>
            <a:endParaRPr lang="es-MX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Sapo cancionero Que vive soñando Junto a tu laguna Tenor de los charcos Grotesco trovero </a:t>
            </a:r>
            <a:endParaRPr lang="es-MX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Que estás embrujado de amor Por la luna. </a:t>
            </a:r>
            <a:endParaRPr lang="es-MX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Yo sé de tu vida Sin gloria ninguna </a:t>
            </a:r>
            <a:endParaRPr lang="es-MX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Se de la tragedia De tu alma inquieta Y esa tu locura </a:t>
            </a:r>
            <a:endParaRPr lang="es-MX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De adorar la luna Que es locura eterna De todo poeta. </a:t>
            </a:r>
            <a:endParaRPr lang="es-MX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Sapo cancionero Canta tu canción </a:t>
            </a:r>
            <a:endParaRPr lang="es-MX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Que la vida es triste Si no la vivimos Con una ilusión. </a:t>
            </a:r>
            <a:endParaRPr lang="es-MX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Tú te sabes feo Feo y contra hecho Por eso de día Tu fealdad ocultas Y de noche…</a:t>
            </a:r>
            <a:endParaRPr lang="es-MX" sz="1400" b="0" strike="noStrike" spc="-1">
              <a:latin typeface="Arial"/>
            </a:endParaRPr>
          </a:p>
        </p:txBody>
      </p:sp>
      <p:pic>
        <p:nvPicPr>
          <p:cNvPr id="164" name="Google Shape;232;p32"/>
          <p:cNvPicPr/>
          <p:nvPr/>
        </p:nvPicPr>
        <p:blipFill>
          <a:blip r:embed="rId3"/>
          <a:srcRect l="15300" t="19918" r="14732" b="28649"/>
          <a:stretch/>
        </p:blipFill>
        <p:spPr>
          <a:xfrm>
            <a:off x="5334120" y="1324080"/>
            <a:ext cx="2352240" cy="244944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5010480" y="190800"/>
            <a:ext cx="2441520" cy="123768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Leer , escribir y cantar la letra en tu cuaderno después del objetivo.</a:t>
            </a:r>
            <a:endParaRPr lang="es-MX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Tienes 5 minutos!</a:t>
            </a:r>
            <a:endParaRPr lang="es-MX" sz="1400" b="0" strike="noStrike" spc="-1">
              <a:latin typeface="Arial"/>
            </a:endParaRPr>
          </a:p>
        </p:txBody>
      </p:sp>
      <p:pic>
        <p:nvPicPr>
          <p:cNvPr id="166" name="Google Shape;234;p32"/>
          <p:cNvPicPr/>
          <p:nvPr/>
        </p:nvPicPr>
        <p:blipFill>
          <a:blip r:embed="rId4"/>
          <a:stretch/>
        </p:blipFill>
        <p:spPr>
          <a:xfrm>
            <a:off x="6726960" y="4523760"/>
            <a:ext cx="2139480" cy="2067120"/>
          </a:xfrm>
          <a:prstGeom prst="rect">
            <a:avLst/>
          </a:prstGeom>
          <a:ln>
            <a:noFill/>
          </a:ln>
        </p:spPr>
      </p:pic>
      <p:pic>
        <p:nvPicPr>
          <p:cNvPr id="167" name="Google Shape;235;p32"/>
          <p:cNvPicPr/>
          <p:nvPr/>
        </p:nvPicPr>
        <p:blipFill>
          <a:blip r:embed="rId5"/>
          <a:srcRect l="6760" t="6124" b="6980"/>
          <a:stretch/>
        </p:blipFill>
        <p:spPr>
          <a:xfrm>
            <a:off x="4915080" y="2908080"/>
            <a:ext cx="4800240" cy="319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483640" y="260640"/>
            <a:ext cx="4248000" cy="93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8F1FF"/>
              </a:gs>
              <a:gs pos="100000">
                <a:srgbClr val="E2FBFF"/>
              </a:gs>
            </a:gsLst>
            <a:lin ang="16200000"/>
          </a:gradFill>
          <a:ln w="9360">
            <a:solidFill>
              <a:srgbClr val="45A9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TICKET DE SALIDA</a:t>
            </a:r>
            <a:endParaRPr lang="es-MX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ASIGNATURA</a:t>
            </a:r>
            <a:endParaRPr lang="es-MX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SEMANA</a:t>
            </a:r>
            <a:endParaRPr lang="es-MX" sz="20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467640" y="1530360"/>
            <a:ext cx="640836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8F1FF"/>
              </a:gs>
              <a:gs pos="100000">
                <a:srgbClr val="E2FBFF"/>
              </a:gs>
            </a:gsLst>
            <a:lin ang="16200000"/>
          </a:gradFill>
          <a:ln w="9360">
            <a:solidFill>
              <a:srgbClr val="45A9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Nombre: _______________________________________</a:t>
            </a:r>
            <a:endParaRPr lang="es-MX" sz="18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467640" y="2421000"/>
            <a:ext cx="7704360" cy="14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¿Cuáles son los elementos expresivos de la música?</a:t>
            </a:r>
            <a:endParaRPr lang="es-MX" sz="1800" b="0" strike="noStrike" spc="-1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Escucha la canción “El sapo cancionero” y ubique el país de origen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arenR"/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 Dibuja los instrumentos utilizados en esta canción con su respectivo nombre.</a:t>
            </a:r>
            <a:endParaRPr lang="es-MX" sz="1800" b="0" strike="noStrike" spc="-1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4019760" y="5157360"/>
            <a:ext cx="4872600" cy="1439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560">
            <a:solidFill>
              <a:schemeClr val="accent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Enviar fotografía de este ticket de salida al: </a:t>
            </a:r>
            <a:endParaRPr lang="es-MX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Correo: marlene.soto@colegio-jeanpiaget.cl</a:t>
            </a:r>
            <a:endParaRPr lang="es-MX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Celular:(56)964506705 Marlene trabajo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72" name="Google Shape;244;p33"/>
          <p:cNvPicPr/>
          <p:nvPr/>
        </p:nvPicPr>
        <p:blipFill>
          <a:blip r:embed="rId2"/>
          <a:stretch/>
        </p:blipFill>
        <p:spPr>
          <a:xfrm>
            <a:off x="7256160" y="186480"/>
            <a:ext cx="1254600" cy="1083960"/>
          </a:xfrm>
          <a:prstGeom prst="rect">
            <a:avLst/>
          </a:prstGeom>
          <a:ln>
            <a:noFill/>
          </a:ln>
        </p:spPr>
      </p:pic>
      <p:sp>
        <p:nvSpPr>
          <p:cNvPr id="173" name="CustomShape 5"/>
          <p:cNvSpPr/>
          <p:nvPr/>
        </p:nvSpPr>
        <p:spPr>
          <a:xfrm>
            <a:off x="154080" y="476640"/>
            <a:ext cx="1944000" cy="793800"/>
          </a:xfrm>
          <a:prstGeom prst="rect">
            <a:avLst/>
          </a:prstGeom>
          <a:solidFill>
            <a:schemeClr val="accent1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400" b="1" strike="noStrike" spc="-1">
                <a:solidFill>
                  <a:srgbClr val="FFFFFF"/>
                </a:solidFill>
                <a:latin typeface="Calibri"/>
                <a:ea typeface="Calibri"/>
              </a:rPr>
              <a:t>CIERRE</a:t>
            </a:r>
            <a:endParaRPr lang="es-MX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5 MUSICA JUEVES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 MUSICA JUEVES (1)</Template>
  <TotalTime>0</TotalTime>
  <Words>613</Words>
  <Application>Microsoft Office PowerPoint</Application>
  <PresentationFormat>Presentación en pantalla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5 MUSICA JUEVES (1)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</cp:revision>
  <dcterms:created xsi:type="dcterms:W3CDTF">2020-10-12T21:24:51Z</dcterms:created>
  <dcterms:modified xsi:type="dcterms:W3CDTF">2020-10-12T21:25:22Z</dcterms:modified>
  <dc:language>es-MX</dc:language>
</cp:coreProperties>
</file>