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98" r:id="rId2"/>
    <p:sldId id="256" r:id="rId3"/>
    <p:sldId id="310" r:id="rId4"/>
    <p:sldId id="304" r:id="rId5"/>
    <p:sldId id="301" r:id="rId6"/>
    <p:sldId id="315" r:id="rId7"/>
    <p:sldId id="313" r:id="rId8"/>
    <p:sldId id="308" r:id="rId9"/>
    <p:sldId id="314" r:id="rId10"/>
    <p:sldId id="297" r:id="rId1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24" autoAdjust="0"/>
    <p:restoredTop sz="86477" autoAdjust="0"/>
  </p:normalViewPr>
  <p:slideViewPr>
    <p:cSldViewPr>
      <p:cViewPr varScale="1">
        <p:scale>
          <a:sx n="114" d="100"/>
          <a:sy n="114" d="100"/>
        </p:scale>
        <p:origin x="1770" y="84"/>
      </p:cViewPr>
      <p:guideLst>
        <p:guide orient="horz" pos="2160"/>
        <p:guide pos="2880"/>
      </p:guideLst>
    </p:cSldViewPr>
  </p:slideViewPr>
  <p:outlineViewPr>
    <p:cViewPr>
      <p:scale>
        <a:sx n="33" d="100"/>
        <a:sy n="33" d="100"/>
      </p:scale>
      <p:origin x="48" y="132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1DCF9-6906-40AE-9A3E-DA31479E690A}" type="datetimeFigureOut">
              <a:rPr lang="es-CL" smtClean="0"/>
              <a:t>15-10-2020</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CB537C-D402-466D-8D59-2D0DD8A6FDC3}" type="slidenum">
              <a:rPr lang="es-CL" smtClean="0"/>
              <a:t>‹Nº›</a:t>
            </a:fld>
            <a:endParaRPr lang="es-CL"/>
          </a:p>
        </p:txBody>
      </p:sp>
    </p:spTree>
    <p:extLst>
      <p:ext uri="{BB962C8B-B14F-4D97-AF65-F5344CB8AC3E}">
        <p14:creationId xmlns:p14="http://schemas.microsoft.com/office/powerpoint/2010/main" val="2008741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E8CC9408-C9F9-4FD8-8325-38140F465313}" type="datetimeFigureOut">
              <a:rPr lang="es-CL" smtClean="0"/>
              <a:t>15-10-2020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1304116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E8CC9408-C9F9-4FD8-8325-38140F465313}" type="datetimeFigureOut">
              <a:rPr lang="es-CL" smtClean="0"/>
              <a:t>15-10-2020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2057414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E8CC9408-C9F9-4FD8-8325-38140F465313}" type="datetimeFigureOut">
              <a:rPr lang="es-CL" smtClean="0"/>
              <a:t>15-10-2020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409074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E8CC9408-C9F9-4FD8-8325-38140F465313}" type="datetimeFigureOut">
              <a:rPr lang="es-CL" smtClean="0"/>
              <a:t>15-10-2020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846222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8CC9408-C9F9-4FD8-8325-38140F465313}" type="datetimeFigureOut">
              <a:rPr lang="es-CL" smtClean="0"/>
              <a:t>15-10-2020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1033145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E8CC9408-C9F9-4FD8-8325-38140F465313}" type="datetimeFigureOut">
              <a:rPr lang="es-CL" smtClean="0"/>
              <a:t>15-10-2020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2485790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E8CC9408-C9F9-4FD8-8325-38140F465313}" type="datetimeFigureOut">
              <a:rPr lang="es-CL" smtClean="0"/>
              <a:t>15-10-2020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905231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E8CC9408-C9F9-4FD8-8325-38140F465313}" type="datetimeFigureOut">
              <a:rPr lang="es-CL" smtClean="0"/>
              <a:t>15-10-2020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265882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8CC9408-C9F9-4FD8-8325-38140F465313}" type="datetimeFigureOut">
              <a:rPr lang="es-CL" smtClean="0"/>
              <a:t>15-10-2020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294761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8CC9408-C9F9-4FD8-8325-38140F465313}" type="datetimeFigureOut">
              <a:rPr lang="es-CL" smtClean="0"/>
              <a:t>15-10-2020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381090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8CC9408-C9F9-4FD8-8325-38140F465313}" type="datetimeFigureOut">
              <a:rPr lang="es-CL" smtClean="0"/>
              <a:t>15-10-2020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153853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CC9408-C9F9-4FD8-8325-38140F465313}" type="datetimeFigureOut">
              <a:rPr lang="es-CL" smtClean="0"/>
              <a:t>15-10-2020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D08D6-E5B1-4656-83E4-64E93B7E009E}" type="slidenum">
              <a:rPr lang="es-CL" smtClean="0"/>
              <a:t>‹Nº›</a:t>
            </a:fld>
            <a:endParaRPr lang="es-CL"/>
          </a:p>
        </p:txBody>
      </p:sp>
    </p:spTree>
    <p:extLst>
      <p:ext uri="{BB962C8B-B14F-4D97-AF65-F5344CB8AC3E}">
        <p14:creationId xmlns:p14="http://schemas.microsoft.com/office/powerpoint/2010/main" val="3176902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7.gif"/></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07180" y="1628800"/>
            <a:ext cx="7772400" cy="1780108"/>
          </a:xfrm>
        </p:spPr>
        <p:txBody>
          <a:bodyPr>
            <a:noAutofit/>
          </a:bodyPr>
          <a:lstStyle/>
          <a:p>
            <a:r>
              <a:rPr lang="es-CL" sz="2800" b="1" dirty="0"/>
              <a:t>PLANIFICACIÓN  CLASES VIRTUALES</a:t>
            </a:r>
            <a:br>
              <a:rPr lang="es-CL" sz="2800" dirty="0"/>
            </a:br>
            <a:r>
              <a:rPr lang="es-CL" sz="2800" dirty="0"/>
              <a:t>SEMANA </a:t>
            </a:r>
            <a:r>
              <a:rPr lang="es-CL" sz="2800" dirty="0" err="1"/>
              <a:t>N°</a:t>
            </a:r>
            <a:r>
              <a:rPr lang="es-CL" sz="2800" dirty="0"/>
              <a:t> 30</a:t>
            </a:r>
            <a:br>
              <a:rPr lang="es-CL" sz="2800" dirty="0"/>
            </a:br>
            <a:r>
              <a:rPr lang="es-CL" sz="2800" dirty="0"/>
              <a:t>FECHA : 21- Octubre-2020</a:t>
            </a:r>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dirty="0">
              <a:solidFill>
                <a:prstClr val="black"/>
              </a:solidFill>
            </a:endParaRPr>
          </a:p>
        </p:txBody>
      </p:sp>
      <p:sp>
        <p:nvSpPr>
          <p:cNvPr id="6" name="Rectangle 3"/>
          <p:cNvSpPr>
            <a:spLocks noChangeArrowheads="1"/>
          </p:cNvSpPr>
          <p:nvPr/>
        </p:nvSpPr>
        <p:spPr bwMode="auto">
          <a:xfrm>
            <a:off x="351196" y="5900081"/>
            <a:ext cx="802838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s-ES" b="1" i="1" dirty="0">
                <a:solidFill>
                  <a:prstClr val="black"/>
                </a:solidFill>
                <a:latin typeface="Times New Roman" pitchFamily="18" charset="0"/>
                <a:ea typeface="Times New Roman" pitchFamily="18" charset="0"/>
                <a:cs typeface="Times New Roman" pitchFamily="18" charset="0"/>
              </a:rPr>
              <a:t>Colegio Jean Piaget</a:t>
            </a:r>
            <a:endParaRPr lang="es-MX" i="1" dirty="0">
              <a:solidFill>
                <a:prstClr val="black"/>
              </a:solidFill>
              <a:latin typeface="Times New Roman" pitchFamily="18" charset="0"/>
              <a:ea typeface="Times New Roman" pitchFamily="18" charset="0"/>
              <a:cs typeface="Times New Roman" pitchFamily="18" charset="0"/>
            </a:endParaRPr>
          </a:p>
          <a:p>
            <a:pPr eaLnBrk="0" fontAlgn="base" hangingPunct="0">
              <a:spcBef>
                <a:spcPct val="0"/>
              </a:spcBef>
              <a:spcAft>
                <a:spcPct val="0"/>
              </a:spcAft>
            </a:pPr>
            <a:r>
              <a:rPr lang="es-ES" sz="1600" b="1" i="1" dirty="0">
                <a:solidFill>
                  <a:prstClr val="black"/>
                </a:solidFill>
                <a:latin typeface="Times New Roman" pitchFamily="18" charset="0"/>
                <a:ea typeface="Times New Roman" pitchFamily="18" charset="0"/>
                <a:cs typeface="Times New Roman" pitchFamily="18" charset="0"/>
              </a:rPr>
              <a:t>Mi escuela, un lugar para aprender y crecer en un ambiente saludable</a:t>
            </a:r>
            <a:endParaRPr lang="es-ES" sz="1600" i="1" dirty="0">
              <a:solidFill>
                <a:prstClr val="black"/>
              </a:solidFill>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5841705" y="3645024"/>
            <a:ext cx="3302295" cy="285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8448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2483768" y="260648"/>
            <a:ext cx="4248472" cy="9361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CL" sz="2000" b="1" dirty="0"/>
              <a:t>TICKET DE SALIDA</a:t>
            </a:r>
          </a:p>
          <a:p>
            <a:pPr algn="ctr"/>
            <a:r>
              <a:rPr lang="es-CL" sz="2000" b="1" dirty="0"/>
              <a:t>ASIGNATURA Artes Visuales</a:t>
            </a:r>
          </a:p>
          <a:p>
            <a:pPr algn="ctr"/>
            <a:r>
              <a:rPr lang="es-CL" sz="2000" b="1" dirty="0"/>
              <a:t>SEMANA 30</a:t>
            </a:r>
          </a:p>
        </p:txBody>
      </p:sp>
      <p:sp>
        <p:nvSpPr>
          <p:cNvPr id="3" name="2 Rectángulo redondeado"/>
          <p:cNvSpPr/>
          <p:nvPr/>
        </p:nvSpPr>
        <p:spPr>
          <a:xfrm>
            <a:off x="467544" y="1530444"/>
            <a:ext cx="6408712"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CL" dirty="0"/>
              <a:t>Nombre: _______________________________________</a:t>
            </a:r>
          </a:p>
        </p:txBody>
      </p:sp>
      <p:sp>
        <p:nvSpPr>
          <p:cNvPr id="4" name="3 CuadroTexto"/>
          <p:cNvSpPr txBox="1"/>
          <p:nvPr/>
        </p:nvSpPr>
        <p:spPr>
          <a:xfrm>
            <a:off x="467544" y="2420888"/>
            <a:ext cx="7704856" cy="1323439"/>
          </a:xfrm>
          <a:prstGeom prst="rect">
            <a:avLst/>
          </a:prstGeom>
          <a:noFill/>
        </p:spPr>
        <p:txBody>
          <a:bodyPr wrap="square" rtlCol="0">
            <a:spAutoFit/>
          </a:bodyPr>
          <a:lstStyle/>
          <a:p>
            <a:pPr marL="457200" indent="-457200">
              <a:buAutoNum type="arabicParenR"/>
            </a:pPr>
            <a:r>
              <a:rPr lang="es-CL" sz="2000" b="1" dirty="0"/>
              <a:t>¿Qué lenguaje visual quiero expresar con mi obra?. Fundamenta</a:t>
            </a:r>
          </a:p>
          <a:p>
            <a:pPr marL="457200" indent="-457200">
              <a:buAutoNum type="arabicParenR"/>
            </a:pPr>
            <a:endParaRPr lang="es-CL" sz="2000" b="1" dirty="0"/>
          </a:p>
          <a:p>
            <a:pPr marL="457200" indent="-457200">
              <a:buAutoNum type="arabicParenR"/>
            </a:pPr>
            <a:endParaRPr lang="es-CL" sz="2000" b="1" dirty="0"/>
          </a:p>
          <a:p>
            <a:pPr marL="457200" indent="-457200">
              <a:buAutoNum type="arabicParenR"/>
            </a:pPr>
            <a:r>
              <a:rPr lang="es-CL" sz="2000" b="1" dirty="0"/>
              <a:t>¿Qué tan influyente es el objeto creado? fundamenta </a:t>
            </a:r>
            <a:endParaRPr lang="es-CL" dirty="0"/>
          </a:p>
        </p:txBody>
      </p:sp>
      <p:sp>
        <p:nvSpPr>
          <p:cNvPr id="5" name="4 Rectángulo redondeado"/>
          <p:cNvSpPr/>
          <p:nvPr/>
        </p:nvSpPr>
        <p:spPr>
          <a:xfrm>
            <a:off x="3923928" y="5157192"/>
            <a:ext cx="4968552" cy="144016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CL" dirty="0"/>
              <a:t>Enviar fotografía de este ticket de salida al: </a:t>
            </a:r>
          </a:p>
          <a:p>
            <a:pPr algn="ctr"/>
            <a:r>
              <a:rPr lang="es-CL" dirty="0"/>
              <a:t>Correo: Alicia.cuellar@colegio-jeanPiaget.cl</a:t>
            </a:r>
          </a:p>
        </p:txBody>
      </p:sp>
      <p:pic>
        <p:nvPicPr>
          <p:cNvPr id="6"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7256194" y="186602"/>
            <a:ext cx="1254953" cy="108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153914" y="476672"/>
            <a:ext cx="1944216" cy="794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a:t>CIERRE</a:t>
            </a:r>
          </a:p>
        </p:txBody>
      </p:sp>
      <p:pic>
        <p:nvPicPr>
          <p:cNvPr id="8" name="Picture 8" descr="Film Camera Sticker by Martina Martian for iOS &amp; Android | GIPHY"/>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9941" y="4692092"/>
            <a:ext cx="2496377" cy="2496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8096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1920149017"/>
              </p:ext>
            </p:extLst>
          </p:nvPr>
        </p:nvGraphicFramePr>
        <p:xfrm>
          <a:off x="503548" y="260648"/>
          <a:ext cx="8136904" cy="6397050"/>
        </p:xfrm>
        <a:graphic>
          <a:graphicData uri="http://schemas.openxmlformats.org/drawingml/2006/table">
            <a:tbl>
              <a:tblPr firstRow="1" firstCol="1" bandRow="1"/>
              <a:tblGrid>
                <a:gridCol w="2575592">
                  <a:extLst>
                    <a:ext uri="{9D8B030D-6E8A-4147-A177-3AD203B41FA5}">
                      <a16:colId xmlns:a16="http://schemas.microsoft.com/office/drawing/2014/main" val="20000"/>
                    </a:ext>
                  </a:extLst>
                </a:gridCol>
                <a:gridCol w="5561312">
                  <a:extLst>
                    <a:ext uri="{9D8B030D-6E8A-4147-A177-3AD203B41FA5}">
                      <a16:colId xmlns:a16="http://schemas.microsoft.com/office/drawing/2014/main" val="20001"/>
                    </a:ext>
                  </a:extLst>
                </a:gridCol>
              </a:tblGrid>
              <a:tr h="288244">
                <a:tc>
                  <a:txBody>
                    <a:bodyPr/>
                    <a:lstStyle/>
                    <a:p>
                      <a:pPr algn="just">
                        <a:spcAft>
                          <a:spcPts val="0"/>
                        </a:spcAft>
                      </a:pPr>
                      <a:r>
                        <a:rPr lang="es-ES_tradnl" sz="1200" b="1" dirty="0">
                          <a:effectLst/>
                          <a:latin typeface="+mn-lt"/>
                          <a:ea typeface="Calibri"/>
                          <a:cs typeface="Times New Roman"/>
                        </a:rPr>
                        <a:t>ASIGNATURA /CURSO</a:t>
                      </a:r>
                      <a:endParaRPr lang="es-CL" sz="1200" dirty="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just">
                        <a:spcAft>
                          <a:spcPts val="0"/>
                        </a:spcAft>
                        <a:tabLst>
                          <a:tab pos="2276475" algn="l"/>
                        </a:tabLst>
                      </a:pPr>
                      <a:r>
                        <a:rPr lang="es-CL" sz="1400" dirty="0">
                          <a:effectLst/>
                          <a:latin typeface="+mn-lt"/>
                          <a:ea typeface="Calibri"/>
                          <a:cs typeface="Times New Roman"/>
                        </a:rPr>
                        <a:t>Artes Visuales 5° Básico</a:t>
                      </a: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4741">
                <a:tc>
                  <a:txBody>
                    <a:bodyPr/>
                    <a:lstStyle/>
                    <a:p>
                      <a:pPr algn="just">
                        <a:spcAft>
                          <a:spcPts val="0"/>
                        </a:spcAft>
                      </a:pPr>
                      <a:r>
                        <a:rPr lang="es-ES_tradnl" sz="1200" b="1" dirty="0">
                          <a:effectLst/>
                          <a:latin typeface="+mn-lt"/>
                          <a:ea typeface="Calibri"/>
                          <a:cs typeface="Times New Roman"/>
                        </a:rPr>
                        <a:t>NOMBRE DEL PROFESOR/A</a:t>
                      </a:r>
                      <a:endParaRPr lang="es-CL" sz="1200" dirty="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just">
                        <a:spcAft>
                          <a:spcPts val="0"/>
                        </a:spcAft>
                      </a:pPr>
                      <a:r>
                        <a:rPr lang="es-CL" sz="1400" dirty="0">
                          <a:effectLst/>
                          <a:latin typeface="+mn-lt"/>
                          <a:ea typeface="Calibri"/>
                          <a:cs typeface="Times New Roman"/>
                        </a:rPr>
                        <a:t>Alicia Cuellar</a:t>
                      </a: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4741">
                <a:tc>
                  <a:txBody>
                    <a:bodyPr/>
                    <a:lstStyle/>
                    <a:p>
                      <a:pPr algn="just">
                        <a:spcAft>
                          <a:spcPts val="0"/>
                        </a:spcAft>
                      </a:pPr>
                      <a:r>
                        <a:rPr lang="es-CL" sz="1200" b="1" dirty="0">
                          <a:effectLst/>
                          <a:latin typeface="+mn-lt"/>
                          <a:ea typeface="Calibri"/>
                          <a:cs typeface="Times New Roman"/>
                        </a:rPr>
                        <a:t>EDUCADORA</a:t>
                      </a:r>
                      <a:r>
                        <a:rPr lang="es-CL" sz="1200" b="1" baseline="0" dirty="0">
                          <a:effectLst/>
                          <a:latin typeface="+mn-lt"/>
                          <a:ea typeface="Calibri"/>
                          <a:cs typeface="Times New Roman"/>
                        </a:rPr>
                        <a:t> DIFERENCIAL</a:t>
                      </a:r>
                      <a:endParaRPr lang="es-CL" sz="1200" b="1" dirty="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just">
                        <a:spcAft>
                          <a:spcPts val="0"/>
                        </a:spcAft>
                      </a:pPr>
                      <a:r>
                        <a:rPr lang="es-CL" sz="1400" dirty="0">
                          <a:effectLst/>
                          <a:latin typeface="+mn-lt"/>
                          <a:ea typeface="Calibri"/>
                          <a:cs typeface="Times New Roman"/>
                        </a:rPr>
                        <a:t>Estrella Letelier</a:t>
                      </a: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22514">
                <a:tc>
                  <a:txBody>
                    <a:bodyPr/>
                    <a:lstStyle/>
                    <a:p>
                      <a:pPr algn="just">
                        <a:spcAft>
                          <a:spcPts val="0"/>
                        </a:spcAft>
                      </a:pPr>
                      <a:r>
                        <a:rPr lang="es-ES_tradnl" sz="1200" b="1" dirty="0">
                          <a:effectLst/>
                          <a:latin typeface="+mn-lt"/>
                          <a:ea typeface="Calibri"/>
                          <a:cs typeface="Times New Roman"/>
                        </a:rPr>
                        <a:t>OBJETIVO DE APRENDIZAJE PRIORIZACIÓN NIVEL 1</a:t>
                      </a:r>
                      <a:endParaRPr lang="es-CL" sz="1200" dirty="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L" sz="1400" b="1" u="sng" dirty="0">
                          <a:solidFill>
                            <a:schemeClr val="tx1"/>
                          </a:solidFill>
                        </a:rPr>
                        <a:t>ARTES: </a:t>
                      </a:r>
                    </a:p>
                    <a:p>
                      <a:pPr algn="just">
                        <a:spcAft>
                          <a:spcPts val="0"/>
                        </a:spcAft>
                      </a:pPr>
                      <a:r>
                        <a:rPr lang="es-CL" sz="1200" dirty="0"/>
                        <a:t>Crear trabajos de arte y diseños a partir de sus propias ideas y de la observación del: › entorno cultural: Chile, su paisaje y sus costumbres en el pasado y en el presente </a:t>
                      </a:r>
                      <a:r>
                        <a:rPr lang="es-CL" sz="1200" b="1" dirty="0"/>
                        <a:t>› entorno artístico: impresionismo y postimpresionismo; y diseño en Chile, Latinoamérica y del resto del mundo (OA1)</a:t>
                      </a: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b="1" u="sng" dirty="0">
                          <a:solidFill>
                            <a:schemeClr val="tx1"/>
                          </a:solidFill>
                        </a:rPr>
                        <a:t>TECNOLOGÍA: </a:t>
                      </a:r>
                    </a:p>
                    <a:p>
                      <a:r>
                        <a:rPr lang="es-CL" sz="1200" kern="1200" dirty="0">
                          <a:solidFill>
                            <a:schemeClr val="tx1"/>
                          </a:solidFill>
                          <a:effectLst/>
                          <a:latin typeface="+mn-lt"/>
                          <a:ea typeface="+mn-ea"/>
                          <a:cs typeface="+mn-cs"/>
                        </a:rPr>
                        <a:t>Elaborar un producto tecnológico para resolver problemas y aprovechar  oportunidades, seleccionando y demostrando dominio en el uso de: técnicas y herramientas para medir, marcar, cortar, unir, pegar, mezclar, lijar, serrar, perforar y pintar, entre otras; materiales como papeles, cartones, maderas, fibras, plásticos, cerámicos, metales, desechos, entre otros</a:t>
                      </a:r>
                      <a:r>
                        <a:rPr lang="es-CL" sz="1200" b="1" kern="1200" dirty="0">
                          <a:solidFill>
                            <a:schemeClr val="tx1"/>
                          </a:solidFill>
                          <a:effectLst/>
                          <a:latin typeface="+mn-lt"/>
                          <a:ea typeface="+mn-ea"/>
                          <a:cs typeface="+mn-cs"/>
                        </a:rPr>
                        <a:t>(OA 3)</a:t>
                      </a:r>
                      <a:endParaRPr lang="es-CL" sz="1400" b="1" dirty="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13251">
                <a:tc>
                  <a:txBody>
                    <a:bodyPr/>
                    <a:lstStyle/>
                    <a:p>
                      <a:pPr algn="just">
                        <a:spcAft>
                          <a:spcPts val="0"/>
                        </a:spcAft>
                      </a:pPr>
                      <a:endParaRPr lang="es-ES_tradnl" sz="1200" b="1" dirty="0">
                        <a:solidFill>
                          <a:schemeClr val="tx1"/>
                        </a:solidFill>
                        <a:effectLst/>
                        <a:highlight>
                          <a:srgbClr val="FFFF00"/>
                        </a:highlight>
                        <a:latin typeface="+mn-lt"/>
                        <a:ea typeface="Calibri"/>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_tradnl" sz="1200" b="1" dirty="0">
                          <a:solidFill>
                            <a:schemeClr val="tx1"/>
                          </a:solidFill>
                          <a:effectLst/>
                          <a:latin typeface="+mn-lt"/>
                          <a:ea typeface="Calibri"/>
                          <a:cs typeface="Times New Roman"/>
                        </a:rPr>
                        <a:t>INDICADORES DE EVALUACIÓN PARA OA</a:t>
                      </a:r>
                      <a:endParaRPr lang="es-CL" sz="1200" dirty="0">
                        <a:solidFill>
                          <a:schemeClr val="tx1"/>
                        </a:solidFill>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indent="0">
                        <a:lnSpc>
                          <a:spcPct val="115000"/>
                        </a:lnSpc>
                        <a:spcAft>
                          <a:spcPts val="0"/>
                        </a:spcAft>
                        <a:buFont typeface="Arial" panose="020B0604020202020204" pitchFamily="34" charset="0"/>
                        <a:buNone/>
                      </a:pPr>
                      <a:r>
                        <a:rPr lang="es-CL" sz="1400" u="sng" dirty="0">
                          <a:solidFill>
                            <a:schemeClr val="tx1"/>
                          </a:solidFill>
                        </a:rPr>
                        <a:t>ARTES: </a:t>
                      </a:r>
                    </a:p>
                    <a:p>
                      <a:pPr marL="285750" marR="0" lvl="0" indent="-285750" algn="l" defTabSz="914400" rtl="0" eaLnBrk="1" fontAlgn="auto" latinLnBrk="0" hangingPunct="1">
                        <a:lnSpc>
                          <a:spcPct val="115000"/>
                        </a:lnSpc>
                        <a:spcBef>
                          <a:spcPts val="0"/>
                        </a:spcBef>
                        <a:spcAft>
                          <a:spcPts val="0"/>
                        </a:spcAft>
                        <a:buClrTx/>
                        <a:buSzTx/>
                        <a:buFontTx/>
                        <a:buChar char="-"/>
                        <a:tabLst/>
                        <a:defRPr/>
                      </a:pPr>
                      <a:r>
                        <a:rPr lang="es-ES" sz="1400" dirty="0">
                          <a:solidFill>
                            <a:schemeClr val="tx1"/>
                          </a:solidFill>
                        </a:rPr>
                        <a:t>Desarrollan proyectos de diseño basados en diferentes desafíos, considerando la etapa inicial del desarrollo de las ideas por medio de diversos métodos (por ejemplo: toman fotografías, recolectan imágenes de diarios y revistas, realizan bocetos, entre, otros).</a:t>
                      </a:r>
                    </a:p>
                    <a:p>
                      <a:pPr marL="0" marR="0" lvl="0" indent="0" algn="l" defTabSz="914400" rtl="0" eaLnBrk="1" fontAlgn="auto" latinLnBrk="0" hangingPunct="1">
                        <a:lnSpc>
                          <a:spcPct val="115000"/>
                        </a:lnSpc>
                        <a:spcBef>
                          <a:spcPts val="0"/>
                        </a:spcBef>
                        <a:spcAft>
                          <a:spcPts val="0"/>
                        </a:spcAft>
                        <a:buClrTx/>
                        <a:buSzTx/>
                        <a:buFontTx/>
                        <a:buNone/>
                        <a:tabLst/>
                        <a:defRPr/>
                      </a:pPr>
                      <a:r>
                        <a:rPr lang="es-ES" sz="1400" u="sng" dirty="0">
                          <a:solidFill>
                            <a:schemeClr val="tx1"/>
                          </a:solidFill>
                        </a:rPr>
                        <a:t>TECNOLOGÍA: </a:t>
                      </a:r>
                    </a:p>
                    <a:p>
                      <a:pPr marL="0" marR="0" lvl="0" indent="0" algn="l" defTabSz="914400" rtl="0" eaLnBrk="1" fontAlgn="auto" latinLnBrk="0" hangingPunct="1">
                        <a:lnSpc>
                          <a:spcPct val="115000"/>
                        </a:lnSpc>
                        <a:spcBef>
                          <a:spcPts val="0"/>
                        </a:spcBef>
                        <a:spcAft>
                          <a:spcPts val="0"/>
                        </a:spcAft>
                        <a:buClrTx/>
                        <a:buSzTx/>
                        <a:buFontTx/>
                        <a:buNone/>
                        <a:tabLst/>
                        <a:defRPr/>
                      </a:pPr>
                      <a:r>
                        <a:rPr lang="es-CL" sz="1400" dirty="0">
                          <a:solidFill>
                            <a:schemeClr val="tx1"/>
                          </a:solidFill>
                        </a:rPr>
                        <a:t>-</a:t>
                      </a:r>
                      <a:r>
                        <a:rPr lang="es-CL" sz="1400" kern="1200" dirty="0">
                          <a:solidFill>
                            <a:schemeClr val="tx1"/>
                          </a:solidFill>
                          <a:effectLst/>
                          <a:latin typeface="+mn-lt"/>
                          <a:ea typeface="+mn-ea"/>
                          <a:cs typeface="+mn-cs"/>
                        </a:rPr>
                        <a:t> Elaboran un objeto tecnológico, usando los materiales y las herramientas apropiados.</a:t>
                      </a:r>
                      <a:endParaRPr lang="es-CL" sz="1400" dirty="0">
                        <a:solidFill>
                          <a:schemeClr val="tx1"/>
                        </a:solidFill>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8244">
                <a:tc>
                  <a:txBody>
                    <a:bodyPr/>
                    <a:lstStyle/>
                    <a:p>
                      <a:pPr algn="just">
                        <a:spcAft>
                          <a:spcPts val="0"/>
                        </a:spcAft>
                      </a:pPr>
                      <a:r>
                        <a:rPr lang="es-ES_tradnl" sz="1200" b="1" dirty="0">
                          <a:effectLst/>
                          <a:latin typeface="+mn-lt"/>
                          <a:ea typeface="Calibri"/>
                          <a:cs typeface="Times New Roman"/>
                        </a:rPr>
                        <a:t>CONTENIDO /HABILIDADES</a:t>
                      </a:r>
                      <a:endParaRPr lang="es-CL" sz="1200" dirty="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just">
                        <a:spcAft>
                          <a:spcPts val="0"/>
                        </a:spcAft>
                      </a:pPr>
                      <a:r>
                        <a:rPr lang="es-CL" sz="1400" dirty="0">
                          <a:effectLst/>
                          <a:latin typeface="+mn-lt"/>
                          <a:ea typeface="Calibri"/>
                          <a:cs typeface="Times New Roman"/>
                        </a:rPr>
                        <a:t> </a:t>
                      </a:r>
                      <a:r>
                        <a:rPr lang="es-ES" sz="1400" dirty="0"/>
                        <a:t>› Desarrollar proyectos de diseño, aplicando las etapas del proceso creativo.</a:t>
                      </a:r>
                    </a:p>
                    <a:p>
                      <a:pPr algn="just">
                        <a:spcAft>
                          <a:spcPts val="0"/>
                        </a:spcAft>
                      </a:pPr>
                      <a:r>
                        <a:rPr lang="es-ES" sz="1400" dirty="0"/>
                        <a:t> › Crear, basándose en la observación de objetos y elementos de diseño.</a:t>
                      </a:r>
                      <a:endParaRPr lang="es-CL" sz="1400" dirty="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33344">
                <a:tc>
                  <a:txBody>
                    <a:bodyPr/>
                    <a:lstStyle/>
                    <a:p>
                      <a:pPr algn="just">
                        <a:spcAft>
                          <a:spcPts val="0"/>
                        </a:spcAft>
                      </a:pPr>
                      <a:r>
                        <a:rPr lang="es-ES_tradnl" sz="1200" b="1">
                          <a:effectLst/>
                          <a:latin typeface="+mn-lt"/>
                          <a:ea typeface="Calibri"/>
                          <a:cs typeface="Times New Roman"/>
                        </a:rPr>
                        <a:t>OBJETIVO DE LA CLASE</a:t>
                      </a:r>
                      <a:endParaRPr lang="es-CL" sz="1200">
                        <a:effectLst/>
                        <a:latin typeface="+mn-lt"/>
                        <a:ea typeface="Calibri"/>
                        <a:cs typeface="Times New Roman"/>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just">
                        <a:spcAft>
                          <a:spcPts val="0"/>
                        </a:spcAft>
                      </a:pPr>
                      <a:r>
                        <a:rPr lang="es-CL" sz="1400" dirty="0">
                          <a:effectLst/>
                          <a:latin typeface="+mn-lt"/>
                          <a:ea typeface="Calibri"/>
                          <a:cs typeface="Times New Roman"/>
                        </a:rPr>
                        <a:t>Elaborar y desarrollar diseños tecnológicos. </a:t>
                      </a: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60912">
                <a:tc>
                  <a:txBody>
                    <a:bodyPr/>
                    <a:lstStyle/>
                    <a:p>
                      <a:pPr marL="0" marR="0" algn="just">
                        <a:spcBef>
                          <a:spcPts val="0"/>
                        </a:spcBef>
                        <a:spcAft>
                          <a:spcPts val="0"/>
                        </a:spcAft>
                      </a:pPr>
                      <a:r>
                        <a:rPr lang="es-CL" sz="1200" b="1" dirty="0">
                          <a:effectLst/>
                          <a:latin typeface="+mn-lt"/>
                        </a:rPr>
                        <a:t>EVALUACIÓN</a:t>
                      </a:r>
                      <a:endParaRPr lang="es-CL" sz="1200" dirty="0">
                        <a:effectLst/>
                        <a:latin typeface="+mn-lt"/>
                      </a:endParaRPr>
                    </a:p>
                    <a:p>
                      <a:pPr marL="0" marR="0" algn="just">
                        <a:spcBef>
                          <a:spcPts val="0"/>
                        </a:spcBef>
                        <a:spcAft>
                          <a:spcPts val="0"/>
                        </a:spcAft>
                      </a:pPr>
                      <a:r>
                        <a:rPr lang="es-CL" sz="1200" b="1" dirty="0">
                          <a:effectLst/>
                          <a:latin typeface="+mn-lt"/>
                        </a:rPr>
                        <a:t> </a:t>
                      </a:r>
                      <a:endParaRPr lang="es-CL" sz="1200" dirty="0">
                        <a:effectLst/>
                        <a:latin typeface="+mn-lt"/>
                      </a:endParaRPr>
                    </a:p>
                  </a:txBody>
                  <a:tcPr marL="29481" marR="29481" marT="14741" marB="147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just">
                        <a:spcBef>
                          <a:spcPts val="0"/>
                        </a:spcBef>
                        <a:spcAft>
                          <a:spcPts val="0"/>
                        </a:spcAft>
                      </a:pPr>
                      <a:r>
                        <a:rPr lang="es-CL" sz="1600" b="1" dirty="0">
                          <a:effectLst/>
                          <a:latin typeface="+mn-lt"/>
                        </a:rPr>
                        <a:t>Ticket</a:t>
                      </a:r>
                      <a:r>
                        <a:rPr lang="es-CL" sz="1600" b="1" baseline="0" dirty="0">
                          <a:effectLst/>
                          <a:latin typeface="+mn-lt"/>
                        </a:rPr>
                        <a:t> de salida</a:t>
                      </a:r>
                      <a:endParaRPr lang="es-CL" sz="1600" b="1" dirty="0">
                        <a:effectLst/>
                        <a:latin typeface="+mn-lt"/>
                      </a:endParaRPr>
                    </a:p>
                  </a:txBody>
                  <a:tcPr marL="29481" marR="29481" marT="14741" marB="147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4"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7524328" y="112557"/>
            <a:ext cx="986819" cy="852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3816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u="sng" dirty="0"/>
              <a:t>Reglas para una buena clase </a:t>
            </a:r>
            <a:endParaRPr lang="es-CL" dirty="0"/>
          </a:p>
        </p:txBody>
      </p:sp>
      <p:sp>
        <p:nvSpPr>
          <p:cNvPr id="3" name="Marcador de contenido 2"/>
          <p:cNvSpPr>
            <a:spLocks noGrp="1"/>
          </p:cNvSpPr>
          <p:nvPr>
            <p:ph idx="1"/>
          </p:nvPr>
        </p:nvSpPr>
        <p:spPr/>
        <p:txBody>
          <a:bodyPr/>
          <a:lstStyle/>
          <a:p>
            <a:pPr marL="285750" indent="-285750"/>
            <a:r>
              <a:rPr lang="es-CL" dirty="0"/>
              <a:t>Puntualidad</a:t>
            </a:r>
          </a:p>
          <a:p>
            <a:pPr marL="285750" indent="-285750"/>
            <a:r>
              <a:rPr lang="es-CL" dirty="0"/>
              <a:t>Tener materiales solicitados</a:t>
            </a:r>
          </a:p>
          <a:p>
            <a:pPr marL="285750" indent="-285750"/>
            <a:r>
              <a:rPr lang="es-CL" dirty="0"/>
              <a:t>Ser respetuoso con el profesor y sus compañeros</a:t>
            </a:r>
          </a:p>
          <a:p>
            <a:pPr marL="285750" indent="-285750"/>
            <a:r>
              <a:rPr lang="es-CL" dirty="0"/>
              <a:t>Mantener micrófono apagado y cámara encendida(solo si el alumno quiere)</a:t>
            </a:r>
          </a:p>
          <a:p>
            <a:pPr marL="285750" indent="-285750"/>
            <a:r>
              <a:rPr lang="es-CL" dirty="0"/>
              <a:t>Dudas o consultas</a:t>
            </a:r>
          </a:p>
          <a:p>
            <a:pPr marL="285750" indent="-285750"/>
            <a:r>
              <a:rPr lang="es-CL" dirty="0"/>
              <a:t>Estar atento a la clase online</a:t>
            </a:r>
          </a:p>
          <a:p>
            <a:endParaRPr lang="es-CL" dirty="0"/>
          </a:p>
        </p:txBody>
      </p:sp>
      <p:pic>
        <p:nvPicPr>
          <p:cNvPr id="4" name="Picture 2" descr="C:\Users\alicia\Downloads\estudiantes-pupitres.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525666" y="4869160"/>
            <a:ext cx="3161134" cy="1860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5307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199" y="260648"/>
            <a:ext cx="8278635" cy="1330408"/>
          </a:xfrm>
        </p:spPr>
        <p:txBody>
          <a:bodyPr>
            <a:normAutofit fontScale="90000"/>
          </a:bodyPr>
          <a:lstStyle/>
          <a:p>
            <a:r>
              <a:rPr lang="es-CL" dirty="0"/>
              <a:t>Inicio</a:t>
            </a:r>
            <a:br>
              <a:rPr lang="es-CL" dirty="0"/>
            </a:br>
            <a:r>
              <a:rPr lang="es-CL" dirty="0"/>
              <a:t>Activación Conocimientos Previos</a:t>
            </a:r>
          </a:p>
        </p:txBody>
      </p:sp>
      <p:pic>
        <p:nvPicPr>
          <p:cNvPr id="4"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7860485" y="116632"/>
            <a:ext cx="1283515" cy="1108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uadroTexto 1"/>
          <p:cNvSpPr txBox="1"/>
          <p:nvPr/>
        </p:nvSpPr>
        <p:spPr>
          <a:xfrm>
            <a:off x="323528" y="2204864"/>
            <a:ext cx="4176464" cy="3108543"/>
          </a:xfrm>
          <a:prstGeom prst="rect">
            <a:avLst/>
          </a:prstGeom>
          <a:noFill/>
        </p:spPr>
        <p:txBody>
          <a:bodyPr wrap="square" rtlCol="0">
            <a:spAutoFit/>
          </a:bodyPr>
          <a:lstStyle/>
          <a:p>
            <a:pPr marL="285750" indent="-285750">
              <a:buFont typeface="Wingdings" panose="05000000000000000000" pitchFamily="2" charset="2"/>
              <a:buChar char="ü"/>
            </a:pPr>
            <a:r>
              <a:rPr lang="es-CL" sz="2800" dirty="0"/>
              <a:t> </a:t>
            </a:r>
            <a:r>
              <a:rPr lang="es-ES" sz="2800" dirty="0"/>
              <a:t>¿Qué expresa el lenguaje visual?</a:t>
            </a:r>
            <a:endParaRPr lang="es-CL" sz="2800" dirty="0"/>
          </a:p>
          <a:p>
            <a:endParaRPr lang="es-CL" sz="2800" dirty="0"/>
          </a:p>
          <a:p>
            <a:pPr marL="285750" indent="-285750">
              <a:buFont typeface="Wingdings" panose="05000000000000000000" pitchFamily="2" charset="2"/>
              <a:buChar char="ü"/>
            </a:pPr>
            <a:r>
              <a:rPr lang="es-CL" sz="2800" dirty="0"/>
              <a:t> </a:t>
            </a:r>
            <a:r>
              <a:rPr lang="es-ES" sz="2800" dirty="0"/>
              <a:t>¿Qué objetos tecnológicos podríamos utilizar para crear una obra?</a:t>
            </a:r>
            <a:endParaRPr lang="es-CL" dirty="0"/>
          </a:p>
        </p:txBody>
      </p:sp>
      <p:sp>
        <p:nvSpPr>
          <p:cNvPr id="5" name="Llamada de nube 4"/>
          <p:cNvSpPr/>
          <p:nvPr/>
        </p:nvSpPr>
        <p:spPr>
          <a:xfrm>
            <a:off x="4644010" y="1827197"/>
            <a:ext cx="2352381" cy="1368152"/>
          </a:xfrm>
          <a:prstGeom prst="cloudCallout">
            <a:avLst>
              <a:gd name="adj1" fmla="val 43956"/>
              <a:gd name="adj2" fmla="val 7873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L" dirty="0"/>
              <a:t>RECORDEMOS</a:t>
            </a:r>
          </a:p>
        </p:txBody>
      </p:sp>
      <p:pic>
        <p:nvPicPr>
          <p:cNvPr id="1026" name="Picture 2" descr="Chimpancé pensando Imágenes Vectoriales, Ilustraciones Libres de Regalías  de Chimpancé pensando | Depositphotos®">
            <a:extLst>
              <a:ext uri="{FF2B5EF4-FFF2-40B4-BE49-F238E27FC236}">
                <a16:creationId xmlns:a16="http://schemas.microsoft.com/office/drawing/2014/main" id="{F42FEB52-3F17-4350-A81D-5CE7096FEC75}"/>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32034" y="3428999"/>
            <a:ext cx="2891033" cy="3289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645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MX" u="sng" dirty="0"/>
              <a:t>Lenguaje visual</a:t>
            </a:r>
          </a:p>
        </p:txBody>
      </p:sp>
      <p:pic>
        <p:nvPicPr>
          <p:cNvPr id="7"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8045042" y="0"/>
            <a:ext cx="1283515" cy="1108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uadroTexto 7">
            <a:extLst>
              <a:ext uri="{FF2B5EF4-FFF2-40B4-BE49-F238E27FC236}">
                <a16:creationId xmlns:a16="http://schemas.microsoft.com/office/drawing/2014/main" id="{602BB1F5-8B4C-43D0-8D44-EB9F52D5FBC1}"/>
              </a:ext>
            </a:extLst>
          </p:cNvPr>
          <p:cNvSpPr txBox="1"/>
          <p:nvPr/>
        </p:nvSpPr>
        <p:spPr>
          <a:xfrm>
            <a:off x="611560" y="1844824"/>
            <a:ext cx="4664764" cy="3785652"/>
          </a:xfrm>
          <a:prstGeom prst="rect">
            <a:avLst/>
          </a:prstGeom>
          <a:noFill/>
        </p:spPr>
        <p:txBody>
          <a:bodyPr wrap="square">
            <a:spAutoFit/>
          </a:bodyPr>
          <a:lstStyle/>
          <a:p>
            <a:r>
              <a:rPr lang="es-ES" sz="2400" i="0" dirty="0">
                <a:solidFill>
                  <a:srgbClr val="222222"/>
                </a:solidFill>
                <a:effectLst/>
                <a:latin typeface="arial" panose="020B0604020202020204" pitchFamily="34" charset="0"/>
              </a:rPr>
              <a:t>El lenguaje visual es el lenguaje que desarrollamos en el cerebro relacionado con la manera de como interpretamos lo que percibimos a través de los ojos ("visualmente"). Es el que utiliza imágenes y signos gráficos . Tiene como objetivo la transmisión de mensajes a través de la imagen.</a:t>
            </a:r>
            <a:endParaRPr lang="es-CL" sz="2400" dirty="0"/>
          </a:p>
        </p:txBody>
      </p:sp>
      <p:pic>
        <p:nvPicPr>
          <p:cNvPr id="5" name="Picture 2" descr="Lenguaje visual, principios y caso de estudio Aena">
            <a:extLst>
              <a:ext uri="{FF2B5EF4-FFF2-40B4-BE49-F238E27FC236}">
                <a16:creationId xmlns:a16="http://schemas.microsoft.com/office/drawing/2014/main" id="{FC3B48A2-37CA-4885-A6CF-400EDC407F21}"/>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76324" y="2768922"/>
            <a:ext cx="3860483" cy="2406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1446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339652-A0D0-4924-A11B-90B742D84E98}"/>
              </a:ext>
            </a:extLst>
          </p:cNvPr>
          <p:cNvSpPr>
            <a:spLocks noGrp="1"/>
          </p:cNvSpPr>
          <p:nvPr>
            <p:ph type="title"/>
          </p:nvPr>
        </p:nvSpPr>
        <p:spPr/>
        <p:txBody>
          <a:bodyPr/>
          <a:lstStyle/>
          <a:p>
            <a:r>
              <a:rPr lang="es-CL" u="sng" dirty="0"/>
              <a:t>ACCESORIO</a:t>
            </a:r>
          </a:p>
        </p:txBody>
      </p:sp>
      <p:pic>
        <p:nvPicPr>
          <p:cNvPr id="2050" name="Picture 2" descr="Compre SummerStraw Gorra Sombrero Para Bebé Sombrero Para El Sol Sombrero  Para Niños Sombrero De Panamá Sombrero De Sombreros Para Niños Playa Al  Aire Libre Sombrero Para El Sol Para Unisex A">
            <a:extLst>
              <a:ext uri="{FF2B5EF4-FFF2-40B4-BE49-F238E27FC236}">
                <a16:creationId xmlns:a16="http://schemas.microsoft.com/office/drawing/2014/main" id="{0A285BD0-042A-4169-BD6A-F216FFD65615}"/>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1845" y="1152736"/>
            <a:ext cx="2304256" cy="230425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okoaidel Bebé Gorro Sombrero de Sol para bebé niños o niñas Sombrero de  Pescador con 1-4 años Sombrero … | Sombrero pescador, Sombreros de bebé,  Moldes de sombrero">
            <a:extLst>
              <a:ext uri="{FF2B5EF4-FFF2-40B4-BE49-F238E27FC236}">
                <a16:creationId xmlns:a16="http://schemas.microsoft.com/office/drawing/2014/main" id="{9A17E04F-CEFE-4FD9-AD17-0FA6F134C056}"/>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504" y="3456992"/>
            <a:ext cx="2880732" cy="288073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Sombrero para niños sombrero para el sol sombrero a prueba de viento |  Linio Perú - OE991TB1H9BIOLPE">
            <a:extLst>
              <a:ext uri="{FF2B5EF4-FFF2-40B4-BE49-F238E27FC236}">
                <a16:creationId xmlns:a16="http://schemas.microsoft.com/office/drawing/2014/main" id="{DB2DFC2D-8BDD-4236-9353-18C2FF7011BF}"/>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88236" y="1360308"/>
            <a:ext cx="2159828" cy="215982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Sombrero de vaquero, accesorio de disfraz para niños, halloween - Simaro.co">
            <a:extLst>
              <a:ext uri="{FF2B5EF4-FFF2-40B4-BE49-F238E27FC236}">
                <a16:creationId xmlns:a16="http://schemas.microsoft.com/office/drawing/2014/main" id="{4EFBB005-A408-4AD5-812D-68FE063D7813}"/>
              </a:ext>
            </a:extLst>
          </p:cNvPr>
          <p:cNvPicPr>
            <a:picLocks noChangeAspect="1" noChangeArrowheads="1"/>
          </p:cNvPicPr>
          <p:nvPr/>
        </p:nvPicPr>
        <p:blipFill>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4010452" y="3429000"/>
            <a:ext cx="3717032" cy="3717032"/>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Gorros y sombreros para niños y bebés. Todas las tallas de gorras">
            <a:extLst>
              <a:ext uri="{FF2B5EF4-FFF2-40B4-BE49-F238E27FC236}">
                <a16:creationId xmlns:a16="http://schemas.microsoft.com/office/drawing/2014/main" id="{2EB44DAD-8BA5-4313-AEE7-75CD0010A80A}"/>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52334" y="247778"/>
            <a:ext cx="3286601" cy="4384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97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BCA984-BA42-45BB-A9BE-5B430929D0DB}"/>
              </a:ext>
            </a:extLst>
          </p:cNvPr>
          <p:cNvSpPr>
            <a:spLocks noGrp="1"/>
          </p:cNvSpPr>
          <p:nvPr>
            <p:ph type="title"/>
          </p:nvPr>
        </p:nvSpPr>
        <p:spPr/>
        <p:txBody>
          <a:bodyPr/>
          <a:lstStyle/>
          <a:p>
            <a:r>
              <a:rPr lang="es-CL" u="sng" dirty="0"/>
              <a:t>ANTES DE CONFECCIONAR</a:t>
            </a:r>
          </a:p>
        </p:txBody>
      </p:sp>
      <p:graphicFrame>
        <p:nvGraphicFramePr>
          <p:cNvPr id="4" name="Tabla 4">
            <a:extLst>
              <a:ext uri="{FF2B5EF4-FFF2-40B4-BE49-F238E27FC236}">
                <a16:creationId xmlns:a16="http://schemas.microsoft.com/office/drawing/2014/main" id="{95ADC863-AA8D-4755-804F-5055FE15F2C1}"/>
              </a:ext>
            </a:extLst>
          </p:cNvPr>
          <p:cNvGraphicFramePr>
            <a:graphicFrameLocks noGrp="1"/>
          </p:cNvGraphicFramePr>
          <p:nvPr>
            <p:ph idx="1"/>
            <p:extLst>
              <p:ext uri="{D42A27DB-BD31-4B8C-83A1-F6EECF244321}">
                <p14:modId xmlns:p14="http://schemas.microsoft.com/office/powerpoint/2010/main" val="977976608"/>
              </p:ext>
            </p:extLst>
          </p:nvPr>
        </p:nvGraphicFramePr>
        <p:xfrm>
          <a:off x="4006281" y="1772816"/>
          <a:ext cx="4680519" cy="4032448"/>
        </p:xfrm>
        <a:graphic>
          <a:graphicData uri="http://schemas.openxmlformats.org/drawingml/2006/table">
            <a:tbl>
              <a:tblPr firstRow="1" bandRow="1">
                <a:tableStyleId>{F5AB1C69-6EDB-4FF4-983F-18BD219EF322}</a:tableStyleId>
              </a:tblPr>
              <a:tblGrid>
                <a:gridCol w="1656183">
                  <a:extLst>
                    <a:ext uri="{9D8B030D-6E8A-4147-A177-3AD203B41FA5}">
                      <a16:colId xmlns:a16="http://schemas.microsoft.com/office/drawing/2014/main" val="3034371226"/>
                    </a:ext>
                  </a:extLst>
                </a:gridCol>
                <a:gridCol w="1464163">
                  <a:extLst>
                    <a:ext uri="{9D8B030D-6E8A-4147-A177-3AD203B41FA5}">
                      <a16:colId xmlns:a16="http://schemas.microsoft.com/office/drawing/2014/main" val="3699426271"/>
                    </a:ext>
                  </a:extLst>
                </a:gridCol>
                <a:gridCol w="1560173">
                  <a:extLst>
                    <a:ext uri="{9D8B030D-6E8A-4147-A177-3AD203B41FA5}">
                      <a16:colId xmlns:a16="http://schemas.microsoft.com/office/drawing/2014/main" val="2307783030"/>
                    </a:ext>
                  </a:extLst>
                </a:gridCol>
              </a:tblGrid>
              <a:tr h="480053">
                <a:tc>
                  <a:txBody>
                    <a:bodyPr/>
                    <a:lstStyle/>
                    <a:p>
                      <a:r>
                        <a:rPr lang="es-CL" sz="2400" dirty="0"/>
                        <a:t>FORMA</a:t>
                      </a:r>
                    </a:p>
                  </a:txBody>
                  <a:tcPr/>
                </a:tc>
                <a:tc>
                  <a:txBody>
                    <a:bodyPr/>
                    <a:lstStyle/>
                    <a:p>
                      <a:r>
                        <a:rPr lang="es-CL" sz="2400" dirty="0"/>
                        <a:t>COLOR</a:t>
                      </a:r>
                    </a:p>
                  </a:txBody>
                  <a:tcPr/>
                </a:tc>
                <a:tc>
                  <a:txBody>
                    <a:bodyPr/>
                    <a:lstStyle/>
                    <a:p>
                      <a:r>
                        <a:rPr lang="es-CL" sz="2400" dirty="0"/>
                        <a:t>TEXTURA</a:t>
                      </a:r>
                    </a:p>
                  </a:txBody>
                  <a:tcPr/>
                </a:tc>
                <a:extLst>
                  <a:ext uri="{0D108BD9-81ED-4DB2-BD59-A6C34878D82A}">
                    <a16:rowId xmlns:a16="http://schemas.microsoft.com/office/drawing/2014/main" val="21227975"/>
                  </a:ext>
                </a:extLst>
              </a:tr>
              <a:tr h="3552395">
                <a:tc>
                  <a:txBody>
                    <a:bodyPr/>
                    <a:lstStyle/>
                    <a:p>
                      <a:pPr marL="0" indent="0">
                        <a:buFontTx/>
                        <a:buNone/>
                      </a:pPr>
                      <a:r>
                        <a:rPr lang="es-CL" dirty="0"/>
                        <a:t>-</a:t>
                      </a:r>
                    </a:p>
                    <a:p>
                      <a:endParaRPr lang="es-CL" dirty="0"/>
                    </a:p>
                    <a:p>
                      <a:endParaRPr lang="es-CL" dirty="0"/>
                    </a:p>
                    <a:p>
                      <a:endParaRPr lang="es-CL" dirty="0"/>
                    </a:p>
                    <a:p>
                      <a:endParaRPr lang="es-CL" dirty="0"/>
                    </a:p>
                    <a:p>
                      <a:endParaRPr lang="es-CL" dirty="0"/>
                    </a:p>
                    <a:p>
                      <a:endParaRPr lang="es-CL" dirty="0"/>
                    </a:p>
                    <a:p>
                      <a:endParaRPr lang="es-CL" dirty="0"/>
                    </a:p>
                    <a:p>
                      <a:endParaRPr lang="es-CL" dirty="0"/>
                    </a:p>
                    <a:p>
                      <a:endParaRPr lang="es-CL" dirty="0"/>
                    </a:p>
                    <a:p>
                      <a:endParaRPr lang="es-CL" dirty="0"/>
                    </a:p>
                  </a:txBody>
                  <a:tcPr/>
                </a:tc>
                <a:tc>
                  <a:txBody>
                    <a:bodyPr/>
                    <a:lstStyle/>
                    <a:p>
                      <a:pPr marL="285750" indent="-285750">
                        <a:buFontTx/>
                        <a:buChar char="-"/>
                      </a:pPr>
                      <a:endParaRPr lang="es-CL" dirty="0"/>
                    </a:p>
                  </a:txBody>
                  <a:tcPr/>
                </a:tc>
                <a:tc>
                  <a:txBody>
                    <a:bodyPr/>
                    <a:lstStyle/>
                    <a:p>
                      <a:pPr marL="285750" indent="-285750">
                        <a:buFontTx/>
                        <a:buChar char="-"/>
                      </a:pPr>
                      <a:endParaRPr lang="es-CL" dirty="0"/>
                    </a:p>
                  </a:txBody>
                  <a:tcPr/>
                </a:tc>
                <a:extLst>
                  <a:ext uri="{0D108BD9-81ED-4DB2-BD59-A6C34878D82A}">
                    <a16:rowId xmlns:a16="http://schemas.microsoft.com/office/drawing/2014/main" val="3884303108"/>
                  </a:ext>
                </a:extLst>
              </a:tr>
            </a:tbl>
          </a:graphicData>
        </a:graphic>
      </p:graphicFrame>
      <p:sp>
        <p:nvSpPr>
          <p:cNvPr id="3" name="CuadroTexto 2">
            <a:extLst>
              <a:ext uri="{FF2B5EF4-FFF2-40B4-BE49-F238E27FC236}">
                <a16:creationId xmlns:a16="http://schemas.microsoft.com/office/drawing/2014/main" id="{427514E2-6024-4AA8-AB52-CF652DEFB753}"/>
              </a:ext>
            </a:extLst>
          </p:cNvPr>
          <p:cNvSpPr txBox="1"/>
          <p:nvPr/>
        </p:nvSpPr>
        <p:spPr>
          <a:xfrm>
            <a:off x="1115616" y="2132856"/>
            <a:ext cx="1800200" cy="646331"/>
          </a:xfrm>
          <a:prstGeom prst="rect">
            <a:avLst/>
          </a:prstGeom>
          <a:noFill/>
        </p:spPr>
        <p:txBody>
          <a:bodyPr wrap="square" rtlCol="0">
            <a:spAutoFit/>
          </a:bodyPr>
          <a:lstStyle/>
          <a:p>
            <a:pPr algn="ctr"/>
            <a:r>
              <a:rPr lang="es-CL" sz="3600" dirty="0"/>
              <a:t>DIBUJO</a:t>
            </a:r>
          </a:p>
        </p:txBody>
      </p:sp>
    </p:spTree>
    <p:extLst>
      <p:ext uri="{BB962C8B-B14F-4D97-AF65-F5344CB8AC3E}">
        <p14:creationId xmlns:p14="http://schemas.microsoft.com/office/powerpoint/2010/main" val="3741575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u="sng" dirty="0"/>
              <a:t>Manos a la obra</a:t>
            </a:r>
          </a:p>
        </p:txBody>
      </p:sp>
      <p:sp>
        <p:nvSpPr>
          <p:cNvPr id="3" name="Marcador de contenido 2"/>
          <p:cNvSpPr>
            <a:spLocks noGrp="1"/>
          </p:cNvSpPr>
          <p:nvPr>
            <p:ph idx="1"/>
          </p:nvPr>
        </p:nvSpPr>
        <p:spPr>
          <a:xfrm>
            <a:off x="456753" y="1201207"/>
            <a:ext cx="8229600" cy="4525963"/>
          </a:xfrm>
        </p:spPr>
        <p:txBody>
          <a:bodyPr>
            <a:normAutofit/>
          </a:bodyPr>
          <a:lstStyle/>
          <a:p>
            <a:r>
              <a:rPr lang="es-CL" dirty="0"/>
              <a:t> Ahora que ya recordamos más sobre el lenguaje visual y vimos diversos objetos creados con elementos de la naturaleza y material reciclado, es momento de comenzar a crear. </a:t>
            </a:r>
          </a:p>
          <a:p>
            <a:r>
              <a:rPr lang="es-CL" dirty="0"/>
              <a:t> crea un sombrero utilizando todos los objetos de reciclaje que desees. </a:t>
            </a:r>
          </a:p>
          <a:p>
            <a:r>
              <a:rPr lang="es-CL" dirty="0"/>
              <a:t>Mucha imaginación. </a:t>
            </a:r>
          </a:p>
          <a:p>
            <a:endParaRPr lang="es-CL" dirty="0"/>
          </a:p>
        </p:txBody>
      </p:sp>
      <p:pic>
        <p:nvPicPr>
          <p:cNvPr id="3074" name="Picture 2" descr="nino-y-nina-imagen-animada-0116">
            <a:extLst>
              <a:ext uri="{FF2B5EF4-FFF2-40B4-BE49-F238E27FC236}">
                <a16:creationId xmlns:a16="http://schemas.microsoft.com/office/drawing/2014/main" id="{CC22BB9E-9936-4A6F-AC2D-DFAB0E19B66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3905198"/>
            <a:ext cx="2162572" cy="2777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209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1BFE33-4F1D-42B4-B5A1-254CCB804F4D}"/>
              </a:ext>
            </a:extLst>
          </p:cNvPr>
          <p:cNvSpPr>
            <a:spLocks noGrp="1"/>
          </p:cNvSpPr>
          <p:nvPr>
            <p:ph type="title"/>
          </p:nvPr>
        </p:nvSpPr>
        <p:spPr/>
        <p:txBody>
          <a:bodyPr/>
          <a:lstStyle/>
          <a:p>
            <a:r>
              <a:rPr lang="es-CL" u="sng" dirty="0"/>
              <a:t>SOMBRERO DE RECICLAJE</a:t>
            </a:r>
          </a:p>
        </p:txBody>
      </p:sp>
      <p:pic>
        <p:nvPicPr>
          <p:cNvPr id="1032" name="Picture 8" descr="Sombrero reciclado papel cartón papel periodico | Crafts, Craft activities,  Diy and crafts">
            <a:extLst>
              <a:ext uri="{FF2B5EF4-FFF2-40B4-BE49-F238E27FC236}">
                <a16:creationId xmlns:a16="http://schemas.microsoft.com/office/drawing/2014/main" id="{5136AC8D-B775-4326-AACB-850EE1FA69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292932"/>
            <a:ext cx="2563282" cy="427213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sombreros creativos para niños con material descartable | Disfraces reciclados  para niñas, Sombreros reciclados, Manualidades biblicas para niños">
            <a:extLst>
              <a:ext uri="{FF2B5EF4-FFF2-40B4-BE49-F238E27FC236}">
                <a16:creationId xmlns:a16="http://schemas.microsoft.com/office/drawing/2014/main" id="{1A3FA1E7-5A79-4643-A4C2-502A4497C0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0482" y="1292932"/>
            <a:ext cx="2898068" cy="289806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Los sombreros reciclados para niños ecológicos y divertidos">
            <a:extLst>
              <a:ext uri="{FF2B5EF4-FFF2-40B4-BE49-F238E27FC236}">
                <a16:creationId xmlns:a16="http://schemas.microsoft.com/office/drawing/2014/main" id="{C1C288A7-F7ED-4FC7-8404-8874FE5951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3818" y="1284345"/>
            <a:ext cx="2340359" cy="312047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Sombreros locos de papel | Buenos Aires Ciudad - Gobierno de la Ciudad  Autónoma de Buenos Aires">
            <a:extLst>
              <a:ext uri="{FF2B5EF4-FFF2-40B4-BE49-F238E27FC236}">
                <a16:creationId xmlns:a16="http://schemas.microsoft.com/office/drawing/2014/main" id="{6FCAAE0D-17E9-4373-823F-1A16724DFE4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3586" y="4404824"/>
            <a:ext cx="2819935" cy="2178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29481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2206</TotalTime>
  <Words>537</Words>
  <Application>Microsoft Office PowerPoint</Application>
  <PresentationFormat>Presentación en pantalla (4:3)</PresentationFormat>
  <Paragraphs>73</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arial</vt:lpstr>
      <vt:lpstr>Calibri</vt:lpstr>
      <vt:lpstr>Times New Roman</vt:lpstr>
      <vt:lpstr>Wingdings</vt:lpstr>
      <vt:lpstr>Tema de Office</vt:lpstr>
      <vt:lpstr>PLANIFICACIÓN  CLASES VIRTUALES SEMANA N° 30 FECHA : 21- Octubre-2020</vt:lpstr>
      <vt:lpstr>Presentación de PowerPoint</vt:lpstr>
      <vt:lpstr>Reglas para una buena clase </vt:lpstr>
      <vt:lpstr>Inicio Activación Conocimientos Previos</vt:lpstr>
      <vt:lpstr>Lenguaje visual</vt:lpstr>
      <vt:lpstr>ACCESORIO</vt:lpstr>
      <vt:lpstr>ANTES DE CONFECCIONAR</vt:lpstr>
      <vt:lpstr>Manos a la obra</vt:lpstr>
      <vt:lpstr>SOMBRERO DE RECICLAJE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 Jean Piaget</dc:creator>
  <cp:lastModifiedBy>Coordinación JP</cp:lastModifiedBy>
  <cp:revision>100</cp:revision>
  <dcterms:created xsi:type="dcterms:W3CDTF">2020-07-06T03:06:52Z</dcterms:created>
  <dcterms:modified xsi:type="dcterms:W3CDTF">2020-10-15T13:42:08Z</dcterms:modified>
</cp:coreProperties>
</file>