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8" r:id="rId2"/>
    <p:sldId id="256" r:id="rId3"/>
    <p:sldId id="295" r:id="rId4"/>
    <p:sldId id="294" r:id="rId5"/>
    <p:sldId id="343" r:id="rId6"/>
    <p:sldId id="322" r:id="rId7"/>
    <p:sldId id="324" r:id="rId8"/>
    <p:sldId id="339" r:id="rId9"/>
    <p:sldId id="325" r:id="rId10"/>
    <p:sldId id="326" r:id="rId11"/>
    <p:sldId id="340" r:id="rId12"/>
    <p:sldId id="341" r:id="rId13"/>
    <p:sldId id="342" r:id="rId14"/>
    <p:sldId id="297" r:id="rId15"/>
    <p:sldId id="328" r:id="rId16"/>
    <p:sldId id="329" r:id="rId17"/>
    <p:sldId id="330" r:id="rId18"/>
    <p:sldId id="331" r:id="rId19"/>
    <p:sldId id="332" r:id="rId20"/>
    <p:sldId id="344" r:id="rId21"/>
    <p:sldId id="334" r:id="rId22"/>
    <p:sldId id="335" r:id="rId23"/>
    <p:sldId id="345" r:id="rId24"/>
    <p:sldId id="346" r:id="rId25"/>
    <p:sldId id="338"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4FC4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86477" autoAdjust="0"/>
  </p:normalViewPr>
  <p:slideViewPr>
    <p:cSldViewPr>
      <p:cViewPr>
        <p:scale>
          <a:sx n="100" d="100"/>
          <a:sy n="100" d="100"/>
        </p:scale>
        <p:origin x="-354" y="936"/>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18-10-2020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18-10-2020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18-10-2020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18-10-2020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18-10-2020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18-10-2020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18-10-2020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18-10-2020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18-10-2020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18-10-2020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32048" y="1648892"/>
            <a:ext cx="7772400" cy="1780108"/>
          </a:xfrm>
        </p:spPr>
        <p:txBody>
          <a:bodyPr>
            <a:noAutofit/>
          </a:bodyPr>
          <a:lstStyle/>
          <a:p>
            <a:r>
              <a:rPr lang="es-CL" sz="2800" b="1" dirty="0"/>
              <a:t>PLANIFICACIÓN  CLASES VIRTUALES</a:t>
            </a:r>
            <a:r>
              <a:rPr lang="es-CL" sz="2800" dirty="0"/>
              <a:t/>
            </a:r>
            <a:br>
              <a:rPr lang="es-CL" sz="2800" dirty="0"/>
            </a:br>
            <a:r>
              <a:rPr lang="es-CL" sz="2800" dirty="0"/>
              <a:t>SEMANA N° </a:t>
            </a:r>
            <a:r>
              <a:rPr lang="es-CL" sz="2800" dirty="0" smtClean="0"/>
              <a:t>30</a:t>
            </a:r>
            <a:r>
              <a:rPr lang="es-CL" sz="2800" dirty="0"/>
              <a:t/>
            </a:r>
            <a:br>
              <a:rPr lang="es-CL" sz="2800" dirty="0"/>
            </a:br>
            <a:r>
              <a:rPr lang="es-CL" sz="2800" dirty="0" smtClean="0"/>
              <a:t>Clase N°1</a:t>
            </a:r>
            <a:r>
              <a:rPr lang="es-CL" sz="2400" dirty="0" smtClean="0"/>
              <a:t/>
            </a:r>
            <a:br>
              <a:rPr lang="es-CL" sz="2400" dirty="0" smtClean="0"/>
            </a:br>
            <a:r>
              <a:rPr lang="es-CL" sz="2400" dirty="0" smtClean="0"/>
              <a:t>5 año A</a:t>
            </a:r>
            <a:r>
              <a:rPr lang="es-CL" sz="2800" dirty="0"/>
              <a:t/>
            </a:r>
            <a:br>
              <a:rPr lang="es-CL" sz="2800" dirty="0"/>
            </a:br>
            <a:r>
              <a:rPr lang="es-CL" sz="2800" dirty="0" smtClean="0"/>
              <a:t>FECHA:  19 de Octubre del  </a:t>
            </a:r>
            <a:r>
              <a:rPr lang="es-CL" sz="2800" dirty="0"/>
              <a:t>2020.</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351196" y="443906"/>
            <a:ext cx="1167800" cy="100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aughing schoolboy clipart. Free download transparent .PNG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5028" y="4149080"/>
            <a:ext cx="1788303" cy="2426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489" y="64200"/>
            <a:ext cx="843661" cy="72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428968"/>
            <a:ext cx="2520280" cy="623768"/>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LEO Y COMPRENDO</a:t>
            </a:r>
            <a:endParaRPr lang="es-CL" b="1" dirty="0"/>
          </a:p>
        </p:txBody>
      </p:sp>
      <p:sp>
        <p:nvSpPr>
          <p:cNvPr id="7" name="6 Rectángulo"/>
          <p:cNvSpPr/>
          <p:nvPr/>
        </p:nvSpPr>
        <p:spPr>
          <a:xfrm>
            <a:off x="539552" y="1052736"/>
            <a:ext cx="7920880" cy="576064"/>
          </a:xfrm>
          <a:prstGeom prst="rect">
            <a:avLst/>
          </a:prstGeom>
          <a:solidFill>
            <a:srgbClr val="66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2. Responde las preguntas que se encuentran a continuación del texto (página 138</a:t>
            </a:r>
          </a:p>
        </p:txBody>
      </p:sp>
      <p:graphicFrame>
        <p:nvGraphicFramePr>
          <p:cNvPr id="9" name="8 Tabla"/>
          <p:cNvGraphicFramePr>
            <a:graphicFrameLocks noGrp="1"/>
          </p:cNvGraphicFramePr>
          <p:nvPr>
            <p:extLst>
              <p:ext uri="{D42A27DB-BD31-4B8C-83A1-F6EECF244321}">
                <p14:modId xmlns:p14="http://schemas.microsoft.com/office/powerpoint/2010/main" val="373007643"/>
              </p:ext>
            </p:extLst>
          </p:nvPr>
        </p:nvGraphicFramePr>
        <p:xfrm>
          <a:off x="539553" y="1772811"/>
          <a:ext cx="6768752" cy="3119440"/>
        </p:xfrm>
        <a:graphic>
          <a:graphicData uri="http://schemas.openxmlformats.org/drawingml/2006/table">
            <a:tbl>
              <a:tblPr firstRow="1" bandRow="1">
                <a:tableStyleId>{16D9F66E-5EB9-4882-86FB-DCBF35E3C3E4}</a:tableStyleId>
              </a:tblPr>
              <a:tblGrid>
                <a:gridCol w="6768752"/>
              </a:tblGrid>
              <a:tr h="645320">
                <a:tc>
                  <a:txBody>
                    <a:bodyPr/>
                    <a:lstStyle/>
                    <a:p>
                      <a:r>
                        <a:rPr lang="es-CL" b="1" dirty="0" smtClean="0"/>
                        <a:t>1. Según el texto anterior: ¿quién hace la invitación a la fiesta?</a:t>
                      </a:r>
                      <a:endParaRPr lang="es-CL" b="1" dirty="0"/>
                    </a:p>
                  </a:txBody>
                  <a:tcPr>
                    <a:solidFill>
                      <a:schemeClr val="tx2">
                        <a:lumMod val="40000"/>
                        <a:lumOff val="60000"/>
                      </a:schemeClr>
                    </a:solidFill>
                  </a:tcPr>
                </a:tc>
              </a:tr>
              <a:tr h="645320">
                <a:tc>
                  <a:txBody>
                    <a:bodyPr/>
                    <a:lstStyle/>
                    <a:p>
                      <a:r>
                        <a:rPr lang="es-CL" b="1" dirty="0" smtClean="0"/>
                        <a:t>2. ¿Cuál es el propósito de este texto informativo discontinuo?</a:t>
                      </a:r>
                      <a:endParaRPr lang="es-CL" b="1" dirty="0"/>
                    </a:p>
                  </a:txBody>
                  <a:tcPr>
                    <a:solidFill>
                      <a:schemeClr val="tx2">
                        <a:lumMod val="40000"/>
                        <a:lumOff val="60000"/>
                      </a:schemeClr>
                    </a:solidFill>
                  </a:tcPr>
                </a:tc>
              </a:tr>
              <a:tr h="645320">
                <a:tc>
                  <a:txBody>
                    <a:bodyPr/>
                    <a:lstStyle/>
                    <a:p>
                      <a:r>
                        <a:rPr lang="es-CL" b="1" dirty="0" smtClean="0"/>
                        <a:t>3. ¿Cómo se muestra en la imagen a la Tierra? ¿A qué figura literaria corresponde</a:t>
                      </a:r>
                      <a:r>
                        <a:rPr lang="es-CL" b="1" baseline="0" dirty="0" smtClean="0"/>
                        <a:t> </a:t>
                      </a:r>
                      <a:r>
                        <a:rPr lang="es-CL" b="1" dirty="0" smtClean="0"/>
                        <a:t>esta imagen?</a:t>
                      </a:r>
                    </a:p>
                    <a:p>
                      <a:endParaRPr lang="es-CL" b="1" dirty="0"/>
                    </a:p>
                  </a:txBody>
                  <a:tcPr>
                    <a:solidFill>
                      <a:schemeClr val="tx2">
                        <a:lumMod val="40000"/>
                        <a:lumOff val="60000"/>
                      </a:schemeClr>
                    </a:solidFill>
                  </a:tcPr>
                </a:tc>
              </a:tr>
              <a:tr h="645320">
                <a:tc>
                  <a:txBody>
                    <a:bodyPr/>
                    <a:lstStyle/>
                    <a:p>
                      <a:r>
                        <a:rPr lang="es-CL" b="1" dirty="0" smtClean="0"/>
                        <a:t>4. ¿Qué regalos de la lista le harían a la Tierra en su cumpleaños? Justifiquen su</a:t>
                      </a:r>
                      <a:r>
                        <a:rPr lang="es-CL" b="1" baseline="0" dirty="0" smtClean="0"/>
                        <a:t> </a:t>
                      </a:r>
                      <a:r>
                        <a:rPr lang="es-CL" b="1" dirty="0" smtClean="0"/>
                        <a:t>respuesta.</a:t>
                      </a:r>
                    </a:p>
                    <a:p>
                      <a:endParaRPr lang="es-CL" b="1" dirty="0"/>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val="4052296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20688"/>
            <a:ext cx="7776864" cy="6840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CL" dirty="0"/>
              <a:t>3. Lee el segundo afiche que se encuentra en la </a:t>
            </a:r>
            <a:r>
              <a:rPr lang="es-CL" b="1" dirty="0"/>
              <a:t>página 139 de tu libro </a:t>
            </a:r>
            <a:r>
              <a:rPr lang="es-CL" dirty="0"/>
              <a:t>y observa</a:t>
            </a:r>
          </a:p>
          <a:p>
            <a:r>
              <a:rPr lang="es-CL" dirty="0"/>
              <a:t>detalladamente la imagen.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507" y="1494789"/>
            <a:ext cx="3599025" cy="510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Flecha derecha"/>
          <p:cNvSpPr/>
          <p:nvPr/>
        </p:nvSpPr>
        <p:spPr>
          <a:xfrm rot="18187083">
            <a:off x="-111176" y="5384761"/>
            <a:ext cx="1656184" cy="1008112"/>
          </a:xfrm>
          <a:prstGeom prst="rightArrow">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TEXTO 2</a:t>
            </a:r>
            <a:endParaRPr lang="es-CL" dirty="0"/>
          </a:p>
        </p:txBody>
      </p:sp>
      <p:sp>
        <p:nvSpPr>
          <p:cNvPr id="6" name="5 Rectángulo"/>
          <p:cNvSpPr/>
          <p:nvPr/>
        </p:nvSpPr>
        <p:spPr>
          <a:xfrm>
            <a:off x="4511532" y="1772816"/>
            <a:ext cx="4452956" cy="3139321"/>
          </a:xfrm>
          <a:prstGeom prst="rect">
            <a:avLst/>
          </a:prstGeom>
        </p:spPr>
        <p:txBody>
          <a:bodyPr wrap="square">
            <a:spAutoFit/>
          </a:bodyPr>
          <a:lstStyle/>
          <a:p>
            <a:r>
              <a:rPr lang="es-CL" dirty="0"/>
              <a:t>1. Indiquen cuándo y dónde se realizará la actividad, y a qué público está </a:t>
            </a:r>
            <a:r>
              <a:rPr lang="es-CL" dirty="0" smtClean="0"/>
              <a:t>dirigido el </a:t>
            </a:r>
            <a:r>
              <a:rPr lang="es-CL" dirty="0"/>
              <a:t>afiche. ¿Dónde aparece </a:t>
            </a:r>
            <a:r>
              <a:rPr lang="es-CL" dirty="0" smtClean="0"/>
              <a:t>esta información</a:t>
            </a:r>
            <a:r>
              <a:rPr lang="es-CL" dirty="0"/>
              <a:t>? Subráyenla.</a:t>
            </a:r>
          </a:p>
          <a:p>
            <a:endParaRPr lang="es-CL" dirty="0" smtClean="0"/>
          </a:p>
          <a:p>
            <a:r>
              <a:rPr lang="es-CL" dirty="0" smtClean="0"/>
              <a:t>2</a:t>
            </a:r>
            <a:r>
              <a:rPr lang="es-CL" dirty="0"/>
              <a:t>. ¿Qué significa reciclar? De acuerdo al afiche, ¿qué elementos se pueden reciclar?</a:t>
            </a:r>
          </a:p>
          <a:p>
            <a:endParaRPr lang="es-CL" dirty="0" smtClean="0"/>
          </a:p>
          <a:p>
            <a:endParaRPr lang="es-CL" dirty="0"/>
          </a:p>
          <a:p>
            <a:r>
              <a:rPr lang="es-CL" dirty="0" smtClean="0"/>
              <a:t>3</a:t>
            </a:r>
            <a:r>
              <a:rPr lang="es-CL" dirty="0"/>
              <a:t>. ¿A qué se refiere el término </a:t>
            </a:r>
            <a:r>
              <a:rPr lang="es-CL" dirty="0" err="1"/>
              <a:t>reciclatón</a:t>
            </a:r>
            <a:r>
              <a:rPr lang="es-CL" dirty="0"/>
              <a:t>? Expliquen.</a:t>
            </a:r>
          </a:p>
        </p:txBody>
      </p:sp>
    </p:spTree>
    <p:extLst>
      <p:ext uri="{BB962C8B-B14F-4D97-AF65-F5344CB8AC3E}">
        <p14:creationId xmlns:p14="http://schemas.microsoft.com/office/powerpoint/2010/main" val="38059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854806581"/>
              </p:ext>
            </p:extLst>
          </p:nvPr>
        </p:nvGraphicFramePr>
        <p:xfrm>
          <a:off x="539552" y="1340768"/>
          <a:ext cx="8064895" cy="2286000"/>
        </p:xfrm>
        <a:graphic>
          <a:graphicData uri="http://schemas.openxmlformats.org/drawingml/2006/table">
            <a:tbl>
              <a:tblPr firstRow="1" bandRow="1">
                <a:tableStyleId>{5C22544A-7EE6-4342-B048-85BDC9FD1C3A}</a:tableStyleId>
              </a:tblPr>
              <a:tblGrid>
                <a:gridCol w="4896544"/>
                <a:gridCol w="1656184"/>
                <a:gridCol w="1512167"/>
              </a:tblGrid>
              <a:tr h="361317">
                <a:tc>
                  <a:txBody>
                    <a:bodyPr/>
                    <a:lstStyle/>
                    <a:p>
                      <a:r>
                        <a:rPr lang="es-CL" dirty="0" smtClean="0"/>
                        <a:t>Preguntas</a:t>
                      </a:r>
                      <a:endParaRPr lang="es-CL" dirty="0"/>
                    </a:p>
                  </a:txBody>
                  <a:tcPr/>
                </a:tc>
                <a:tc>
                  <a:txBody>
                    <a:bodyPr/>
                    <a:lstStyle/>
                    <a:p>
                      <a:r>
                        <a:rPr lang="es-CL" dirty="0" smtClean="0"/>
                        <a:t>Afiche 1</a:t>
                      </a:r>
                      <a:endParaRPr lang="es-CL" dirty="0"/>
                    </a:p>
                  </a:txBody>
                  <a:tcPr/>
                </a:tc>
                <a:tc>
                  <a:txBody>
                    <a:bodyPr/>
                    <a:lstStyle/>
                    <a:p>
                      <a:r>
                        <a:rPr lang="es-CL" dirty="0" smtClean="0"/>
                        <a:t>Afiche 2</a:t>
                      </a:r>
                      <a:endParaRPr lang="es-CL" dirty="0"/>
                    </a:p>
                  </a:txBody>
                  <a:tcPr/>
                </a:tc>
              </a:tr>
              <a:tr h="623644">
                <a:tc>
                  <a:txBody>
                    <a:bodyPr/>
                    <a:lstStyle/>
                    <a:p>
                      <a:r>
                        <a:rPr lang="es-CL" dirty="0" smtClean="0"/>
                        <a:t>a) ¿Qué tienen en común ambos afiches?</a:t>
                      </a:r>
                    </a:p>
                    <a:p>
                      <a:endParaRPr lang="es-CL" dirty="0"/>
                    </a:p>
                  </a:txBody>
                  <a:tcPr/>
                </a:tc>
                <a:tc>
                  <a:txBody>
                    <a:bodyPr/>
                    <a:lstStyle/>
                    <a:p>
                      <a:endParaRPr lang="es-CL"/>
                    </a:p>
                  </a:txBody>
                  <a:tcPr/>
                </a:tc>
                <a:tc>
                  <a:txBody>
                    <a:bodyPr/>
                    <a:lstStyle/>
                    <a:p>
                      <a:endParaRPr lang="es-CL" dirty="0"/>
                    </a:p>
                  </a:txBody>
                  <a:tcPr/>
                </a:tc>
              </a:tr>
              <a:tr h="623644">
                <a:tc>
                  <a:txBody>
                    <a:bodyPr/>
                    <a:lstStyle/>
                    <a:p>
                      <a:r>
                        <a:rPr lang="es-CL" dirty="0" smtClean="0"/>
                        <a:t>b) ¿Cuál es el objetivo que tienen?</a:t>
                      </a:r>
                    </a:p>
                    <a:p>
                      <a:endParaRPr lang="es-CL" dirty="0"/>
                    </a:p>
                  </a:txBody>
                  <a:tcPr/>
                </a:tc>
                <a:tc>
                  <a:txBody>
                    <a:bodyPr/>
                    <a:lstStyle/>
                    <a:p>
                      <a:endParaRPr lang="es-CL"/>
                    </a:p>
                  </a:txBody>
                  <a:tcPr/>
                </a:tc>
                <a:tc>
                  <a:txBody>
                    <a:bodyPr/>
                    <a:lstStyle/>
                    <a:p>
                      <a:endParaRPr lang="es-CL"/>
                    </a:p>
                  </a:txBody>
                  <a:tcPr/>
                </a:tc>
              </a:tr>
              <a:tr h="623644">
                <a:tc>
                  <a:txBody>
                    <a:bodyPr/>
                    <a:lstStyle/>
                    <a:p>
                      <a:r>
                        <a:rPr lang="es-CL" dirty="0" smtClean="0"/>
                        <a:t>c) ¿A qué lectores van dirigidos? ¿Por qué?</a:t>
                      </a:r>
                    </a:p>
                    <a:p>
                      <a:endParaRPr lang="es-CL" dirty="0"/>
                    </a:p>
                  </a:txBody>
                  <a:tcPr/>
                </a:tc>
                <a:tc>
                  <a:txBody>
                    <a:bodyPr/>
                    <a:lstStyle/>
                    <a:p>
                      <a:endParaRPr lang="es-CL" dirty="0"/>
                    </a:p>
                  </a:txBody>
                  <a:tcPr/>
                </a:tc>
                <a:tc>
                  <a:txBody>
                    <a:bodyPr/>
                    <a:lstStyle/>
                    <a:p>
                      <a:endParaRPr lang="es-CL" dirty="0"/>
                    </a:p>
                  </a:txBody>
                  <a:tcPr/>
                </a:tc>
              </a:tr>
            </a:tbl>
          </a:graphicData>
        </a:graphic>
      </p:graphicFrame>
      <p:sp>
        <p:nvSpPr>
          <p:cNvPr id="4" name="3 Rectángulo"/>
          <p:cNvSpPr/>
          <p:nvPr/>
        </p:nvSpPr>
        <p:spPr>
          <a:xfrm>
            <a:off x="539552" y="548681"/>
            <a:ext cx="6318448" cy="646331"/>
          </a:xfrm>
          <a:prstGeom prst="rect">
            <a:avLst/>
          </a:prstGeom>
        </p:spPr>
        <p:txBody>
          <a:bodyPr wrap="square">
            <a:spAutoFit/>
          </a:bodyPr>
          <a:lstStyle/>
          <a:p>
            <a:endParaRPr lang="es-CL" dirty="0" smtClean="0"/>
          </a:p>
          <a:p>
            <a:r>
              <a:rPr lang="es-CL" b="1" dirty="0" smtClean="0"/>
              <a:t>5</a:t>
            </a:r>
            <a:r>
              <a:rPr lang="es-CL" b="1" dirty="0"/>
              <a:t>. Contesta siguientes preguntas acerca de los dos afiches leídos:</a:t>
            </a:r>
          </a:p>
        </p:txBody>
      </p:sp>
      <p:sp>
        <p:nvSpPr>
          <p:cNvPr id="5" name="4 Rectángulo"/>
          <p:cNvSpPr/>
          <p:nvPr/>
        </p:nvSpPr>
        <p:spPr>
          <a:xfrm>
            <a:off x="827584" y="3859614"/>
            <a:ext cx="7560840" cy="1728192"/>
          </a:xfrm>
          <a:prstGeom prst="rect">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CL" b="1" dirty="0"/>
              <a:t>6. ¿Te parece que este tipo de textos contribuye a generar consciencia en sus lectores?</a:t>
            </a:r>
          </a:p>
          <a:p>
            <a:r>
              <a:rPr lang="es-CL" dirty="0"/>
              <a:t>Escribe tu opinión, en 10 líneas, con la siguiente estructura:</a:t>
            </a:r>
          </a:p>
          <a:p>
            <a:r>
              <a:rPr lang="es-CL" dirty="0"/>
              <a:t>- </a:t>
            </a:r>
            <a:r>
              <a:rPr lang="es-CL" b="1" dirty="0"/>
              <a:t>Introducción: </a:t>
            </a:r>
            <a:r>
              <a:rPr lang="es-CL" dirty="0"/>
              <a:t>Brinda una idea general sobre el tema y anota tu opinión.</a:t>
            </a:r>
          </a:p>
          <a:p>
            <a:r>
              <a:rPr lang="es-CL" dirty="0"/>
              <a:t>- </a:t>
            </a:r>
            <a:r>
              <a:rPr lang="es-CL" b="1" dirty="0" smtClean="0"/>
              <a:t>Desarrollo     : </a:t>
            </a:r>
            <a:r>
              <a:rPr lang="es-CL" dirty="0"/>
              <a:t>Fundamenta tu opinión con dos argumentos.</a:t>
            </a:r>
          </a:p>
          <a:p>
            <a:r>
              <a:rPr lang="es-CL" dirty="0"/>
              <a:t>- </a:t>
            </a:r>
            <a:r>
              <a:rPr lang="es-CL" b="1" dirty="0" smtClean="0"/>
              <a:t>Conclusión    : </a:t>
            </a:r>
            <a:r>
              <a:rPr lang="es-CL" dirty="0"/>
              <a:t>Termina el texto, realizando un cierre del tema. </a:t>
            </a:r>
          </a:p>
        </p:txBody>
      </p:sp>
    </p:spTree>
    <p:extLst>
      <p:ext uri="{BB962C8B-B14F-4D97-AF65-F5344CB8AC3E}">
        <p14:creationId xmlns:p14="http://schemas.microsoft.com/office/powerpoint/2010/main" val="27100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620688"/>
            <a:ext cx="8208912" cy="6494085"/>
          </a:xfrm>
          <a:prstGeom prst="rect">
            <a:avLst/>
          </a:prstGeom>
        </p:spPr>
        <p:txBody>
          <a:bodyPr wrap="square">
            <a:spAutoFit/>
          </a:bodyPr>
          <a:lstStyle/>
          <a:p>
            <a:r>
              <a:rPr lang="es-CL" sz="2000" b="1" dirty="0"/>
              <a:t>Evaluación de la clase</a:t>
            </a:r>
          </a:p>
          <a:p>
            <a:r>
              <a:rPr lang="es-CL" dirty="0"/>
              <a:t>Relee el afiche presente en la </a:t>
            </a:r>
            <a:r>
              <a:rPr lang="es-CL" b="1" dirty="0"/>
              <a:t>página 138 </a:t>
            </a:r>
            <a:r>
              <a:rPr lang="es-CL" dirty="0"/>
              <a:t>de tu libro y responde las preguntas, anotando </a:t>
            </a:r>
            <a:r>
              <a:rPr lang="es-CL" dirty="0" smtClean="0"/>
              <a:t>la alternativa </a:t>
            </a:r>
            <a:r>
              <a:rPr lang="es-CL" dirty="0"/>
              <a:t>correcta en tu cuaderno: </a:t>
            </a:r>
            <a:endParaRPr lang="es-CL" dirty="0" smtClean="0"/>
          </a:p>
          <a:p>
            <a:r>
              <a:rPr lang="es-CL" b="1" dirty="0" smtClean="0"/>
              <a:t>1.- ¿Por </a:t>
            </a:r>
            <a:r>
              <a:rPr lang="es-CL" b="1" dirty="0"/>
              <a:t>qué se omite cuántos años cumple la Tierra?</a:t>
            </a:r>
          </a:p>
          <a:p>
            <a:r>
              <a:rPr lang="es-CL" dirty="0"/>
              <a:t>A) Porque está viejita.</a:t>
            </a:r>
          </a:p>
          <a:p>
            <a:r>
              <a:rPr lang="es-CL" dirty="0"/>
              <a:t>B) Porque son muchos.</a:t>
            </a:r>
          </a:p>
          <a:p>
            <a:r>
              <a:rPr lang="es-CL" dirty="0"/>
              <a:t>C) Porque le da vergüenza.</a:t>
            </a:r>
          </a:p>
          <a:p>
            <a:r>
              <a:rPr lang="es-CL" dirty="0"/>
              <a:t>D) Porque es de mala educación.</a:t>
            </a:r>
            <a:endParaRPr lang="es-CL" dirty="0" smtClean="0"/>
          </a:p>
          <a:p>
            <a:endParaRPr lang="es-CL" dirty="0" smtClean="0"/>
          </a:p>
          <a:p>
            <a:r>
              <a:rPr lang="es-CL" b="1" dirty="0" smtClean="0"/>
              <a:t>2.- ¿Qué </a:t>
            </a:r>
            <a:r>
              <a:rPr lang="es-CL" b="1" dirty="0"/>
              <a:t>tipo de regalos hay que obsequiarle a la cumpleañera?</a:t>
            </a:r>
          </a:p>
          <a:p>
            <a:r>
              <a:rPr lang="es-CL" dirty="0"/>
              <a:t>A) Regalos que la hagan muy feliz.</a:t>
            </a:r>
          </a:p>
          <a:p>
            <a:r>
              <a:rPr lang="es-CL" dirty="0"/>
              <a:t>B) Regalos que sean muy grandes.</a:t>
            </a:r>
          </a:p>
          <a:p>
            <a:r>
              <a:rPr lang="es-CL" dirty="0"/>
              <a:t>C) Regalos que ayuden a cuidarla.</a:t>
            </a:r>
          </a:p>
          <a:p>
            <a:r>
              <a:rPr lang="es-CL" dirty="0"/>
              <a:t>D) Regalos que sean saludables. </a:t>
            </a:r>
            <a:endParaRPr lang="es-CL" dirty="0" smtClean="0"/>
          </a:p>
          <a:p>
            <a:endParaRPr lang="es-CL" dirty="0"/>
          </a:p>
          <a:p>
            <a:r>
              <a:rPr lang="es-CL" b="1" dirty="0" smtClean="0"/>
              <a:t>3.- Según </a:t>
            </a:r>
            <a:r>
              <a:rPr lang="es-CL" b="1" dirty="0"/>
              <a:t>el texto, ¿quiénes pueden asistir al cumpleaños?</a:t>
            </a:r>
          </a:p>
          <a:p>
            <a:r>
              <a:rPr lang="es-CL" dirty="0"/>
              <a:t>A) Todas las personas que puedan entregarle un obsequio.</a:t>
            </a:r>
          </a:p>
          <a:p>
            <a:r>
              <a:rPr lang="es-CL" dirty="0"/>
              <a:t>B) Todas las personas que deseen cuidar el medioambiente.</a:t>
            </a:r>
          </a:p>
          <a:p>
            <a:r>
              <a:rPr lang="es-CL" dirty="0"/>
              <a:t>C) Todas las personas que recibieron la invitación al evento.</a:t>
            </a:r>
          </a:p>
          <a:p>
            <a:r>
              <a:rPr lang="es-CL" dirty="0"/>
              <a:t>D) Todas las personas que quieran darle un sentido a su vida.</a:t>
            </a:r>
            <a:endParaRPr lang="es-CL" dirty="0" smtClean="0"/>
          </a:p>
          <a:p>
            <a:endParaRPr lang="es-CL" dirty="0"/>
          </a:p>
          <a:p>
            <a:endParaRPr lang="es-CL" dirty="0"/>
          </a:p>
          <a:p>
            <a:endParaRPr lang="es-CL" dirty="0"/>
          </a:p>
        </p:txBody>
      </p:sp>
    </p:spTree>
    <p:extLst>
      <p:ext uri="{BB962C8B-B14F-4D97-AF65-F5344CB8AC3E}">
        <p14:creationId xmlns:p14="http://schemas.microsoft.com/office/powerpoint/2010/main" val="200316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123728" y="251714"/>
            <a:ext cx="475252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smtClean="0"/>
              <a:t>Lenguaje y Comunicación </a:t>
            </a:r>
            <a:endParaRPr lang="es-CL" sz="2000" b="1" dirty="0"/>
          </a:p>
          <a:p>
            <a:pPr algn="ctr"/>
            <a:r>
              <a:rPr lang="es-CL" sz="2000" b="1" dirty="0"/>
              <a:t>SEMANA </a:t>
            </a:r>
            <a:r>
              <a:rPr lang="es-CL" sz="2000" b="1" dirty="0" smtClean="0"/>
              <a:t>30</a:t>
            </a:r>
            <a:endParaRPr lang="es-CL" sz="2000" b="1" dirty="0"/>
          </a:p>
        </p:txBody>
      </p:sp>
      <p:sp>
        <p:nvSpPr>
          <p:cNvPr id="3" name="2 Rectángulo redondeado"/>
          <p:cNvSpPr/>
          <p:nvPr/>
        </p:nvSpPr>
        <p:spPr>
          <a:xfrm>
            <a:off x="701109" y="1236973"/>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 </a:t>
            </a:r>
          </a:p>
        </p:txBody>
      </p:sp>
      <p:sp>
        <p:nvSpPr>
          <p:cNvPr id="5" name="4 Rectángulo redondeado"/>
          <p:cNvSpPr/>
          <p:nvPr/>
        </p:nvSpPr>
        <p:spPr>
          <a:xfrm>
            <a:off x="5292080" y="5445224"/>
            <a:ext cx="3600400" cy="122413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sz="1600" dirty="0"/>
              <a:t>Enviar fotografía de este ticket de salida al: </a:t>
            </a:r>
          </a:p>
          <a:p>
            <a:pPr algn="ctr"/>
            <a:r>
              <a:rPr lang="es-CL" sz="1600" dirty="0"/>
              <a:t>Correo: </a:t>
            </a:r>
            <a:r>
              <a:rPr lang="es-CL" sz="1600" dirty="0" smtClean="0">
                <a:solidFill>
                  <a:srgbClr val="FF0000"/>
                </a:solidFill>
                <a:effectLst>
                  <a:outerShdw blurRad="38100" dist="38100" dir="2700000" algn="tl">
                    <a:srgbClr val="000000">
                      <a:alpha val="43137"/>
                    </a:srgbClr>
                  </a:outerShdw>
                </a:effectLst>
              </a:rPr>
              <a:t>ximena.gallardo@colegio-jeanpiaget.cl</a:t>
            </a:r>
            <a:endParaRPr lang="es-CL" sz="1600" dirty="0">
              <a:solidFill>
                <a:srgbClr val="FF0000"/>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468585" y="4394"/>
            <a:ext cx="847790" cy="73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7223377" y="752309"/>
            <a:ext cx="1669103" cy="1136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Rectángulo"/>
          <p:cNvSpPr/>
          <p:nvPr/>
        </p:nvSpPr>
        <p:spPr>
          <a:xfrm>
            <a:off x="179512" y="4675495"/>
            <a:ext cx="6678488" cy="369332"/>
          </a:xfrm>
          <a:prstGeom prst="rect">
            <a:avLst/>
          </a:prstGeom>
        </p:spPr>
        <p:txBody>
          <a:bodyPr wrap="square">
            <a:spAutoFit/>
          </a:bodyPr>
          <a:lstStyle/>
          <a:p>
            <a:r>
              <a:rPr lang="es-CL" dirty="0" smtClean="0"/>
              <a:t>.-</a:t>
            </a:r>
            <a:endParaRPr lang="es-CL" dirty="0"/>
          </a:p>
        </p:txBody>
      </p:sp>
      <p:sp>
        <p:nvSpPr>
          <p:cNvPr id="11" name="10 Rectángulo"/>
          <p:cNvSpPr/>
          <p:nvPr/>
        </p:nvSpPr>
        <p:spPr>
          <a:xfrm>
            <a:off x="701109" y="2132856"/>
            <a:ext cx="7183259" cy="2585323"/>
          </a:xfrm>
          <a:prstGeom prst="rect">
            <a:avLst/>
          </a:prstGeom>
        </p:spPr>
        <p:txBody>
          <a:bodyPr wrap="square">
            <a:spAutoFit/>
          </a:bodyPr>
          <a:lstStyle/>
          <a:p>
            <a:r>
              <a:rPr lang="es-CL" dirty="0" smtClean="0"/>
              <a:t>1.- Comenta en forma oral o por escrito ¿ qué te gusto de estos tipos de textos leídos en esta clase?</a:t>
            </a:r>
          </a:p>
          <a:p>
            <a:r>
              <a:rPr lang="es-CL" dirty="0" smtClean="0"/>
              <a:t>__________________________________________________________________________________________________________________________</a:t>
            </a:r>
          </a:p>
          <a:p>
            <a:endParaRPr lang="es-CL" dirty="0"/>
          </a:p>
          <a:p>
            <a:r>
              <a:rPr lang="es-CL" dirty="0" smtClean="0"/>
              <a:t>2- En que medios o lugares has visto estos textos discontinuos?</a:t>
            </a:r>
          </a:p>
          <a:p>
            <a:r>
              <a:rPr lang="es-CL" dirty="0" smtClean="0"/>
              <a:t>__________________________________________________________________________________________________________________________</a:t>
            </a:r>
          </a:p>
          <a:p>
            <a:endParaRPr lang="es-CL" dirty="0"/>
          </a:p>
        </p:txBody>
      </p:sp>
    </p:spTree>
    <p:extLst>
      <p:ext uri="{BB962C8B-B14F-4D97-AF65-F5344CB8AC3E}">
        <p14:creationId xmlns:p14="http://schemas.microsoft.com/office/powerpoint/2010/main" val="468096424"/>
      </p:ext>
    </p:extLst>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1165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06140" y="1700808"/>
            <a:ext cx="7554292" cy="2677656"/>
          </a:xfrm>
          <a:prstGeom prst="rect">
            <a:avLst/>
          </a:prstGeom>
        </p:spPr>
        <p:txBody>
          <a:bodyPr wrap="square">
            <a:spAutoFit/>
          </a:bodyPr>
          <a:lstStyle/>
          <a:p>
            <a:pPr algn="ctr"/>
            <a:endParaRPr lang="es-CL" sz="2800" dirty="0" smtClean="0"/>
          </a:p>
          <a:p>
            <a:pPr algn="ctr"/>
            <a:r>
              <a:rPr lang="es-CL" sz="2800" dirty="0" smtClean="0"/>
              <a:t>PLANIFICACIÓN  </a:t>
            </a:r>
            <a:r>
              <a:rPr lang="es-CL" sz="2800" dirty="0"/>
              <a:t>CLASES VIRTUALES</a:t>
            </a:r>
            <a:br>
              <a:rPr lang="es-CL" sz="2800" dirty="0"/>
            </a:br>
            <a:r>
              <a:rPr lang="es-CL" sz="2800" dirty="0"/>
              <a:t>SEMANA N° 30</a:t>
            </a:r>
            <a:br>
              <a:rPr lang="es-CL" sz="2800" dirty="0"/>
            </a:br>
            <a:r>
              <a:rPr lang="es-CL" sz="2800" dirty="0"/>
              <a:t>Clase </a:t>
            </a:r>
            <a:r>
              <a:rPr lang="es-CL" sz="2800" dirty="0" smtClean="0"/>
              <a:t>N°2</a:t>
            </a:r>
            <a:r>
              <a:rPr lang="es-CL" sz="2800"/>
              <a:t/>
            </a:r>
            <a:br>
              <a:rPr lang="es-CL" sz="2800"/>
            </a:br>
            <a:r>
              <a:rPr lang="es-CL" sz="2800" smtClean="0"/>
              <a:t>5 </a:t>
            </a:r>
            <a:r>
              <a:rPr lang="es-CL" sz="2800" dirty="0"/>
              <a:t>año A</a:t>
            </a:r>
            <a:br>
              <a:rPr lang="es-CL" sz="2800" dirty="0"/>
            </a:br>
            <a:r>
              <a:rPr lang="es-CL" sz="2800" dirty="0"/>
              <a:t>FECHA: </a:t>
            </a:r>
            <a:r>
              <a:rPr lang="es-CL" sz="2800" dirty="0" smtClean="0"/>
              <a:t>23 de </a:t>
            </a:r>
            <a:r>
              <a:rPr lang="es-CL" sz="2800" dirty="0"/>
              <a:t>Octubre del  2020</a:t>
            </a:r>
          </a:p>
        </p:txBody>
      </p:sp>
      <p:sp>
        <p:nvSpPr>
          <p:cNvPr id="5" name="4 Rectángulo"/>
          <p:cNvSpPr/>
          <p:nvPr/>
        </p:nvSpPr>
        <p:spPr>
          <a:xfrm>
            <a:off x="251520" y="4813994"/>
            <a:ext cx="8640960" cy="1354217"/>
          </a:xfrm>
          <a:prstGeom prst="rect">
            <a:avLst/>
          </a:prstGeom>
        </p:spPr>
        <p:txBody>
          <a:bodyPr wrap="square">
            <a:spAutoFit/>
          </a:bodyPr>
          <a:lstStyle/>
          <a:p>
            <a:endParaRPr lang="es-CL" dirty="0" smtClean="0"/>
          </a:p>
          <a:p>
            <a:endParaRPr lang="es-CL" dirty="0"/>
          </a:p>
          <a:p>
            <a:endParaRPr lang="es-CL" dirty="0" smtClean="0"/>
          </a:p>
          <a:p>
            <a:r>
              <a:rPr lang="es-CL" sz="1400" b="1" i="1" dirty="0" smtClean="0"/>
              <a:t>Colegio </a:t>
            </a:r>
            <a:r>
              <a:rPr lang="es-CL" sz="1400" b="1" i="1" dirty="0"/>
              <a:t>Jean Piaget</a:t>
            </a:r>
          </a:p>
          <a:p>
            <a:r>
              <a:rPr lang="es-CL" sz="1400" b="1" i="1" dirty="0"/>
              <a:t>Mi escuela, un lugar para aprender y crecer en un ambiente saludable</a:t>
            </a:r>
          </a:p>
        </p:txBody>
      </p:sp>
    </p:spTree>
    <p:extLst>
      <p:ext uri="{BB962C8B-B14F-4D97-AF65-F5344CB8AC3E}">
        <p14:creationId xmlns:p14="http://schemas.microsoft.com/office/powerpoint/2010/main" val="233666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102405538"/>
              </p:ext>
            </p:extLst>
          </p:nvPr>
        </p:nvGraphicFramePr>
        <p:xfrm>
          <a:off x="107504" y="908720"/>
          <a:ext cx="8856984" cy="5513032"/>
        </p:xfrm>
        <a:graphic>
          <a:graphicData uri="http://schemas.openxmlformats.org/drawingml/2006/table">
            <a:tbl>
              <a:tblPr firstRow="1" firstCol="1" bandRow="1"/>
              <a:tblGrid>
                <a:gridCol w="2177947"/>
                <a:gridCol w="6679037"/>
              </a:tblGrid>
              <a:tr h="4162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ea typeface="Calibri"/>
                          <a:cs typeface="Times New Roman"/>
                        </a:rPr>
                        <a:t>ASIGNATURA /CURSO</a:t>
                      </a:r>
                      <a:endParaRPr lang="es-CL" sz="1200" dirty="0" smtClean="0">
                        <a:effectLst/>
                        <a:latin typeface="+mn-lt"/>
                        <a:ea typeface="Calibri"/>
                        <a:cs typeface="Times New Roman"/>
                      </a:endParaRPr>
                    </a:p>
                    <a:p>
                      <a:pPr algn="just">
                        <a:spcAft>
                          <a:spcPts val="0"/>
                        </a:spcAft>
                      </a:pP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baseline="0" dirty="0">
                          <a:effectLst/>
                          <a:latin typeface="+mn-lt"/>
                          <a:ea typeface="Calibri"/>
                          <a:cs typeface="Times New Roman"/>
                        </a:rPr>
                        <a:t>Lenguaje y Comunicación  / </a:t>
                      </a:r>
                      <a:r>
                        <a:rPr lang="es-CL" sz="1400" baseline="0" dirty="0" smtClean="0">
                          <a:effectLst/>
                          <a:latin typeface="+mn-lt"/>
                          <a:ea typeface="Calibri"/>
                          <a:cs typeface="Times New Roman"/>
                        </a:rPr>
                        <a:t>5 </a:t>
                      </a:r>
                      <a:r>
                        <a:rPr lang="es-CL" sz="1400" baseline="0" dirty="0">
                          <a:effectLst/>
                          <a:latin typeface="+mn-lt"/>
                          <a:ea typeface="Calibri"/>
                          <a:cs typeface="Times New Roman"/>
                        </a:rPr>
                        <a:t>AÑO 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94">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Ximena Gallardo </a:t>
                      </a:r>
                      <a:r>
                        <a:rPr lang="es-CL" sz="1400" dirty="0" smtClean="0">
                          <a:effectLst/>
                          <a:latin typeface="+mn-lt"/>
                          <a:ea typeface="Calibri"/>
                          <a:cs typeface="Times New Roman"/>
                        </a:rPr>
                        <a:t>M</a:t>
                      </a:r>
                      <a:r>
                        <a:rPr lang="es-CL" sz="1400" dirty="0">
                          <a:effectLst/>
                          <a:latin typeface="+mn-lt"/>
                          <a:ea typeface="Calibri"/>
                          <a:cs typeface="Times New Roman"/>
                        </a:rPr>
                        <a:t>.</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31">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smtClean="0">
                          <a:effectLst/>
                          <a:latin typeface="+mn-lt"/>
                          <a:ea typeface="Calibri"/>
                          <a:cs typeface="Times New Roman"/>
                        </a:rPr>
                        <a:t>Estrella</a:t>
                      </a:r>
                      <a:r>
                        <a:rPr lang="es-CL" sz="1400" baseline="0" smtClean="0">
                          <a:effectLst/>
                          <a:latin typeface="+mn-lt"/>
                          <a:ea typeface="Calibri"/>
                          <a:cs typeface="Times New Roman"/>
                        </a:rPr>
                        <a:t> Letelier</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700">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OA</a:t>
                      </a:r>
                      <a:r>
                        <a:rPr lang="es-CL" sz="1400" baseline="0" dirty="0" smtClean="0">
                          <a:effectLst/>
                          <a:latin typeface="+mn-lt"/>
                          <a:ea typeface="Calibri"/>
                          <a:cs typeface="Times New Roman"/>
                        </a:rPr>
                        <a:t>03Leer y familiarizarse con un amplio repertorio de literatura para aumentar su conocimiento del mundo, desarrollar su imaginación y reconocer su valor social y cultural; por ejemplo: poemas, cuentos folclóricos y de autor, fábulas, leyendas, mitos, novelas, historietas, otros</a:t>
                      </a:r>
                      <a:endParaRPr lang="es-CL" sz="1400" dirty="0" smtClean="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995">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endParaRPr lang="x-none" sz="1400" dirty="0"/>
                    </a:p>
                    <a:p>
                      <a:pPr>
                        <a:lnSpc>
                          <a:spcPct val="115000"/>
                        </a:lnSpc>
                        <a:spcAft>
                          <a:spcPts val="0"/>
                        </a:spcAft>
                      </a:pPr>
                      <a:r>
                        <a:rPr lang="es-CL" sz="1400" dirty="0" smtClean="0"/>
                        <a:t>Relacionan situaciones de la vida cotidiana con personajes o acciones de los textos leídos en clases o independientemente</a:t>
                      </a:r>
                    </a:p>
                    <a:p>
                      <a:pPr>
                        <a:lnSpc>
                          <a:spcPct val="115000"/>
                        </a:lnSpc>
                        <a:spcAft>
                          <a:spcPts val="0"/>
                        </a:spcAft>
                      </a:pPr>
                      <a:endParaRPr lang="es-CL" sz="14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128">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Comprensión</a:t>
                      </a:r>
                      <a:r>
                        <a:rPr lang="es-CL" sz="1400" baseline="0" dirty="0" smtClean="0">
                          <a:effectLst/>
                          <a:latin typeface="+mn-lt"/>
                          <a:ea typeface="Calibri"/>
                          <a:cs typeface="Times New Roman"/>
                        </a:rPr>
                        <a:t> Lectora” / Leen – comprenden -relacionan- comentan –analizan.</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631">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Leer</a:t>
                      </a:r>
                      <a:r>
                        <a:rPr lang="es-CL" sz="1400" baseline="0" dirty="0" smtClean="0">
                          <a:effectLst/>
                          <a:latin typeface="+mn-lt"/>
                          <a:ea typeface="Calibri"/>
                          <a:cs typeface="Times New Roman"/>
                        </a:rPr>
                        <a:t> </a:t>
                      </a:r>
                      <a:r>
                        <a:rPr lang="es-CL" sz="1400" dirty="0" smtClean="0">
                          <a:effectLst/>
                          <a:latin typeface="+mn-lt"/>
                          <a:ea typeface="Calibri"/>
                          <a:cs typeface="Times New Roman"/>
                        </a:rPr>
                        <a:t> comprensivamente dos afiches sobre el cuidado medioambiental y, a partir de ellos, idearemos algunas acciones para cuidar el</a:t>
                      </a:r>
                      <a:r>
                        <a:rPr lang="es-CL" sz="1400" baseline="0" dirty="0" smtClean="0">
                          <a:effectLst/>
                          <a:latin typeface="+mn-lt"/>
                          <a:ea typeface="Calibri"/>
                          <a:cs typeface="Times New Roman"/>
                        </a:rPr>
                        <a:t> </a:t>
                      </a:r>
                      <a:r>
                        <a:rPr lang="es-CL" sz="1400" dirty="0" smtClean="0">
                          <a:effectLst/>
                          <a:latin typeface="+mn-lt"/>
                          <a:ea typeface="Calibri"/>
                          <a:cs typeface="Times New Roman"/>
                        </a:rPr>
                        <a:t>medioambiente</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998">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0" dirty="0">
                          <a:effectLst/>
                          <a:latin typeface="+mn-lt"/>
                        </a:rPr>
                        <a:t>Responder</a:t>
                      </a:r>
                      <a:r>
                        <a:rPr lang="es-CL" sz="1400" b="0" baseline="0" dirty="0">
                          <a:effectLst/>
                          <a:latin typeface="+mn-lt"/>
                        </a:rPr>
                        <a:t> </a:t>
                      </a:r>
                      <a:r>
                        <a:rPr lang="es-CL" sz="1400" b="0" baseline="0" dirty="0">
                          <a:solidFill>
                            <a:srgbClr val="FF0000"/>
                          </a:solidFill>
                          <a:effectLst>
                            <a:outerShdw blurRad="38100" dist="38100" dir="2700000" algn="tl">
                              <a:srgbClr val="000000">
                                <a:alpha val="43137"/>
                              </a:srgbClr>
                            </a:outerShdw>
                          </a:effectLst>
                          <a:latin typeface="+mn-lt"/>
                        </a:rPr>
                        <a:t>ticket de salida </a:t>
                      </a:r>
                      <a:r>
                        <a:rPr lang="es-CL" sz="1400" b="0" baseline="0" dirty="0">
                          <a:effectLst/>
                          <a:latin typeface="+mn-lt"/>
                        </a:rPr>
                        <a:t>y enviar a </a:t>
                      </a:r>
                      <a:r>
                        <a:rPr lang="es-CL" sz="1400" b="0" baseline="0" dirty="0" smtClean="0">
                          <a:effectLst/>
                          <a:latin typeface="+mn-lt"/>
                        </a:rPr>
                        <a:t>ximena.gallardo@colegio-jeanpiaget.cl </a:t>
                      </a:r>
                    </a:p>
                    <a:p>
                      <a:pPr marL="0" marR="0" algn="just">
                        <a:spcBef>
                          <a:spcPts val="0"/>
                        </a:spcBef>
                        <a:spcAft>
                          <a:spcPts val="0"/>
                        </a:spcAft>
                      </a:pPr>
                      <a:r>
                        <a:rPr lang="es-CL" sz="1400" b="0" baseline="0" dirty="0" smtClean="0">
                          <a:effectLst/>
                          <a:latin typeface="+mn-lt"/>
                        </a:rPr>
                        <a:t>ENVIAR FOTOGRAFÍA POR WSP</a:t>
                      </a:r>
                    </a:p>
                    <a:p>
                      <a:pPr marL="0" marR="0" algn="just">
                        <a:spcBef>
                          <a:spcPts val="0"/>
                        </a:spcBef>
                        <a:spcAft>
                          <a:spcPts val="0"/>
                        </a:spcAft>
                      </a:pPr>
                      <a:r>
                        <a:rPr lang="es-CL" sz="1400" b="0" baseline="0" dirty="0" smtClean="0">
                          <a:effectLst/>
                          <a:latin typeface="+mn-lt"/>
                        </a:rPr>
                        <a:t>56- 964519597  Fecha el </a:t>
                      </a:r>
                      <a:r>
                        <a:rPr lang="es-CL" sz="1400" b="0" baseline="0" dirty="0">
                          <a:effectLst/>
                          <a:latin typeface="+mn-lt"/>
                        </a:rPr>
                        <a:t>día </a:t>
                      </a:r>
                      <a:r>
                        <a:rPr lang="es-CL" sz="1400" b="1" baseline="0" dirty="0" smtClean="0">
                          <a:effectLst/>
                          <a:latin typeface="+mn-lt"/>
                        </a:rPr>
                        <a:t>23/10/20</a:t>
                      </a:r>
                      <a:endParaRPr lang="es-CL" sz="1600" b="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745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0167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326" y="404664"/>
            <a:ext cx="1060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492" y="2780928"/>
            <a:ext cx="3979093" cy="229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187624" y="1556793"/>
            <a:ext cx="6480720" cy="923330"/>
          </a:xfrm>
          <a:prstGeom prst="rect">
            <a:avLst/>
          </a:prstGeom>
        </p:spPr>
        <p:txBody>
          <a:bodyPr wrap="square">
            <a:spAutoFit/>
          </a:bodyPr>
          <a:lstStyle/>
          <a:p>
            <a:r>
              <a:rPr lang="es-CL" dirty="0" smtClean="0"/>
              <a:t>Te invito a recordar .los textos discontinuos trabajados durante la clase anterior.</a:t>
            </a:r>
          </a:p>
          <a:p>
            <a:r>
              <a:rPr lang="es-CL" dirty="0" smtClean="0"/>
              <a:t>https</a:t>
            </a:r>
            <a:r>
              <a:rPr lang="es-CL" dirty="0"/>
              <a:t>://www.youtube.com/watch?v=xFgqY7c4hLo</a:t>
            </a:r>
          </a:p>
        </p:txBody>
      </p:sp>
    </p:spTree>
    <p:extLst>
      <p:ext uri="{BB962C8B-B14F-4D97-AF65-F5344CB8AC3E}">
        <p14:creationId xmlns:p14="http://schemas.microsoft.com/office/powerpoint/2010/main" val="29886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6671"/>
            <a:ext cx="5249763"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55576" y="1628801"/>
            <a:ext cx="7416824" cy="369332"/>
          </a:xfrm>
          <a:prstGeom prst="rect">
            <a:avLst/>
          </a:prstGeom>
        </p:spPr>
        <p:txBody>
          <a:bodyPr wrap="square">
            <a:spAutoFit/>
          </a:bodyPr>
          <a:lstStyle/>
          <a:p>
            <a:r>
              <a:rPr lang="es-CL" dirty="0"/>
              <a:t>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193908"/>
            <a:ext cx="179228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476671"/>
            <a:ext cx="1060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755576" y="1628801"/>
            <a:ext cx="7416824" cy="2585323"/>
          </a:xfrm>
          <a:prstGeom prst="rect">
            <a:avLst/>
          </a:prstGeom>
        </p:spPr>
        <p:txBody>
          <a:bodyPr wrap="square">
            <a:spAutoFit/>
          </a:bodyPr>
          <a:lstStyle/>
          <a:p>
            <a:pPr marL="342900" indent="-342900">
              <a:buAutoNum type="arabicPeriod"/>
            </a:pPr>
            <a:r>
              <a:rPr lang="es-CL" b="1" dirty="0" smtClean="0"/>
              <a:t>Responde </a:t>
            </a:r>
            <a:r>
              <a:rPr lang="es-CL" b="1" dirty="0"/>
              <a:t>en tu cuaderno: </a:t>
            </a:r>
            <a:endParaRPr lang="es-CL" b="1" dirty="0" smtClean="0"/>
          </a:p>
          <a:p>
            <a:pPr marL="342900" indent="-342900">
              <a:buAutoNum type="arabicPeriod"/>
            </a:pPr>
            <a:endParaRPr lang="es-CL" dirty="0"/>
          </a:p>
          <a:p>
            <a:r>
              <a:rPr lang="es-CL" dirty="0" smtClean="0"/>
              <a:t>1.-¿Qué </a:t>
            </a:r>
            <a:r>
              <a:rPr lang="es-CL" dirty="0"/>
              <a:t>es un afiche</a:t>
            </a:r>
            <a:r>
              <a:rPr lang="es-CL" dirty="0" smtClean="0"/>
              <a:t>?</a:t>
            </a:r>
          </a:p>
          <a:p>
            <a:r>
              <a:rPr lang="es-CL" dirty="0" smtClean="0"/>
              <a:t>______________________________________________________________________________________________________________________________ </a:t>
            </a:r>
          </a:p>
          <a:p>
            <a:pPr marL="342900" indent="-342900">
              <a:buAutoNum type="arabicPeriod"/>
            </a:pPr>
            <a:endParaRPr lang="es-CL" dirty="0"/>
          </a:p>
          <a:p>
            <a:r>
              <a:rPr lang="es-CL" dirty="0" smtClean="0"/>
              <a:t>2.- ¿Para </a:t>
            </a:r>
            <a:r>
              <a:rPr lang="es-CL" dirty="0"/>
              <a:t>qué sirve? </a:t>
            </a:r>
            <a:endParaRPr lang="es-CL" dirty="0" smtClean="0"/>
          </a:p>
          <a:p>
            <a:r>
              <a:rPr lang="es-CL" dirty="0" smtClean="0"/>
              <a:t>______________________________________________________________________________________________________________________________</a:t>
            </a:r>
            <a:endParaRPr lang="es-CL" dirty="0"/>
          </a:p>
        </p:txBody>
      </p:sp>
    </p:spTree>
    <p:extLst>
      <p:ext uri="{BB962C8B-B14F-4D97-AF65-F5344CB8AC3E}">
        <p14:creationId xmlns:p14="http://schemas.microsoft.com/office/powerpoint/2010/main" val="86381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620688"/>
            <a:ext cx="6181268" cy="648072"/>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PROFUNDICEMOS NUESTROS CONOCIMIENTOS</a:t>
            </a:r>
            <a:endParaRPr lang="es-CL" dirty="0"/>
          </a:p>
        </p:txBody>
      </p:sp>
      <p:sp>
        <p:nvSpPr>
          <p:cNvPr id="4" name="3 Rectángulo"/>
          <p:cNvSpPr/>
          <p:nvPr/>
        </p:nvSpPr>
        <p:spPr>
          <a:xfrm>
            <a:off x="971600" y="1484784"/>
            <a:ext cx="7128792" cy="4680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000" b="1" dirty="0"/>
              <a:t>El afiche</a:t>
            </a:r>
          </a:p>
          <a:p>
            <a:r>
              <a:rPr lang="es-CL" sz="1600" b="1" dirty="0"/>
              <a:t>El afiche es un texto relevante e interesante, de fácil acceso a la lectura</a:t>
            </a:r>
            <a:r>
              <a:rPr lang="es-CL" sz="1600" dirty="0"/>
              <a:t>. De </a:t>
            </a:r>
            <a:r>
              <a:rPr lang="es-CL" sz="1600" dirty="0" smtClean="0"/>
              <a:t>lenguaje sencillo </a:t>
            </a:r>
            <a:r>
              <a:rPr lang="es-CL" sz="1600" dirty="0"/>
              <a:t>y preciso, que te ayudará a presentar tus ideas frente a un gran número </a:t>
            </a:r>
            <a:r>
              <a:rPr lang="es-CL" sz="1600" dirty="0" smtClean="0"/>
              <a:t>de personas </a:t>
            </a:r>
            <a:r>
              <a:rPr lang="es-CL" sz="1600" dirty="0"/>
              <a:t>poniendo en juego tu creatividad.</a:t>
            </a:r>
          </a:p>
          <a:p>
            <a:endParaRPr lang="es-CL" sz="1600" dirty="0" smtClean="0"/>
          </a:p>
          <a:p>
            <a:r>
              <a:rPr lang="es-CL" sz="1600" dirty="0" smtClean="0"/>
              <a:t>El </a:t>
            </a:r>
            <a:r>
              <a:rPr lang="es-CL" sz="1600" b="1" dirty="0"/>
              <a:t>afiche </a:t>
            </a:r>
            <a:r>
              <a:rPr lang="es-CL" sz="1600" dirty="0"/>
              <a:t>es un texto por medio del cual se difunde un mensaje con </a:t>
            </a:r>
            <a:r>
              <a:rPr lang="es-CL" sz="1600" b="1" dirty="0"/>
              <a:t>intención de promover un servicio o producto</a:t>
            </a:r>
            <a:r>
              <a:rPr lang="es-CL" sz="1600" dirty="0"/>
              <a:t>, </a:t>
            </a:r>
            <a:r>
              <a:rPr lang="es-CL" sz="1600" b="1" dirty="0"/>
              <a:t>o bien, para invitar a participar </a:t>
            </a:r>
            <a:r>
              <a:rPr lang="es-CL" sz="1600" dirty="0"/>
              <a:t>en algo o actual de </a:t>
            </a:r>
            <a:r>
              <a:rPr lang="es-CL" sz="1600" dirty="0" smtClean="0"/>
              <a:t>cierta forma</a:t>
            </a:r>
            <a:r>
              <a:rPr lang="es-CL" sz="1600" dirty="0"/>
              <a:t>. El </a:t>
            </a:r>
            <a:r>
              <a:rPr lang="es-CL" sz="1600" b="1" dirty="0">
                <a:solidFill>
                  <a:srgbClr val="FF0000"/>
                </a:solidFill>
              </a:rPr>
              <a:t>objeto es convencer al lector </a:t>
            </a:r>
            <a:r>
              <a:rPr lang="es-CL" sz="1600" dirty="0"/>
              <a:t>de algo determinado.</a:t>
            </a:r>
          </a:p>
          <a:p>
            <a:r>
              <a:rPr lang="es-CL" sz="1600" dirty="0"/>
              <a:t>Se caracteriza porque puede ser leído rápidamente capturando la atención del lector. </a:t>
            </a:r>
            <a:r>
              <a:rPr lang="es-CL" sz="1600" dirty="0" smtClean="0"/>
              <a:t>Es capaz </a:t>
            </a:r>
            <a:r>
              <a:rPr lang="es-CL" sz="1600" dirty="0"/>
              <a:t>de cumplir varias funciones logrando, a través de él, interactuar y comunicarnos.</a:t>
            </a:r>
          </a:p>
          <a:p>
            <a:r>
              <a:rPr lang="es-CL" sz="1600" dirty="0"/>
              <a:t>El afiche posee tres elementos importantes:</a:t>
            </a:r>
          </a:p>
          <a:p>
            <a:r>
              <a:rPr lang="es-CL" sz="1600" dirty="0"/>
              <a:t>● </a:t>
            </a:r>
            <a:r>
              <a:rPr lang="es-CL" sz="1600" b="1" dirty="0"/>
              <a:t>Imagen y/o gráfica: </a:t>
            </a:r>
            <a:r>
              <a:rPr lang="es-CL" sz="1600" dirty="0"/>
              <a:t>todo afiche requiere de una imagen (ilustración, dibujo) que</a:t>
            </a:r>
          </a:p>
          <a:p>
            <a:r>
              <a:rPr lang="es-CL" sz="1600" dirty="0"/>
              <a:t> ayudará a enfatizar el propósito del afiche.</a:t>
            </a:r>
          </a:p>
          <a:p>
            <a:r>
              <a:rPr lang="es-CL" sz="1600" dirty="0"/>
              <a:t>● </a:t>
            </a:r>
            <a:r>
              <a:rPr lang="es-CL" sz="1600" b="1" dirty="0"/>
              <a:t>El Slogan </a:t>
            </a:r>
            <a:r>
              <a:rPr lang="es-CL" sz="1600" dirty="0"/>
              <a:t>(frase breve), es fundamental ya que por medio de él se entrega el</a:t>
            </a:r>
          </a:p>
          <a:p>
            <a:r>
              <a:rPr lang="es-CL" sz="1600" dirty="0"/>
              <a:t> mensaje</a:t>
            </a:r>
            <a:r>
              <a:rPr lang="es-CL" dirty="0" smtClean="0"/>
              <a:t>.</a:t>
            </a:r>
          </a:p>
          <a:p>
            <a:r>
              <a:rPr lang="es-CL" sz="1600" dirty="0" smtClean="0"/>
              <a:t>● </a:t>
            </a:r>
            <a:r>
              <a:rPr lang="es-CL" sz="1600" b="1" dirty="0" smtClean="0"/>
              <a:t>Datos del producto </a:t>
            </a:r>
            <a:r>
              <a:rPr lang="es-CL" sz="1600" dirty="0" smtClean="0"/>
              <a:t>promocionado o de la invitación que se hace.</a:t>
            </a:r>
            <a:endParaRPr lang="es-CL" sz="1600" dirty="0"/>
          </a:p>
        </p:txBody>
      </p:sp>
    </p:spTree>
    <p:extLst>
      <p:ext uri="{BB962C8B-B14F-4D97-AF65-F5344CB8AC3E}">
        <p14:creationId xmlns:p14="http://schemas.microsoft.com/office/powerpoint/2010/main" val="349045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96652339"/>
              </p:ext>
            </p:extLst>
          </p:nvPr>
        </p:nvGraphicFramePr>
        <p:xfrm>
          <a:off x="179512" y="1052736"/>
          <a:ext cx="8784976" cy="4544394"/>
        </p:xfrm>
        <a:graphic>
          <a:graphicData uri="http://schemas.openxmlformats.org/drawingml/2006/table">
            <a:tbl>
              <a:tblPr firstRow="1" firstCol="1" bandRow="1"/>
              <a:tblGrid>
                <a:gridCol w="2160240">
                  <a:extLst>
                    <a:ext uri="{9D8B030D-6E8A-4147-A177-3AD203B41FA5}">
                      <a16:colId xmlns="" xmlns:a16="http://schemas.microsoft.com/office/drawing/2014/main" val="20000"/>
                    </a:ext>
                  </a:extLst>
                </a:gridCol>
                <a:gridCol w="6624736">
                  <a:extLst>
                    <a:ext uri="{9D8B030D-6E8A-4147-A177-3AD203B41FA5}">
                      <a16:colId xmlns="" xmlns:a16="http://schemas.microsoft.com/office/drawing/2014/main" val="20001"/>
                    </a:ext>
                  </a:extLst>
                </a:gridCol>
              </a:tblGrid>
              <a:tr h="2694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smtClean="0">
                          <a:effectLst/>
                          <a:latin typeface="+mn-lt"/>
                          <a:ea typeface="Calibri"/>
                          <a:cs typeface="Times New Roman"/>
                        </a:rPr>
                        <a:t>ASIGNATURA /CURSO</a:t>
                      </a:r>
                      <a:endParaRPr lang="es-CL" sz="1200" dirty="0" smtClean="0">
                        <a:effectLst/>
                        <a:latin typeface="+mn-lt"/>
                        <a:ea typeface="Calibri"/>
                        <a:cs typeface="Times New Roman"/>
                      </a:endParaRPr>
                    </a:p>
                    <a:p>
                      <a:pPr algn="just">
                        <a:spcAft>
                          <a:spcPts val="0"/>
                        </a:spcAft>
                      </a:pP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baseline="0" dirty="0">
                          <a:effectLst/>
                          <a:latin typeface="+mn-lt"/>
                          <a:ea typeface="Calibri"/>
                          <a:cs typeface="Times New Roman"/>
                        </a:rPr>
                        <a:t>Lenguaje y Comunicación  / </a:t>
                      </a:r>
                      <a:r>
                        <a:rPr lang="es-CL" sz="1400" baseline="0" dirty="0" smtClean="0">
                          <a:effectLst/>
                          <a:latin typeface="+mn-lt"/>
                          <a:ea typeface="Calibri"/>
                          <a:cs typeface="Times New Roman"/>
                        </a:rPr>
                        <a:t>5 </a:t>
                      </a:r>
                      <a:r>
                        <a:rPr lang="es-CL" sz="1400" baseline="0" dirty="0">
                          <a:effectLst/>
                          <a:latin typeface="+mn-lt"/>
                          <a:ea typeface="Calibri"/>
                          <a:cs typeface="Times New Roman"/>
                        </a:rPr>
                        <a:t>AÑO A</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50330">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Ximena Gallardo </a:t>
                      </a:r>
                      <a:r>
                        <a:rPr lang="es-CL" sz="1400" dirty="0" smtClean="0">
                          <a:effectLst/>
                          <a:latin typeface="+mn-lt"/>
                          <a:ea typeface="Calibri"/>
                          <a:cs typeface="Times New Roman"/>
                        </a:rPr>
                        <a:t>M</a:t>
                      </a:r>
                      <a:r>
                        <a:rPr lang="es-CL" sz="1400" dirty="0">
                          <a:effectLst/>
                          <a:latin typeface="+mn-lt"/>
                          <a:ea typeface="Calibri"/>
                          <a:cs typeface="Times New Roman"/>
                        </a:rPr>
                        <a:t>.</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8538">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Estrella</a:t>
                      </a:r>
                      <a:r>
                        <a:rPr lang="es-CL" sz="1400" baseline="0" dirty="0" smtClean="0">
                          <a:effectLst/>
                          <a:latin typeface="+mn-lt"/>
                          <a:ea typeface="Calibri"/>
                          <a:cs typeface="Times New Roman"/>
                        </a:rPr>
                        <a:t> Letelier-</a:t>
                      </a:r>
                      <a:endParaRPr lang="es-CL" sz="1400" dirty="0" smtClean="0">
                        <a:effectLst/>
                        <a:latin typeface="+mn-lt"/>
                        <a:ea typeface="Calibri"/>
                        <a:cs typeface="Times New Roman"/>
                      </a:endParaRP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75924">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OA9</a:t>
                      </a:r>
                      <a:r>
                        <a:rPr lang="es-CL" sz="1400" baseline="0" dirty="0" smtClean="0">
                          <a:effectLst/>
                          <a:latin typeface="+mn-lt"/>
                          <a:ea typeface="Calibri"/>
                          <a:cs typeface="Times New Roman"/>
                        </a:rPr>
                        <a:t> Desarrollar el gusto por la lectura, leyendo habitualmente diversos textos</a:t>
                      </a:r>
                      <a:endParaRPr lang="es-CL" sz="1400" dirty="0" smtClean="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089578">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endParaRPr lang="x-none" sz="1400" dirty="0"/>
                    </a:p>
                    <a:p>
                      <a:pPr>
                        <a:lnSpc>
                          <a:spcPct val="115000"/>
                        </a:lnSpc>
                        <a:spcAft>
                          <a:spcPts val="0"/>
                        </a:spcAft>
                      </a:pPr>
                      <a:r>
                        <a:rPr lang="es-CL" sz="1400" dirty="0" smtClean="0"/>
                        <a:t>Comentan sus lecturas.</a:t>
                      </a:r>
                      <a:endParaRPr lang="es-CL" sz="14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39800">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baseline="0" dirty="0" smtClean="0">
                          <a:effectLst/>
                          <a:latin typeface="+mn-lt"/>
                          <a:ea typeface="Calibri"/>
                          <a:cs typeface="Times New Roman"/>
                        </a:rPr>
                        <a:t>«Textos discontinuos»/ Leen – comprenden -relacionan- comentan –reflexionan </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01003">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mn-lt"/>
                          <a:ea typeface="Calibri"/>
                          <a:cs typeface="Times New Roman"/>
                        </a:rPr>
                        <a:t>Leer </a:t>
                      </a:r>
                      <a:r>
                        <a:rPr lang="es-CL" sz="1400" dirty="0" smtClean="0">
                          <a:effectLst/>
                          <a:latin typeface="+mn-lt"/>
                          <a:ea typeface="Calibri"/>
                          <a:cs typeface="Times New Roman"/>
                        </a:rPr>
                        <a:t>comprensivamente dos textos discontinuos y</a:t>
                      </a:r>
                      <a:r>
                        <a:rPr lang="es-CL" sz="1400" baseline="0" dirty="0" smtClean="0">
                          <a:effectLst/>
                          <a:latin typeface="+mn-lt"/>
                          <a:ea typeface="Calibri"/>
                          <a:cs typeface="Times New Roman"/>
                        </a:rPr>
                        <a:t> </a:t>
                      </a:r>
                      <a:r>
                        <a:rPr lang="es-CL" sz="1400" dirty="0" smtClean="0">
                          <a:effectLst/>
                          <a:latin typeface="+mn-lt"/>
                          <a:ea typeface="Calibri"/>
                          <a:cs typeface="Times New Roman"/>
                        </a:rPr>
                        <a:t>reflexionaremos sobre el mensaje que estos nos quieren entregar. </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38935">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0" dirty="0">
                          <a:effectLst/>
                          <a:latin typeface="+mn-lt"/>
                        </a:rPr>
                        <a:t>Responder</a:t>
                      </a:r>
                      <a:r>
                        <a:rPr lang="es-CL" sz="1400" b="0" baseline="0" dirty="0">
                          <a:effectLst/>
                          <a:latin typeface="+mn-lt"/>
                        </a:rPr>
                        <a:t> </a:t>
                      </a:r>
                      <a:r>
                        <a:rPr lang="es-CL" sz="1400" b="0" baseline="0" dirty="0">
                          <a:solidFill>
                            <a:srgbClr val="FF0000"/>
                          </a:solidFill>
                          <a:effectLst>
                            <a:outerShdw blurRad="38100" dist="38100" dir="2700000" algn="tl">
                              <a:srgbClr val="000000">
                                <a:alpha val="43137"/>
                              </a:srgbClr>
                            </a:outerShdw>
                          </a:effectLst>
                          <a:latin typeface="+mn-lt"/>
                        </a:rPr>
                        <a:t>ticket de salida </a:t>
                      </a:r>
                      <a:r>
                        <a:rPr lang="es-CL" sz="1400" b="0" baseline="0" dirty="0">
                          <a:effectLst/>
                          <a:latin typeface="+mn-lt"/>
                        </a:rPr>
                        <a:t>y enviar a </a:t>
                      </a:r>
                      <a:r>
                        <a:rPr lang="es-CL" sz="1400" b="0" baseline="0" dirty="0" smtClean="0">
                          <a:effectLst/>
                          <a:latin typeface="+mn-lt"/>
                        </a:rPr>
                        <a:t>ximena.gallardo@colegio-jeanpiaget.cl </a:t>
                      </a:r>
                    </a:p>
                    <a:p>
                      <a:pPr marL="0" marR="0" algn="just">
                        <a:spcBef>
                          <a:spcPts val="0"/>
                        </a:spcBef>
                        <a:spcAft>
                          <a:spcPts val="0"/>
                        </a:spcAft>
                      </a:pPr>
                      <a:r>
                        <a:rPr lang="es-CL" sz="1400" b="0" baseline="0" dirty="0" smtClean="0">
                          <a:effectLst/>
                          <a:latin typeface="+mn-lt"/>
                        </a:rPr>
                        <a:t>ENVIAR FOTOGRAFÍA POR WSP</a:t>
                      </a:r>
                    </a:p>
                    <a:p>
                      <a:pPr marL="0" marR="0" algn="just">
                        <a:spcBef>
                          <a:spcPts val="0"/>
                        </a:spcBef>
                        <a:spcAft>
                          <a:spcPts val="0"/>
                        </a:spcAft>
                      </a:pPr>
                      <a:r>
                        <a:rPr lang="es-CL" sz="1400" b="0" baseline="0" dirty="0" smtClean="0">
                          <a:effectLst/>
                          <a:latin typeface="+mn-lt"/>
                        </a:rPr>
                        <a:t>56- 964519597  Fecha el </a:t>
                      </a:r>
                      <a:r>
                        <a:rPr lang="es-CL" sz="1400" b="0" baseline="0" dirty="0">
                          <a:effectLst/>
                          <a:latin typeface="+mn-lt"/>
                        </a:rPr>
                        <a:t>día </a:t>
                      </a:r>
                      <a:r>
                        <a:rPr lang="es-CL" sz="1400" b="1" baseline="0" dirty="0" smtClean="0">
                          <a:effectLst/>
                          <a:latin typeface="+mn-lt"/>
                        </a:rPr>
                        <a:t>/19/10/20</a:t>
                      </a:r>
                      <a:endParaRPr lang="es-CL" sz="1600" b="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descr="La Inclusión Escolar Nos Beneficia a Todos (con imágenes) | Dibujo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95897"/>
            <a:ext cx="2232248" cy="576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glow" dir="t"/>
          </a:scene3d>
          <a:sp3d prstMaterial="translucentPowder"/>
        </p:spPr>
      </p:pic>
    </p:spTree>
    <p:extLst>
      <p:ext uri="{BB962C8B-B14F-4D97-AF65-F5344CB8AC3E}">
        <p14:creationId xmlns:p14="http://schemas.microsoft.com/office/powerpoint/2010/main" val="39038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1115616" y="1700808"/>
            <a:ext cx="7272807" cy="30243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OBJETIVO DE LA CLASE</a:t>
            </a:r>
          </a:p>
          <a:p>
            <a:r>
              <a:rPr lang="es-CL" dirty="0" smtClean="0"/>
              <a:t>En </a:t>
            </a:r>
            <a:r>
              <a:rPr lang="es-CL" dirty="0"/>
              <a:t>esta clase leeremos comprensivamente dos afiches sobre el </a:t>
            </a:r>
            <a:r>
              <a:rPr lang="es-CL" dirty="0" smtClean="0"/>
              <a:t>cuidado medioambiental </a:t>
            </a:r>
            <a:r>
              <a:rPr lang="es-CL" dirty="0"/>
              <a:t>y, a partir de ellos, idearemos algunas acciones para cuidar el</a:t>
            </a:r>
          </a:p>
          <a:p>
            <a:r>
              <a:rPr lang="es-CL" dirty="0"/>
              <a:t>medioambiente. </a:t>
            </a:r>
          </a:p>
        </p:txBody>
      </p:sp>
    </p:spTree>
    <p:extLst>
      <p:ext uri="{BB962C8B-B14F-4D97-AF65-F5344CB8AC3E}">
        <p14:creationId xmlns:p14="http://schemas.microsoft.com/office/powerpoint/2010/main" val="141062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16324" y="225362"/>
            <a:ext cx="4850126" cy="36004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smtClean="0"/>
              <a:t>DESARROLLO</a:t>
            </a:r>
            <a:endParaRPr lang="es-CL" sz="2800" b="1" dirty="0"/>
          </a:p>
        </p:txBody>
      </p:sp>
      <p:sp>
        <p:nvSpPr>
          <p:cNvPr id="3" name="2 Rectángulo"/>
          <p:cNvSpPr/>
          <p:nvPr/>
        </p:nvSpPr>
        <p:spPr>
          <a:xfrm>
            <a:off x="564884" y="692696"/>
            <a:ext cx="8039564" cy="1368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CL" dirty="0" smtClean="0"/>
              <a:t>1</a:t>
            </a:r>
            <a:r>
              <a:rPr lang="es-CL" dirty="0"/>
              <a:t>. Observa el afiche de la página 140 de tu libro. Lee con detención los </a:t>
            </a:r>
            <a:r>
              <a:rPr lang="es-CL" dirty="0" smtClean="0"/>
              <a:t>textos escritos, de </a:t>
            </a:r>
            <a:r>
              <a:rPr lang="es-CL" dirty="0"/>
              <a:t>forma fluida y respetando la puntuación; también mira detalladamente la </a:t>
            </a:r>
            <a:r>
              <a:rPr lang="es-CL" dirty="0" smtClean="0"/>
              <a:t>imagen, interpretando </a:t>
            </a:r>
            <a:r>
              <a:rPr lang="es-CL" dirty="0"/>
              <a:t>sus colores, formas y el mensaje que se presenta en cada </a:t>
            </a:r>
            <a:r>
              <a:rPr lang="es-CL" dirty="0" smtClean="0"/>
              <a:t>componente de </a:t>
            </a:r>
            <a:r>
              <a:rPr lang="es-CL" dirty="0"/>
              <a:t>la ilustración.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39" y="2114273"/>
            <a:ext cx="3453454" cy="472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derecha"/>
          <p:cNvSpPr/>
          <p:nvPr/>
        </p:nvSpPr>
        <p:spPr>
          <a:xfrm>
            <a:off x="4122393" y="4006923"/>
            <a:ext cx="1440160" cy="936104"/>
          </a:xfrm>
          <a:prstGeom prst="rightArrow">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AFICHE</a:t>
            </a:r>
            <a:endParaRPr lang="es-CL" dirty="0"/>
          </a:p>
        </p:txBody>
      </p:sp>
      <p:sp>
        <p:nvSpPr>
          <p:cNvPr id="7" name="6 Rectángulo"/>
          <p:cNvSpPr/>
          <p:nvPr/>
        </p:nvSpPr>
        <p:spPr>
          <a:xfrm>
            <a:off x="5562553" y="3596194"/>
            <a:ext cx="3024336" cy="1488989"/>
          </a:xfrm>
          <a:prstGeom prst="rect">
            <a:avLst/>
          </a:prstGeom>
          <a:solidFill>
            <a:srgbClr val="66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ANTES DE LA LECTURA</a:t>
            </a:r>
          </a:p>
          <a:p>
            <a:pPr algn="ctr"/>
            <a:r>
              <a:rPr lang="es-CL" dirty="0" smtClean="0"/>
              <a:t>¿De que crees que tratará el afiche?</a:t>
            </a:r>
            <a:endParaRPr lang="es-CL" dirty="0"/>
          </a:p>
        </p:txBody>
      </p:sp>
    </p:spTree>
    <p:extLst>
      <p:ext uri="{BB962C8B-B14F-4D97-AF65-F5344CB8AC3E}">
        <p14:creationId xmlns:p14="http://schemas.microsoft.com/office/powerpoint/2010/main" val="248180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8208912" cy="259228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CL" b="1" dirty="0"/>
              <a:t>2. Responde las preguntas que se encuentran a continuación del texto (página 140) </a:t>
            </a:r>
            <a:r>
              <a:rPr lang="es-CL" b="1" dirty="0" smtClean="0"/>
              <a:t>de forma </a:t>
            </a:r>
            <a:r>
              <a:rPr lang="es-CL" b="1" dirty="0"/>
              <a:t>individual, y anótalas en tu </a:t>
            </a:r>
            <a:r>
              <a:rPr lang="es-CL" b="1" dirty="0" smtClean="0"/>
              <a:t>cuaderno.</a:t>
            </a:r>
          </a:p>
          <a:p>
            <a:r>
              <a:rPr lang="es-CL" dirty="0" smtClean="0"/>
              <a:t>1</a:t>
            </a:r>
            <a:r>
              <a:rPr lang="es-CL" dirty="0"/>
              <a:t>. ¿Quién es el emisor de este afiche? ¿A qué público está dirigido?</a:t>
            </a:r>
          </a:p>
          <a:p>
            <a:r>
              <a:rPr lang="es-CL" dirty="0"/>
              <a:t>2. ¿Qué quiere decir el eslogan: “Vivir mejor es posible”?</a:t>
            </a:r>
          </a:p>
          <a:p>
            <a:r>
              <a:rPr lang="es-CL" dirty="0"/>
              <a:t>3. Según el afiche, ¿cómo se puede ayudar a proteger el medio ambiente?</a:t>
            </a:r>
          </a:p>
          <a:p>
            <a:r>
              <a:rPr lang="es-CL" dirty="0"/>
              <a:t>4. ¿Creen que las imágenes del afiche son atractivas? ¿Por qué?</a:t>
            </a:r>
          </a:p>
          <a:p>
            <a:r>
              <a:rPr lang="es-CL" dirty="0"/>
              <a:t>5. ¿Qué otras actividades incluirían para celebrar el día mundial del</a:t>
            </a:r>
          </a:p>
          <a:p>
            <a:r>
              <a:rPr lang="es-CL" dirty="0"/>
              <a:t>medio ambiente?</a:t>
            </a:r>
          </a:p>
        </p:txBody>
      </p:sp>
      <p:sp>
        <p:nvSpPr>
          <p:cNvPr id="4" name="3 Rectángulo"/>
          <p:cNvSpPr/>
          <p:nvPr/>
        </p:nvSpPr>
        <p:spPr>
          <a:xfrm>
            <a:off x="611560" y="692696"/>
            <a:ext cx="3240360" cy="5040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LEO Y COMPRENDO</a:t>
            </a:r>
            <a:endParaRPr lang="es-CL" dirty="0"/>
          </a:p>
        </p:txBody>
      </p:sp>
      <p:sp>
        <p:nvSpPr>
          <p:cNvPr id="5" name="4 Rectángulo"/>
          <p:cNvSpPr/>
          <p:nvPr/>
        </p:nvSpPr>
        <p:spPr>
          <a:xfrm>
            <a:off x="467544" y="4005064"/>
            <a:ext cx="8208912" cy="2736304"/>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CL" b="1" dirty="0"/>
              <a:t>3. Observa el texto que se encuentra en la página 141 de tu libro. Lee los distintos </a:t>
            </a:r>
            <a:r>
              <a:rPr lang="es-CL" b="1" dirty="0" smtClean="0"/>
              <a:t>textos que </a:t>
            </a:r>
            <a:r>
              <a:rPr lang="es-CL" b="1" dirty="0"/>
              <a:t>componen el afiche y observa detalladamente la imagen</a:t>
            </a:r>
            <a:r>
              <a:rPr lang="es-CL" dirty="0"/>
              <a:t>. </a:t>
            </a:r>
            <a:endParaRPr lang="es-CL" dirty="0" smtClean="0"/>
          </a:p>
          <a:p>
            <a:endParaRPr lang="es-CL" dirty="0" smtClean="0"/>
          </a:p>
          <a:p>
            <a:r>
              <a:rPr lang="es-CL" dirty="0" smtClean="0"/>
              <a:t>4</a:t>
            </a:r>
            <a:r>
              <a:rPr lang="es-CL" dirty="0"/>
              <a:t>. De forma individual, responde en tu cuaderno las preguntas 1 y 2 que se </a:t>
            </a:r>
            <a:r>
              <a:rPr lang="es-CL" dirty="0" smtClean="0"/>
              <a:t>encuentran inmediatamente </a:t>
            </a:r>
            <a:r>
              <a:rPr lang="es-CL" dirty="0"/>
              <a:t>después del afiche, en la </a:t>
            </a:r>
            <a:r>
              <a:rPr lang="es-CL" b="1" dirty="0"/>
              <a:t>página 141 de tu libro</a:t>
            </a:r>
            <a:r>
              <a:rPr lang="es-CL" b="1" dirty="0" smtClean="0"/>
              <a:t>.</a:t>
            </a:r>
          </a:p>
          <a:p>
            <a:endParaRPr lang="es-CL" b="1" dirty="0"/>
          </a:p>
          <a:p>
            <a:r>
              <a:rPr lang="es-CL" dirty="0"/>
              <a:t>1. ¿Qué es un </a:t>
            </a:r>
            <a:r>
              <a:rPr lang="es-CL" dirty="0" err="1"/>
              <a:t>zombie</a:t>
            </a:r>
            <a:r>
              <a:rPr lang="es-CL" dirty="0"/>
              <a:t>?, ¿en qué podría parecerse una bolsa plástica a </a:t>
            </a:r>
            <a:r>
              <a:rPr lang="es-CL" dirty="0" smtClean="0"/>
              <a:t>un </a:t>
            </a:r>
            <a:r>
              <a:rPr lang="es-CL" dirty="0" err="1" smtClean="0"/>
              <a:t>zombie</a:t>
            </a:r>
            <a:r>
              <a:rPr lang="es-CL" dirty="0"/>
              <a:t>?</a:t>
            </a:r>
          </a:p>
          <a:p>
            <a:r>
              <a:rPr lang="es-CL" dirty="0"/>
              <a:t>2. ¿A qué público está dirigido este afiche?, ¿cómo lo sabes?</a:t>
            </a:r>
            <a:endParaRPr lang="es-CL" dirty="0" smtClean="0"/>
          </a:p>
          <a:p>
            <a:endParaRPr lang="es-CL" dirty="0"/>
          </a:p>
        </p:txBody>
      </p:sp>
    </p:spTree>
    <p:extLst>
      <p:ext uri="{BB962C8B-B14F-4D97-AF65-F5344CB8AC3E}">
        <p14:creationId xmlns:p14="http://schemas.microsoft.com/office/powerpoint/2010/main" val="157944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01571601"/>
              </p:ext>
            </p:extLst>
          </p:nvPr>
        </p:nvGraphicFramePr>
        <p:xfrm>
          <a:off x="611560" y="620688"/>
          <a:ext cx="7848872" cy="2602223"/>
        </p:xfrm>
        <a:graphic>
          <a:graphicData uri="http://schemas.openxmlformats.org/drawingml/2006/table">
            <a:tbl>
              <a:tblPr firstRow="1" bandRow="1">
                <a:tableStyleId>{5C22544A-7EE6-4342-B048-85BDC9FD1C3A}</a:tableStyleId>
              </a:tblPr>
              <a:tblGrid>
                <a:gridCol w="7848872"/>
              </a:tblGrid>
              <a:tr h="489394">
                <a:tc>
                  <a:txBody>
                    <a:bodyPr/>
                    <a:lstStyle/>
                    <a:p>
                      <a:r>
                        <a:rPr lang="es-CL" dirty="0" smtClean="0"/>
                        <a:t>5. Contesta siguientes preguntas en tu cuaderno:</a:t>
                      </a:r>
                      <a:endParaRPr lang="es-CL" dirty="0"/>
                    </a:p>
                  </a:txBody>
                  <a:tcPr/>
                </a:tc>
              </a:tr>
              <a:tr h="590726">
                <a:tc>
                  <a:txBody>
                    <a:bodyPr/>
                    <a:lstStyle/>
                    <a:p>
                      <a:r>
                        <a:rPr lang="es-CL" dirty="0" smtClean="0"/>
                        <a:t>a) ¿En qué se diferencian ambas campañas? </a:t>
                      </a:r>
                      <a:endParaRPr lang="es-CL" dirty="0"/>
                    </a:p>
                  </a:txBody>
                  <a:tcPr/>
                </a:tc>
              </a:tr>
              <a:tr h="677396">
                <a:tc>
                  <a:txBody>
                    <a:bodyPr/>
                    <a:lstStyle/>
                    <a:p>
                      <a:r>
                        <a:rPr lang="es-CL" dirty="0" smtClean="0"/>
                        <a:t>b) ¿Qué es lo que buscan lograr? </a:t>
                      </a:r>
                      <a:endParaRPr lang="es-CL" dirty="0"/>
                    </a:p>
                  </a:txBody>
                  <a:tcPr/>
                </a:tc>
              </a:tr>
              <a:tr h="844707">
                <a:tc>
                  <a:txBody>
                    <a:bodyPr/>
                    <a:lstStyle/>
                    <a:p>
                      <a:r>
                        <a:rPr lang="es-CL" dirty="0" smtClean="0"/>
                        <a:t>c) ¿Te parecen efectivos los afiches? ¿Por qué?</a:t>
                      </a:r>
                    </a:p>
                    <a:p>
                      <a:endParaRPr lang="es-CL" dirty="0"/>
                    </a:p>
                  </a:txBody>
                  <a:tcPr/>
                </a:tc>
              </a:tr>
            </a:tbl>
          </a:graphicData>
        </a:graphic>
      </p:graphicFrame>
      <p:sp>
        <p:nvSpPr>
          <p:cNvPr id="3" name="2 Rectángulo"/>
          <p:cNvSpPr/>
          <p:nvPr/>
        </p:nvSpPr>
        <p:spPr>
          <a:xfrm>
            <a:off x="611560" y="3429000"/>
            <a:ext cx="7776864" cy="30963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solidFill>
                  <a:schemeClr val="tx1"/>
                </a:solidFill>
              </a:rPr>
              <a:t>6. ¿Qué medidas tomarías para eliminar las bolsas </a:t>
            </a:r>
            <a:r>
              <a:rPr lang="es-CL" dirty="0" err="1">
                <a:solidFill>
                  <a:schemeClr val="tx1"/>
                </a:solidFill>
              </a:rPr>
              <a:t>zombies</a:t>
            </a:r>
            <a:r>
              <a:rPr lang="es-CL" dirty="0">
                <a:solidFill>
                  <a:schemeClr val="tx1"/>
                </a:solidFill>
              </a:rPr>
              <a:t>? </a:t>
            </a:r>
            <a:r>
              <a:rPr lang="es-CL" b="1" dirty="0">
                <a:solidFill>
                  <a:schemeClr val="tx1"/>
                </a:solidFill>
              </a:rPr>
              <a:t>Realiza una lista </a:t>
            </a:r>
            <a:r>
              <a:rPr lang="es-CL" dirty="0">
                <a:solidFill>
                  <a:schemeClr val="tx1"/>
                </a:solidFill>
              </a:rPr>
              <a:t>con </a:t>
            </a:r>
            <a:r>
              <a:rPr lang="es-CL" dirty="0" smtClean="0">
                <a:solidFill>
                  <a:schemeClr val="tx1"/>
                </a:solidFill>
              </a:rPr>
              <a:t>un mínimo </a:t>
            </a:r>
            <a:r>
              <a:rPr lang="es-CL" dirty="0">
                <a:solidFill>
                  <a:schemeClr val="tx1"/>
                </a:solidFill>
              </a:rPr>
              <a:t>de 7 puntos. Revisa su ortografía y corrige tu </a:t>
            </a:r>
            <a:r>
              <a:rPr lang="es-CL" dirty="0" smtClean="0">
                <a:solidFill>
                  <a:schemeClr val="tx1"/>
                </a:solidFill>
              </a:rPr>
              <a:t>escrito</a:t>
            </a:r>
          </a:p>
          <a:p>
            <a:r>
              <a:rPr lang="es-CL" dirty="0" smtClean="0">
                <a:solidFill>
                  <a:schemeClr val="tx1"/>
                </a:solidFill>
              </a:rPr>
              <a:t>______________________________</a:t>
            </a:r>
          </a:p>
          <a:p>
            <a:r>
              <a:rPr lang="es-CL" dirty="0" smtClean="0">
                <a:solidFill>
                  <a:schemeClr val="tx1"/>
                </a:solidFill>
              </a:rPr>
              <a:t>______________________________</a:t>
            </a:r>
          </a:p>
          <a:p>
            <a:r>
              <a:rPr lang="es-CL" dirty="0" smtClean="0">
                <a:solidFill>
                  <a:schemeClr val="tx1"/>
                </a:solidFill>
              </a:rPr>
              <a:t>______________________________</a:t>
            </a:r>
          </a:p>
          <a:p>
            <a:r>
              <a:rPr lang="es-CL" dirty="0" smtClean="0">
                <a:solidFill>
                  <a:schemeClr val="tx1"/>
                </a:solidFill>
              </a:rPr>
              <a:t>______________________________</a:t>
            </a:r>
          </a:p>
          <a:p>
            <a:r>
              <a:rPr lang="es-CL" dirty="0" smtClean="0">
                <a:solidFill>
                  <a:schemeClr val="tx1"/>
                </a:solidFill>
              </a:rPr>
              <a:t>______________________________</a:t>
            </a:r>
          </a:p>
          <a:p>
            <a:r>
              <a:rPr lang="es-CL" dirty="0" smtClean="0">
                <a:solidFill>
                  <a:schemeClr val="tx1"/>
                </a:solidFill>
              </a:rPr>
              <a:t>______________________________</a:t>
            </a:r>
            <a:endParaRPr lang="es-CL" dirty="0">
              <a:solidFill>
                <a:schemeClr val="tx1"/>
              </a:solidFill>
            </a:endParaRPr>
          </a:p>
        </p:txBody>
      </p:sp>
    </p:spTree>
    <p:extLst>
      <p:ext uri="{BB962C8B-B14F-4D97-AF65-F5344CB8AC3E}">
        <p14:creationId xmlns:p14="http://schemas.microsoft.com/office/powerpoint/2010/main" val="16900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620688"/>
            <a:ext cx="8424936" cy="1015663"/>
          </a:xfrm>
          <a:prstGeom prst="rect">
            <a:avLst/>
          </a:prstGeom>
        </p:spPr>
        <p:txBody>
          <a:bodyPr wrap="square">
            <a:spAutoFit/>
          </a:bodyPr>
          <a:lstStyle/>
          <a:p>
            <a:r>
              <a:rPr lang="es-CL" sz="2400" b="1" dirty="0"/>
              <a:t>Evaluación de la clase</a:t>
            </a:r>
          </a:p>
          <a:p>
            <a:r>
              <a:rPr lang="es-CL" dirty="0"/>
              <a:t>Relee el texto central de la clase, ubicado en la página 140 de tu libro y responde las </a:t>
            </a:r>
            <a:r>
              <a:rPr lang="es-CL" dirty="0" smtClean="0"/>
              <a:t>, anotando </a:t>
            </a:r>
            <a:r>
              <a:rPr lang="es-CL" dirty="0"/>
              <a:t>las alternativas correctas en tu cuaderno</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93" y="2492896"/>
            <a:ext cx="2376264" cy="324850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2 Rectángulo"/>
          <p:cNvSpPr/>
          <p:nvPr/>
        </p:nvSpPr>
        <p:spPr>
          <a:xfrm>
            <a:off x="3203848" y="1988840"/>
            <a:ext cx="5544616" cy="4524315"/>
          </a:xfrm>
          <a:prstGeom prst="rect">
            <a:avLst/>
          </a:prstGeom>
        </p:spPr>
        <p:txBody>
          <a:bodyPr wrap="square">
            <a:spAutoFit/>
          </a:bodyPr>
          <a:lstStyle/>
          <a:p>
            <a:r>
              <a:rPr lang="es-CL" b="1" dirty="0" smtClean="0"/>
              <a:t>1.- ¿A </a:t>
            </a:r>
            <a:r>
              <a:rPr lang="es-CL" b="1" dirty="0"/>
              <a:t>quiénes va dirigido este afiche?</a:t>
            </a:r>
          </a:p>
          <a:p>
            <a:r>
              <a:rPr lang="es-CL" dirty="0"/>
              <a:t>A) A personas con mascotas.</a:t>
            </a:r>
          </a:p>
          <a:p>
            <a:r>
              <a:rPr lang="es-CL" dirty="0"/>
              <a:t>B) A niños y jóvenes del sector.</a:t>
            </a:r>
          </a:p>
          <a:p>
            <a:r>
              <a:rPr lang="es-CL" dirty="0"/>
              <a:t>C) A vecinos de la comuna.</a:t>
            </a:r>
          </a:p>
          <a:p>
            <a:r>
              <a:rPr lang="es-CL" dirty="0"/>
              <a:t>D) A quien esté interesado. </a:t>
            </a:r>
            <a:endParaRPr lang="es-CL" dirty="0" smtClean="0"/>
          </a:p>
          <a:p>
            <a:r>
              <a:rPr lang="es-CL" b="1" dirty="0" smtClean="0"/>
              <a:t>2.- ¿Cómo </a:t>
            </a:r>
            <a:r>
              <a:rPr lang="es-CL" b="1" dirty="0"/>
              <a:t>debe llevarse a los perros?</a:t>
            </a:r>
          </a:p>
          <a:p>
            <a:r>
              <a:rPr lang="es-CL" dirty="0"/>
              <a:t>A) Vacunados.</a:t>
            </a:r>
          </a:p>
          <a:p>
            <a:r>
              <a:rPr lang="es-CL" dirty="0"/>
              <a:t>B) Con correa.</a:t>
            </a:r>
          </a:p>
          <a:p>
            <a:r>
              <a:rPr lang="es-CL" dirty="0"/>
              <a:t>C) Aseados.</a:t>
            </a:r>
          </a:p>
          <a:p>
            <a:r>
              <a:rPr lang="es-CL" dirty="0"/>
              <a:t>D) Calmados</a:t>
            </a:r>
            <a:endParaRPr lang="es-CL" dirty="0" smtClean="0"/>
          </a:p>
          <a:p>
            <a:r>
              <a:rPr lang="es-CL" dirty="0" smtClean="0"/>
              <a:t> </a:t>
            </a:r>
            <a:r>
              <a:rPr lang="es-CL" b="1" dirty="0" smtClean="0"/>
              <a:t>3.- ¿Cuál es el propósito del afiche?</a:t>
            </a:r>
          </a:p>
          <a:p>
            <a:pPr marL="342900" indent="-342900">
              <a:buAutoNum type="alphaUcParenR"/>
            </a:pPr>
            <a:r>
              <a:rPr lang="es-CL" dirty="0" smtClean="0"/>
              <a:t>Informar</a:t>
            </a:r>
          </a:p>
          <a:p>
            <a:pPr marL="342900" indent="-342900">
              <a:buAutoNum type="alphaUcParenR"/>
            </a:pPr>
            <a:r>
              <a:rPr lang="es-CL" dirty="0" smtClean="0"/>
              <a:t>Entretener</a:t>
            </a:r>
          </a:p>
          <a:p>
            <a:pPr marL="342900" indent="-342900">
              <a:buAutoNum type="alphaUcParenR"/>
            </a:pPr>
            <a:r>
              <a:rPr lang="es-CL" dirty="0" smtClean="0"/>
              <a:t>Narrar algo</a:t>
            </a:r>
          </a:p>
          <a:p>
            <a:pPr marL="342900" indent="-342900">
              <a:buAutoNum type="alphaUcParenR"/>
            </a:pPr>
            <a:r>
              <a:rPr lang="es-CL" dirty="0" smtClean="0"/>
              <a:t>Expresar sentimientos</a:t>
            </a:r>
          </a:p>
          <a:p>
            <a:pPr marL="342900" indent="-342900">
              <a:buAutoNum type="alphaUcParenR"/>
            </a:pPr>
            <a:endParaRPr lang="es-CL" dirty="0"/>
          </a:p>
        </p:txBody>
      </p:sp>
    </p:spTree>
    <p:extLst>
      <p:ext uri="{BB962C8B-B14F-4D97-AF65-F5344CB8AC3E}">
        <p14:creationId xmlns:p14="http://schemas.microsoft.com/office/powerpoint/2010/main" val="101599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2142"/>
            <a:ext cx="4680520" cy="118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417" y="1412776"/>
            <a:ext cx="650557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991" y="476672"/>
            <a:ext cx="84772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4" y="2967334"/>
            <a:ext cx="7344816" cy="2308324"/>
          </a:xfrm>
          <a:prstGeom prst="rect">
            <a:avLst/>
          </a:prstGeom>
        </p:spPr>
        <p:txBody>
          <a:bodyPr wrap="square">
            <a:spAutoFit/>
          </a:bodyPr>
          <a:lstStyle/>
          <a:p>
            <a:r>
              <a:rPr lang="es-CL" dirty="0" smtClean="0"/>
              <a:t>1.- ¿Cómo podemos relacionar los afiches leídos con el cuidado del medio ambiente?</a:t>
            </a:r>
          </a:p>
          <a:p>
            <a:r>
              <a:rPr lang="es-CL" dirty="0" smtClean="0"/>
              <a:t>____________________________________________________________________________________________________________________________</a:t>
            </a:r>
          </a:p>
          <a:p>
            <a:endParaRPr lang="es-CL" dirty="0" smtClean="0"/>
          </a:p>
          <a:p>
            <a:r>
              <a:rPr lang="es-CL" dirty="0" smtClean="0"/>
              <a:t>2.- ¿Qué acciones nos invita a realizar, para su cuidado?</a:t>
            </a:r>
          </a:p>
          <a:p>
            <a:r>
              <a:rPr lang="es-CL" dirty="0" smtClean="0"/>
              <a:t>____________________________________________________________________________________________________________________________</a:t>
            </a:r>
            <a:endParaRPr lang="es-CL" dirty="0"/>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3375" y="5517232"/>
            <a:ext cx="2970966" cy="10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7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8602" y="260648"/>
            <a:ext cx="2016224" cy="2642714"/>
          </a:xfrm>
        </p:spPr>
      </p:pic>
      <p:pic>
        <p:nvPicPr>
          <p:cNvPr id="9" name="Picture 2" descr="C:\Users\Profesor\Downloads\WhatsApp Image 2020-08-01 at 13.42.49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507" y="2101941"/>
            <a:ext cx="2088232" cy="27869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ofesor\Downloads\WhatsApp Image 2020-08-01 at 13.42.5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602" y="3495438"/>
            <a:ext cx="2376264" cy="3036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900941"/>
            <a:ext cx="2376264" cy="29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92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rofesor\Downloads\WhatsApp Image 2020-08-01 at 13.42.51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708920"/>
            <a:ext cx="2145888" cy="28611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rofesor\Downloads\WhatsApp Image 2020-08-01 at 13.42.51 (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542401"/>
            <a:ext cx="2297899" cy="30605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875" y="1058946"/>
            <a:ext cx="2360101" cy="296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133921" y="11663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9808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600" b="1" dirty="0" smtClean="0"/>
              <a:t>MOTIVACIÓN</a:t>
            </a:r>
            <a:endParaRPr lang="es-CL" sz="3600" b="1" dirty="0"/>
          </a:p>
        </p:txBody>
      </p:sp>
      <p:sp>
        <p:nvSpPr>
          <p:cNvPr id="3" name="2 Marcador de contenido"/>
          <p:cNvSpPr>
            <a:spLocks noGrp="1"/>
          </p:cNvSpPr>
          <p:nvPr>
            <p:ph idx="1"/>
          </p:nvPr>
        </p:nvSpPr>
        <p:spPr/>
        <p:txBody>
          <a:bodyPr>
            <a:normAutofit/>
          </a:bodyPr>
          <a:lstStyle/>
          <a:p>
            <a:r>
              <a:rPr lang="es-CL" sz="2400" dirty="0" smtClean="0"/>
              <a:t>¿Qué pueden “leer” </a:t>
            </a:r>
            <a:r>
              <a:rPr lang="es-CL" sz="2400" dirty="0"/>
              <a:t>en </a:t>
            </a:r>
            <a:r>
              <a:rPr lang="es-CL" sz="2400" dirty="0" smtClean="0"/>
              <a:t>esta gráfica?</a:t>
            </a:r>
            <a:endParaRPr lang="es-CL" sz="24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114215"/>
            <a:ext cx="2880320" cy="475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53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34272" y="332656"/>
            <a:ext cx="7747481" cy="2246769"/>
          </a:xfrm>
          <a:prstGeom prst="rect">
            <a:avLst/>
          </a:prstGeom>
        </p:spPr>
        <p:txBody>
          <a:bodyPr wrap="square">
            <a:spAutoFit/>
          </a:bodyPr>
          <a:lstStyle/>
          <a:p>
            <a:pPr algn="ctr"/>
            <a:r>
              <a:rPr lang="es-CL" sz="2800" dirty="0"/>
              <a:t>Inicio</a:t>
            </a:r>
            <a:br>
              <a:rPr lang="es-CL" sz="2800" dirty="0"/>
            </a:br>
            <a:r>
              <a:rPr lang="es-CL" sz="2800" dirty="0">
                <a:latin typeface="Berlin Sans FB" panose="020E0602020502020306" pitchFamily="34" charset="0"/>
              </a:rPr>
              <a:t>Activación Conocimientos </a:t>
            </a:r>
            <a:r>
              <a:rPr lang="es-CL" sz="2800" dirty="0" smtClean="0">
                <a:latin typeface="Berlin Sans FB" panose="020E0602020502020306" pitchFamily="34" charset="0"/>
              </a:rPr>
              <a:t>Previos</a:t>
            </a:r>
          </a:p>
          <a:p>
            <a:pPr algn="ctr"/>
            <a:endParaRPr lang="es-CL" sz="2800" dirty="0" smtClean="0">
              <a:latin typeface="Berlin Sans FB" panose="020E0602020502020306" pitchFamily="34" charset="0"/>
            </a:endParaRPr>
          </a:p>
          <a:p>
            <a:pPr algn="ctr"/>
            <a:endParaRPr lang="es-CL" sz="2800" dirty="0">
              <a:latin typeface="Berlin Sans FB" panose="020E0602020502020306" pitchFamily="34" charset="0"/>
            </a:endParaRPr>
          </a:p>
          <a:p>
            <a:pPr algn="ctr"/>
            <a:endParaRPr lang="es-CL" sz="2800" dirty="0" smtClean="0">
              <a:latin typeface="Berlin Sans FB" panose="020E0602020502020306"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245" y="64200"/>
            <a:ext cx="1059905" cy="9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Normal 1 3º 1º Gonzalez Antonel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365104"/>
            <a:ext cx="2160240" cy="26124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fs animados de Signos de Interrogación ~ Gifmania | Signo de  interrogación, Signos de puntuacion, Preguntas al az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7424"/>
            <a:ext cx="1630791" cy="199189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1520" y="1604472"/>
            <a:ext cx="8712969" cy="1754326"/>
          </a:xfrm>
          <a:prstGeom prst="rect">
            <a:avLst/>
          </a:prstGeom>
        </p:spPr>
        <p:txBody>
          <a:bodyPr wrap="square">
            <a:spAutoFit/>
          </a:bodyPr>
          <a:lstStyle/>
          <a:p>
            <a:pPr marL="342900" indent="-342900">
              <a:buAutoNum type="arabicPeriod"/>
            </a:pPr>
            <a:r>
              <a:rPr lang="es-CL" b="1" dirty="0" smtClean="0"/>
              <a:t>Responde </a:t>
            </a:r>
            <a:r>
              <a:rPr lang="es-CL" b="1" dirty="0"/>
              <a:t>en tu cuaderno: </a:t>
            </a:r>
            <a:endParaRPr lang="es-CL" b="1" dirty="0" smtClean="0"/>
          </a:p>
          <a:p>
            <a:pPr marL="342900" indent="-342900">
              <a:buAutoNum type="arabicPeriod"/>
            </a:pPr>
            <a:endParaRPr lang="es-CL" b="1" dirty="0"/>
          </a:p>
          <a:p>
            <a:r>
              <a:rPr lang="es-CL" dirty="0"/>
              <a:t>¿</a:t>
            </a:r>
            <a:r>
              <a:rPr lang="es-CL" dirty="0" smtClean="0"/>
              <a:t>Alguien </a:t>
            </a:r>
            <a:r>
              <a:rPr lang="es-CL" dirty="0"/>
              <a:t>sabe qué es un </a:t>
            </a:r>
            <a:r>
              <a:rPr lang="es-CL" dirty="0" smtClean="0"/>
              <a:t>texto Discontinuo? </a:t>
            </a:r>
            <a:r>
              <a:rPr lang="es-CL" dirty="0" smtClean="0"/>
              <a:t>______________________________________________________________________________________________________________________________________________________________________________________________________________________________</a:t>
            </a:r>
            <a:endParaRPr lang="es-CL" dirty="0"/>
          </a:p>
        </p:txBody>
      </p:sp>
    </p:spTree>
    <p:extLst>
      <p:ext uri="{BB962C8B-B14F-4D97-AF65-F5344CB8AC3E}">
        <p14:creationId xmlns:p14="http://schemas.microsoft.com/office/powerpoint/2010/main" val="12272841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79215"/>
            <a:ext cx="7727619" cy="589545"/>
          </a:xfrm>
          <a:prstGeom prst="rect">
            <a:avLst/>
          </a:prstGeom>
          <a:solidFill>
            <a:srgbClr val="4FC4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sz="2000" b="1" dirty="0" smtClean="0">
                <a:latin typeface="Aharoni" panose="02010803020104030203" pitchFamily="2" charset="-79"/>
                <a:cs typeface="Aharoni" panose="02010803020104030203" pitchFamily="2" charset="-79"/>
              </a:rPr>
              <a:t>PROFUNDICEMOS NUESTROS CONOCIMIENTOS</a:t>
            </a:r>
            <a:endParaRPr lang="es-CL" sz="2000" b="1" dirty="0">
              <a:latin typeface="Aharoni" panose="02010803020104030203" pitchFamily="2" charset="-79"/>
              <a:cs typeface="Aharoni" panose="02010803020104030203" pitchFamily="2" charset="-79"/>
            </a:endParaRPr>
          </a:p>
        </p:txBody>
      </p:sp>
      <p:sp>
        <p:nvSpPr>
          <p:cNvPr id="3" name="2 Rectángulo"/>
          <p:cNvSpPr/>
          <p:nvPr/>
        </p:nvSpPr>
        <p:spPr>
          <a:xfrm>
            <a:off x="611560" y="1700808"/>
            <a:ext cx="8223002" cy="34563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a:t>El texto discontinuo</a:t>
            </a:r>
          </a:p>
          <a:p>
            <a:pPr algn="just"/>
            <a:endParaRPr lang="es-CL" sz="1600" dirty="0" smtClean="0"/>
          </a:p>
          <a:p>
            <a:pPr algn="just"/>
            <a:r>
              <a:rPr lang="es-CL" sz="1600" dirty="0" smtClean="0"/>
              <a:t>Se </a:t>
            </a:r>
            <a:r>
              <a:rPr lang="es-CL" sz="1600" dirty="0"/>
              <a:t>denomina </a:t>
            </a:r>
            <a:r>
              <a:rPr lang="es-CL" sz="1600" b="1" dirty="0"/>
              <a:t>texto discontinuo </a:t>
            </a:r>
            <a:r>
              <a:rPr lang="es-CL" sz="1600" dirty="0"/>
              <a:t>a aquellos que no siguen una secuencia lineal y progresiva, por lo que requieren ser </a:t>
            </a:r>
            <a:r>
              <a:rPr lang="es-CL" sz="1600" b="1" dirty="0"/>
              <a:t>leídos</a:t>
            </a:r>
            <a:r>
              <a:rPr lang="es-CL" sz="1600" dirty="0"/>
              <a:t> utilizando distintas </a:t>
            </a:r>
            <a:r>
              <a:rPr lang="es-CL" sz="1600" b="1" dirty="0"/>
              <a:t>estrategias de comprensión</a:t>
            </a:r>
            <a:r>
              <a:rPr lang="es-CL" sz="1600" dirty="0"/>
              <a:t>, ya que además de distribuir la información en diferentes espacios, </a:t>
            </a:r>
            <a:r>
              <a:rPr lang="es-CL" sz="1600" b="1" dirty="0" smtClean="0"/>
              <a:t>incorporan imágenes</a:t>
            </a:r>
            <a:r>
              <a:rPr lang="es-CL" sz="1600" b="1" dirty="0"/>
              <a:t>, gráficos</a:t>
            </a:r>
            <a:r>
              <a:rPr lang="es-CL" sz="1600" dirty="0"/>
              <a:t>, entre otro, que </a:t>
            </a:r>
            <a:r>
              <a:rPr lang="es-CL" sz="1600" dirty="0" smtClean="0"/>
              <a:t>también </a:t>
            </a:r>
            <a:r>
              <a:rPr lang="es-CL" sz="1600" dirty="0"/>
              <a:t>aportan información al tema principal.</a:t>
            </a:r>
          </a:p>
          <a:p>
            <a:pPr algn="just"/>
            <a:endParaRPr lang="es-CL" sz="1600" dirty="0" smtClean="0"/>
          </a:p>
          <a:p>
            <a:pPr algn="just"/>
            <a:r>
              <a:rPr lang="es-CL" sz="1600" dirty="0" smtClean="0"/>
              <a:t>En </a:t>
            </a:r>
            <a:r>
              <a:rPr lang="es-CL" sz="1600" dirty="0"/>
              <a:t>un texto discontinuo la </a:t>
            </a:r>
            <a:r>
              <a:rPr lang="es-CL" sz="1600" b="1" dirty="0"/>
              <a:t>información</a:t>
            </a:r>
            <a:r>
              <a:rPr lang="es-CL" sz="1600" dirty="0"/>
              <a:t> está organizada en un </a:t>
            </a:r>
            <a:r>
              <a:rPr lang="es-CL" sz="1600" b="1" dirty="0"/>
              <a:t>formato diferente</a:t>
            </a:r>
            <a:r>
              <a:rPr lang="es-CL" sz="1600" dirty="0"/>
              <a:t>, generalmente está condensada en poco espacio, lo que requiere del lector la </a:t>
            </a:r>
            <a:r>
              <a:rPr lang="es-CL" sz="1600" dirty="0" smtClean="0"/>
              <a:t>construcción de </a:t>
            </a:r>
            <a:r>
              <a:rPr lang="es-CL" sz="1600" dirty="0"/>
              <a:t>significado desde las inferencias. Para su comprensión, no solo debemos </a:t>
            </a:r>
            <a:r>
              <a:rPr lang="es-CL" sz="1600" dirty="0" smtClean="0"/>
              <a:t>inferir información</a:t>
            </a:r>
            <a:r>
              <a:rPr lang="es-CL" sz="1600" dirty="0"/>
              <a:t>, sino que es necesario decodificar un formato que presenta otros mecanismos de jerarquización.</a:t>
            </a:r>
          </a:p>
          <a:p>
            <a:pPr algn="just"/>
            <a:endParaRPr lang="es-CL" sz="1600" dirty="0" smtClean="0"/>
          </a:p>
          <a:p>
            <a:pPr algn="just"/>
            <a:r>
              <a:rPr lang="es-CL" sz="1600" b="1" dirty="0" smtClean="0">
                <a:solidFill>
                  <a:srgbClr val="FF0000"/>
                </a:solidFill>
              </a:rPr>
              <a:t>Son </a:t>
            </a:r>
            <a:r>
              <a:rPr lang="es-CL" sz="1600" b="1" dirty="0">
                <a:solidFill>
                  <a:srgbClr val="FF0000"/>
                </a:solidFill>
              </a:rPr>
              <a:t>textos discontinuos el afiche, la infografía, mapas, gráficos</a:t>
            </a:r>
            <a:r>
              <a:rPr lang="es-CL" sz="1600" dirty="0"/>
              <a:t>, entre otros.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245" y="64200"/>
            <a:ext cx="1059905" cy="9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38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683568" y="1916832"/>
            <a:ext cx="7704856" cy="25922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OBJETIVO DE APRENDIZAJE</a:t>
            </a:r>
          </a:p>
          <a:p>
            <a:r>
              <a:rPr lang="es-CL" dirty="0" smtClean="0"/>
              <a:t>En </a:t>
            </a:r>
            <a:r>
              <a:rPr lang="es-CL" dirty="0"/>
              <a:t>esta clase leeremos comprensivamente dos textos discontinuos </a:t>
            </a:r>
            <a:r>
              <a:rPr lang="es-CL" dirty="0" smtClean="0"/>
              <a:t>y reflexionaremos </a:t>
            </a:r>
            <a:r>
              <a:rPr lang="es-CL" dirty="0"/>
              <a:t>sobre el mensaje que estos nos quieren entregar. </a:t>
            </a:r>
          </a:p>
        </p:txBody>
      </p:sp>
    </p:spTree>
    <p:extLst>
      <p:ext uri="{BB962C8B-B14F-4D97-AF65-F5344CB8AC3E}">
        <p14:creationId xmlns:p14="http://schemas.microsoft.com/office/powerpoint/2010/main" val="422931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2255" y="788670"/>
            <a:ext cx="8064896" cy="3970318"/>
          </a:xfrm>
          <a:prstGeom prst="rect">
            <a:avLst/>
          </a:prstGeom>
        </p:spPr>
        <p:txBody>
          <a:bodyPr wrap="square">
            <a:spAutoFit/>
          </a:bodyPr>
          <a:lstStyle/>
          <a:p>
            <a:r>
              <a:rPr lang="es-CL" b="1" dirty="0"/>
              <a:t>Lee y resuelve en tu cuaderno, cada una de las siguientes actividades. </a:t>
            </a:r>
            <a:endParaRPr lang="es-CL" b="1" dirty="0" smtClean="0"/>
          </a:p>
          <a:p>
            <a:pPr algn="just"/>
            <a:r>
              <a:rPr lang="es-CL" dirty="0" smtClean="0"/>
              <a:t>1</a:t>
            </a:r>
            <a:r>
              <a:rPr lang="es-CL" dirty="0"/>
              <a:t>. Lee el afiche de la página 138 de tu libro. Realiza la lectura de forma fluida y respetando la puntuación; también observa detalladamente la imagen, interpretando sus colores, formas y el mensaje que se presenta en cada componente de la ilustración</a:t>
            </a:r>
            <a:r>
              <a:rPr lang="es-CL" sz="1600" dirty="0"/>
              <a:t>.</a:t>
            </a:r>
            <a:endParaRPr lang="es-CL" sz="1600" dirty="0" smtClean="0"/>
          </a:p>
          <a:p>
            <a:pPr marL="342900" indent="-342900" algn="just">
              <a:buAutoNum type="arabicPeriod"/>
            </a:pPr>
            <a:endParaRPr lang="es-CL" dirty="0"/>
          </a:p>
          <a:p>
            <a:pPr marL="342900" indent="-342900" algn="just">
              <a:buAutoNum type="arabicPeriod"/>
            </a:pPr>
            <a:endParaRPr lang="es-CL" dirty="0"/>
          </a:p>
          <a:p>
            <a:pPr algn="just"/>
            <a:endParaRPr lang="es-CL" dirty="0" smtClean="0"/>
          </a:p>
          <a:p>
            <a:pPr algn="just"/>
            <a:endParaRPr lang="es-CL" dirty="0" smtClean="0"/>
          </a:p>
          <a:p>
            <a:pPr algn="just"/>
            <a:endParaRPr lang="es-CL" dirty="0"/>
          </a:p>
          <a:p>
            <a:pPr algn="just"/>
            <a:endParaRPr lang="es-CL" dirty="0" smtClean="0"/>
          </a:p>
          <a:p>
            <a:pPr algn="just"/>
            <a:endParaRPr lang="es-CL" dirty="0"/>
          </a:p>
          <a:p>
            <a:pPr algn="just"/>
            <a:endParaRPr lang="es-CL" dirty="0" smtClean="0"/>
          </a:p>
          <a:p>
            <a:pPr algn="just"/>
            <a:r>
              <a:rPr lang="es-CL" dirty="0" smtClean="0"/>
              <a:t>.</a:t>
            </a:r>
            <a:endParaRPr lang="es-CL" dirty="0"/>
          </a:p>
        </p:txBody>
      </p:sp>
      <p:sp>
        <p:nvSpPr>
          <p:cNvPr id="3" name="2 Rectángulo"/>
          <p:cNvSpPr/>
          <p:nvPr/>
        </p:nvSpPr>
        <p:spPr>
          <a:xfrm>
            <a:off x="909545" y="149367"/>
            <a:ext cx="6912768"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smtClean="0"/>
              <a:t>DESARROLLO DE LA CLASE </a:t>
            </a:r>
            <a:r>
              <a:rPr lang="es-CL" dirty="0" smtClean="0"/>
              <a:t> </a:t>
            </a:r>
            <a:endParaRPr lang="es-CL" dirty="0"/>
          </a:p>
        </p:txBody>
      </p:sp>
      <p:sp>
        <p:nvSpPr>
          <p:cNvPr id="4" name="3 Flecha derecha"/>
          <p:cNvSpPr/>
          <p:nvPr/>
        </p:nvSpPr>
        <p:spPr>
          <a:xfrm>
            <a:off x="4196589" y="3633843"/>
            <a:ext cx="106662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p:cNvSpPr/>
          <p:nvPr/>
        </p:nvSpPr>
        <p:spPr>
          <a:xfrm>
            <a:off x="5283352" y="3253332"/>
            <a:ext cx="3672408" cy="1265079"/>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latin typeface="Gill Sans MT" panose="020B0502020104020203" pitchFamily="34" charset="0"/>
              </a:rPr>
              <a:t>ANTES DE LA LECTURA</a:t>
            </a:r>
          </a:p>
          <a:p>
            <a:pPr algn="ctr"/>
            <a:r>
              <a:rPr lang="es-CL" b="1" dirty="0" smtClean="0">
                <a:latin typeface="Gill Sans MT" panose="020B0502020104020203" pitchFamily="34" charset="0"/>
              </a:rPr>
              <a:t>¿Cuál será el propósito de este tipo de texto? </a:t>
            </a:r>
            <a:endParaRPr lang="es-CL" b="1" dirty="0">
              <a:latin typeface="Gill Sans MT" panose="020B0502020104020203" pitchFamily="34" charset="0"/>
            </a:endParaRPr>
          </a:p>
        </p:txBody>
      </p:sp>
      <p:pic>
        <p:nvPicPr>
          <p:cNvPr id="2050" name="Picture 2" descr="Niña Inteligente Africana Con Una Idea Brillante. Muchacha Lista Con La  Boca Abierta Apuntando Con El índice En La Bombilla Incandescente.  Ilustraciones Vectoriales, Clip Art Vectorizado Libre De Derechos. Image  8599966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5214" y="4371377"/>
            <a:ext cx="2195177" cy="2545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nes animadas de Libros, Gifs animados de Oficina &gt; Libro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2802" y="1772816"/>
            <a:ext cx="1046677" cy="1199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74860"/>
            <a:ext cx="974992" cy="84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08" y="2313676"/>
            <a:ext cx="3234720" cy="440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367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4688</TotalTime>
  <Words>1853</Words>
  <Application>Microsoft Office PowerPoint</Application>
  <PresentationFormat>Presentación en pantalla (4:3)</PresentationFormat>
  <Paragraphs>220</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PLANIFICACIÓN  CLASES VIRTUALES SEMANA N° 30 Clase N°1 5 año A FECHA:  19 de Octubre del  2020.</vt:lpstr>
      <vt:lpstr>Presentación de PowerPoint</vt:lpstr>
      <vt:lpstr>Presentación de PowerPoint</vt:lpstr>
      <vt:lpstr>Presentación de PowerPoint</vt:lpstr>
      <vt:lpstr>MOTIVACIÓN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HP</cp:lastModifiedBy>
  <cp:revision>224</cp:revision>
  <dcterms:created xsi:type="dcterms:W3CDTF">2020-07-06T03:06:52Z</dcterms:created>
  <dcterms:modified xsi:type="dcterms:W3CDTF">2020-10-18T13:57:27Z</dcterms:modified>
</cp:coreProperties>
</file>