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7B4E4"/>
            </a:gs>
            <a:gs pos="100000">
              <a:srgbClr val="BFCF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MX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205707A-6CB7-42E4-84DC-992CACCA18C6}" type="slidenum">
              <a:rPr lang="es-CL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‹Nº›</a:t>
            </a:fld>
            <a:endParaRPr lang="es-MX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4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14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14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7B4E4"/>
            </a:gs>
            <a:gs pos="100000">
              <a:srgbClr val="BFCF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MX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MX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A41EB5A-A424-457F-80E9-F0A09924B65A}" type="slidenum">
              <a:rPr lang="es-CL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‹Nº›</a:t>
            </a:fld>
            <a:endParaRPr lang="es-MX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07320" y="1628640"/>
            <a:ext cx="7772040" cy="1779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PLANIFICACIÓN  PARA CLASES VIRTUALES</a:t>
            </a:r>
            <a:br/>
            <a:r>
              <a:rPr lang="es-CL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SEMANA N°30</a:t>
            </a:r>
            <a:br/>
            <a:r>
              <a:rPr lang="es-CL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FECHA : Jueves 22 de Octubre 2020</a:t>
            </a:r>
            <a:br/>
            <a:r>
              <a:rPr lang="es-CL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5 Año Básico</a:t>
            </a:r>
            <a:endParaRPr lang="es-MX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351360" y="5900040"/>
            <a:ext cx="8028000" cy="61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Colegio Jean Piaget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6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Mi escuela, un lugar para aprender y crecer en un ambiente saludable</a:t>
            </a:r>
            <a:endParaRPr lang="es-MX" sz="1600" b="0" strike="noStrike" spc="-1">
              <a:latin typeface="Arial"/>
            </a:endParaRPr>
          </a:p>
        </p:txBody>
      </p:sp>
      <p:pic>
        <p:nvPicPr>
          <p:cNvPr id="126" name="Google Shape;166;p25"/>
          <p:cNvPicPr/>
          <p:nvPr/>
        </p:nvPicPr>
        <p:blipFill>
          <a:blip r:embed="rId2"/>
          <a:stretch/>
        </p:blipFill>
        <p:spPr>
          <a:xfrm>
            <a:off x="5841720" y="3645000"/>
            <a:ext cx="3301920" cy="285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Table 1"/>
          <p:cNvGraphicFramePr/>
          <p:nvPr/>
        </p:nvGraphicFramePr>
        <p:xfrm>
          <a:off x="467640" y="1196640"/>
          <a:ext cx="8136720" cy="5172453"/>
        </p:xfrm>
        <a:graphic>
          <a:graphicData uri="http://schemas.openxmlformats.org/drawingml/2006/table">
            <a:tbl>
              <a:tblPr/>
              <a:tblGrid>
                <a:gridCol w="257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9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ASIGNATURA /CURSO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Música                                              5 Año Básico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NOMBRE DEL PROFESOR/A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Marlene Soto C.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EDUCADORA DIFERENCIAL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Inés Carriñe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OBJETIVO DE APRENDIZAJE PRIORIZACIÓN NIVEL 1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OA 3. Escuchar música en forma abundante de diversos contextos y culturas poniendo énfasis en: Tradición escrita (docta), música de compositores chilenos y del mundo.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12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MX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</a:rPr>
                        <a:t>INDICADORES DE EVALUACIÓN PARA OA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47640" indent="-304560" algn="just">
                        <a:lnSpc>
                          <a:spcPct val="115000"/>
                        </a:lnSpc>
                        <a:buClr>
                          <a:srgbClr val="4D4D4D"/>
                        </a:buClr>
                        <a:buFont typeface="Arial"/>
                        <a:buChar char="●"/>
                      </a:pPr>
                      <a:r>
                        <a:rPr lang="es-CL" sz="1200" b="0" strike="noStrike" spc="-1">
                          <a:solidFill>
                            <a:srgbClr val="4D4D4D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</a:rPr>
                        <a:t>Manifiestan interés y disposición a escuchar (mediante comentarios, manifestando preferencias, proponiendo escuchar alguna música en especial).</a:t>
                      </a:r>
                      <a:endParaRPr lang="es-MX" sz="1200" b="0" strike="noStrike" spc="-1">
                        <a:latin typeface="Arial"/>
                      </a:endParaRPr>
                    </a:p>
                    <a:p>
                      <a:pPr marL="647640" indent="-304560" algn="just">
                        <a:lnSpc>
                          <a:spcPct val="115000"/>
                        </a:lnSpc>
                        <a:buClr>
                          <a:srgbClr val="4D4D4D"/>
                        </a:buClr>
                        <a:buFont typeface="Arial"/>
                        <a:buChar char="●"/>
                      </a:pPr>
                      <a:r>
                        <a:rPr lang="es-CL" sz="1200" b="0" strike="noStrike" spc="-1">
                          <a:solidFill>
                            <a:srgbClr val="4D4D4D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</a:rPr>
                        <a:t>Escuchan atentamente, expresando sus impresiones por diferentes medios (verbales, corporales, visuales, musicales) con mayor conciencia.</a:t>
                      </a:r>
                      <a:endParaRPr lang="es-MX" sz="1200" b="0" strike="noStrike" spc="-1">
                        <a:latin typeface="Arial"/>
                      </a:endParaRPr>
                    </a:p>
                    <a:p>
                      <a:pPr marL="647640" indent="-304560" algn="just">
                        <a:lnSpc>
                          <a:spcPct val="115000"/>
                        </a:lnSpc>
                        <a:buClr>
                          <a:srgbClr val="4D4D4D"/>
                        </a:buClr>
                        <a:buFont typeface="Arial"/>
                        <a:buChar char="●"/>
                      </a:pPr>
                      <a:r>
                        <a:rPr lang="es-CL" sz="1200" b="0" strike="noStrike" spc="-1">
                          <a:solidFill>
                            <a:srgbClr val="4D4D4D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</a:rPr>
                        <a:t>Establecen comparaciones entre las diferentes audiciones.</a:t>
                      </a:r>
                      <a:endParaRPr lang="es-MX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</a:pP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CONTENIDO /HABILIDADES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Música en diversos contextos</a:t>
                      </a:r>
                      <a:endParaRPr lang="es-MX" sz="14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Habilidades:</a:t>
                      </a:r>
                      <a:endParaRPr lang="es-MX" sz="14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9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OBJETIVO DE LA CLASE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Escuchar música en forma abundante de diversos contextos y culturas.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EVALUACIÓN</a:t>
                      </a:r>
                      <a:endParaRPr lang="es-MX" sz="12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29160" marR="29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Mediante ticket de salida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29160" marR="29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8" name="Google Shape;172;p26"/>
          <p:cNvPicPr/>
          <p:nvPr/>
        </p:nvPicPr>
        <p:blipFill>
          <a:blip r:embed="rId2"/>
          <a:stretch/>
        </p:blipFill>
        <p:spPr>
          <a:xfrm>
            <a:off x="7524360" y="112680"/>
            <a:ext cx="986400" cy="85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s-MX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Google Shape;179;p27"/>
          <p:cNvPicPr/>
          <p:nvPr/>
        </p:nvPicPr>
        <p:blipFill>
          <a:blip r:embed="rId2"/>
          <a:srcRect l="12694" r="12941"/>
          <a:stretch/>
        </p:blipFill>
        <p:spPr>
          <a:xfrm>
            <a:off x="0" y="-39240"/>
            <a:ext cx="9143640" cy="6896880"/>
          </a:xfrm>
          <a:prstGeom prst="rect">
            <a:avLst/>
          </a:prstGeom>
          <a:ln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251640" y="260640"/>
            <a:ext cx="1872000" cy="83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L" sz="1600" b="0" i="1" strike="noStrike" spc="-1">
                <a:solidFill>
                  <a:srgbClr val="FF0000"/>
                </a:solidFill>
                <a:latin typeface="Calibri"/>
                <a:ea typeface="Calibri"/>
              </a:rPr>
              <a:t>Sugerencia</a:t>
            </a:r>
            <a:endParaRPr lang="es-MX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600" b="0" i="1" strike="noStrike" spc="-1">
                <a:solidFill>
                  <a:srgbClr val="FF0000"/>
                </a:solidFill>
                <a:latin typeface="Calibri"/>
                <a:ea typeface="Calibri"/>
              </a:rPr>
              <a:t>De reglas virtuales. Puede usar otras</a:t>
            </a:r>
            <a:endParaRPr lang="es-MX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85;p28"/>
          <p:cNvPicPr/>
          <p:nvPr/>
        </p:nvPicPr>
        <p:blipFill>
          <a:blip r:embed="rId2"/>
          <a:srcRect l="13010" r="12625"/>
          <a:stretch/>
        </p:blipFill>
        <p:spPr>
          <a:xfrm>
            <a:off x="30960" y="10800"/>
            <a:ext cx="9112680" cy="688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60640"/>
            <a:ext cx="8278200" cy="1330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3959" b="0" strike="noStrike" spc="-1">
                <a:solidFill>
                  <a:srgbClr val="000000"/>
                </a:solidFill>
                <a:latin typeface="Calibri"/>
                <a:ea typeface="Calibri"/>
              </a:rPr>
              <a:t>Objetivo de la clase:”</a:t>
            </a:r>
            <a:r>
              <a:rPr lang="es-CL" sz="3100" b="0" strike="noStrike" spc="-1">
                <a:solidFill>
                  <a:srgbClr val="000000"/>
                </a:solidFill>
                <a:highlight>
                  <a:srgbClr val="EA9999"/>
                </a:highlight>
                <a:latin typeface="Calibri"/>
                <a:ea typeface="Calibri"/>
              </a:rPr>
              <a:t>Escuchar música en forma abundante de diversos contextos y culturas”</a:t>
            </a:r>
            <a:br/>
            <a:endParaRPr lang="es-MX" sz="3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Google Shape;206;p30"/>
          <p:cNvPicPr/>
          <p:nvPr/>
        </p:nvPicPr>
        <p:blipFill>
          <a:blip r:embed="rId2"/>
          <a:stretch/>
        </p:blipFill>
        <p:spPr>
          <a:xfrm>
            <a:off x="75017" y="648070"/>
            <a:ext cx="803872" cy="723530"/>
          </a:xfrm>
          <a:prstGeom prst="rect">
            <a:avLst/>
          </a:prstGeom>
          <a:ln>
            <a:noFill/>
          </a:ln>
        </p:spPr>
      </p:pic>
      <p:pic>
        <p:nvPicPr>
          <p:cNvPr id="147" name="Google Shape;207;p30"/>
          <p:cNvPicPr/>
          <p:nvPr/>
        </p:nvPicPr>
        <p:blipFill>
          <a:blip r:embed="rId3"/>
          <a:srcRect l="49626" t="-2820" r="3780" b="2820"/>
          <a:stretch/>
        </p:blipFill>
        <p:spPr>
          <a:xfrm>
            <a:off x="7048800" y="1009835"/>
            <a:ext cx="1590480" cy="1237680"/>
          </a:xfrm>
          <a:prstGeom prst="rect">
            <a:avLst/>
          </a:prstGeom>
          <a:ln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504720" y="2019240"/>
            <a:ext cx="7229520" cy="35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45000"/>
              </a:lnSpc>
              <a:spcBef>
                <a:spcPts val="1400"/>
              </a:spcBef>
            </a:pPr>
            <a:r>
              <a:rPr lang="es-CL" sz="1700" b="0" strike="noStrike" spc="-1">
                <a:solidFill>
                  <a:srgbClr val="4D4D4D"/>
                </a:solidFill>
                <a:highlight>
                  <a:srgbClr val="EBF0F2"/>
                </a:highlight>
                <a:latin typeface="Arial"/>
                <a:ea typeface="Arial"/>
              </a:rPr>
              <a:t>A continuación escucharemos diversas músicas de compositores chilenos y del mundo. Tradición escrita (docta), (por ejemplo, "La voz de las calles" de P. H. Allende, "Evocaciones Huilliches" de Carlos Isamitt, "Fanfarria para el hombre común" de A. Copland); Tradición oral (folclor, música de pueblos originarios), música chilena y sus orígenes (por ejemplo, música mapuche, Rolando Alarcón, Grupo Cuncumén); Popular (jazz, rock, fusión etc.), música chilena y sus influencias (por ejemplo, Los porfiados de la Cueca y La Ley).</a:t>
            </a:r>
            <a:endParaRPr lang="es-MX" sz="17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00"/>
              </a:spcBef>
            </a:pPr>
            <a:endParaRPr lang="es-MX" sz="1700" b="0" strike="noStrike" spc="-1">
              <a:latin typeface="Arial"/>
            </a:endParaRPr>
          </a:p>
        </p:txBody>
      </p:sp>
      <p:pic>
        <p:nvPicPr>
          <p:cNvPr id="149" name="Google Shape;209;p30"/>
          <p:cNvPicPr/>
          <p:nvPr/>
        </p:nvPicPr>
        <p:blipFill>
          <a:blip r:embed="rId4"/>
          <a:stretch/>
        </p:blipFill>
        <p:spPr>
          <a:xfrm>
            <a:off x="4219560" y="4805280"/>
            <a:ext cx="3924000" cy="138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Motivación </a:t>
            </a:r>
            <a:endParaRPr lang="es-MX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Google Shape;215;p31"/>
          <p:cNvPicPr/>
          <p:nvPr/>
        </p:nvPicPr>
        <p:blipFill>
          <a:blip r:embed="rId2"/>
          <a:stretch/>
        </p:blipFill>
        <p:spPr>
          <a:xfrm>
            <a:off x="7452360" y="447840"/>
            <a:ext cx="1283040" cy="110844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266760" y="1417680"/>
            <a:ext cx="6705720" cy="140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s-CL" sz="2000" b="0" strike="noStrike" spc="-1">
                <a:solidFill>
                  <a:srgbClr val="000000"/>
                </a:solidFill>
                <a:latin typeface="Arial"/>
                <a:ea typeface="Arial"/>
              </a:rPr>
              <a:t>A continuación escucha atentamente la siguiente interpretación de música andina.</a:t>
            </a:r>
            <a:endParaRPr lang="es-MX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2100" b="1" strike="noStrike" spc="-1">
                <a:solidFill>
                  <a:srgbClr val="000000"/>
                </a:solidFill>
                <a:latin typeface="Arial"/>
                <a:ea typeface="Arial"/>
              </a:rPr>
              <a:t>https://www.youtube.com/watch?v=hs1FzKqE2nQ</a:t>
            </a:r>
            <a:endParaRPr lang="es-MX" sz="2100" b="0" strike="noStrike" spc="-1">
              <a:latin typeface="Arial"/>
            </a:endParaRPr>
          </a:p>
        </p:txBody>
      </p:sp>
      <p:pic>
        <p:nvPicPr>
          <p:cNvPr id="153" name="Google Shape;217;p31"/>
          <p:cNvPicPr/>
          <p:nvPr/>
        </p:nvPicPr>
        <p:blipFill>
          <a:blip r:embed="rId3"/>
          <a:stretch/>
        </p:blipFill>
        <p:spPr>
          <a:xfrm>
            <a:off x="7452360" y="1613880"/>
            <a:ext cx="1158480" cy="99864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114480" y="2550240"/>
            <a:ext cx="4257360" cy="157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4"/>
          <p:cNvSpPr/>
          <p:nvPr/>
        </p:nvSpPr>
        <p:spPr>
          <a:xfrm>
            <a:off x="4372200" y="3170520"/>
            <a:ext cx="3171600" cy="157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6" name="Google Shape;220;p31"/>
          <p:cNvPicPr/>
          <p:nvPr/>
        </p:nvPicPr>
        <p:blipFill>
          <a:blip r:embed="rId4"/>
          <a:srcRect r="12604" b="-18300"/>
          <a:stretch/>
        </p:blipFill>
        <p:spPr>
          <a:xfrm>
            <a:off x="685800" y="3109320"/>
            <a:ext cx="2247480" cy="2646000"/>
          </a:xfrm>
          <a:prstGeom prst="rect">
            <a:avLst/>
          </a:prstGeom>
          <a:ln>
            <a:noFill/>
          </a:ln>
        </p:spPr>
      </p:pic>
      <p:pic>
        <p:nvPicPr>
          <p:cNvPr id="157" name="Google Shape;221;p31"/>
          <p:cNvPicPr/>
          <p:nvPr/>
        </p:nvPicPr>
        <p:blipFill>
          <a:blip r:embed="rId5"/>
          <a:srcRect l="2884" t="-12285"/>
          <a:stretch/>
        </p:blipFill>
        <p:spPr>
          <a:xfrm>
            <a:off x="4915080" y="2670120"/>
            <a:ext cx="2723760" cy="2027520"/>
          </a:xfrm>
          <a:prstGeom prst="rect">
            <a:avLst/>
          </a:prstGeom>
          <a:ln>
            <a:noFill/>
          </a:ln>
        </p:spPr>
      </p:pic>
      <p:pic>
        <p:nvPicPr>
          <p:cNvPr id="158" name="Google Shape;222;p31"/>
          <p:cNvPicPr/>
          <p:nvPr/>
        </p:nvPicPr>
        <p:blipFill>
          <a:blip r:embed="rId6"/>
          <a:stretch/>
        </p:blipFill>
        <p:spPr>
          <a:xfrm>
            <a:off x="3143160" y="4789800"/>
            <a:ext cx="2543040" cy="19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2483640" y="260640"/>
            <a:ext cx="4248000" cy="93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8F1FF"/>
              </a:gs>
              <a:gs pos="100000">
                <a:srgbClr val="E2FBFF"/>
              </a:gs>
            </a:gsLst>
            <a:lin ang="16200000"/>
          </a:gradFill>
          <a:ln w="9360">
            <a:solidFill>
              <a:srgbClr val="45A9C4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TICKET DE SALIDA</a:t>
            </a:r>
            <a:endParaRPr lang="es-MX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ASIGNATURA MÚSICA</a:t>
            </a:r>
            <a:endParaRPr lang="es-MX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SEMANA 30 5 AÑO BÁSICO</a:t>
            </a:r>
            <a:endParaRPr lang="es-MX" sz="2000" b="0" strike="noStrike" spc="-1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467640" y="1530360"/>
            <a:ext cx="6408360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8F1FF"/>
              </a:gs>
              <a:gs pos="100000">
                <a:srgbClr val="E2FBFF"/>
              </a:gs>
            </a:gsLst>
            <a:lin ang="16200000"/>
          </a:gradFill>
          <a:ln w="9360">
            <a:solidFill>
              <a:srgbClr val="45A9C4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Nombre: _______________________________________</a:t>
            </a:r>
            <a:endParaRPr lang="es-MX" sz="1800" b="0" strike="noStrike" spc="-1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467640" y="2421000"/>
            <a:ext cx="7704360" cy="14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es-CL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Señale el autor(es) y nacionalidad de la </a:t>
            </a:r>
            <a:r>
              <a:rPr lang="es-CL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interpretación”Pájaro</a:t>
            </a:r>
            <a:r>
              <a:rPr lang="es-CL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campana”</a:t>
            </a:r>
            <a:endParaRPr lang="es-MX" sz="1800" b="0" strike="noStrike" spc="-1" dirty="0"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arenR"/>
            </a:pPr>
            <a:r>
              <a:rPr lang="es-CL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¿Qué sentimientos le provoca al escucharla?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3)     Indique tres características de la música recientemente escuchada y dibuje los instrumentos musicales utilizados.</a:t>
            </a:r>
            <a:endParaRPr lang="es-MX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MX" sz="1800" b="0" strike="noStrike" spc="-1" dirty="0"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>
            <a:off x="5508000" y="5157360"/>
            <a:ext cx="3384000" cy="14396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560">
            <a:solidFill>
              <a:schemeClr val="accent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Enviar fotografía de este ticket de salida al: </a:t>
            </a:r>
            <a:endParaRPr lang="es-MX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Correo:</a:t>
            </a:r>
            <a:endParaRPr lang="es-MX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Celular:(56)964506705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63" name="Google Shape;237;p33"/>
          <p:cNvPicPr/>
          <p:nvPr/>
        </p:nvPicPr>
        <p:blipFill>
          <a:blip r:embed="rId2"/>
          <a:stretch/>
        </p:blipFill>
        <p:spPr>
          <a:xfrm>
            <a:off x="7256160" y="186480"/>
            <a:ext cx="1254600" cy="1083960"/>
          </a:xfrm>
          <a:prstGeom prst="rect">
            <a:avLst/>
          </a:prstGeom>
          <a:ln>
            <a:noFill/>
          </a:ln>
        </p:spPr>
      </p:pic>
      <p:sp>
        <p:nvSpPr>
          <p:cNvPr id="164" name="CustomShape 5"/>
          <p:cNvSpPr/>
          <p:nvPr/>
        </p:nvSpPr>
        <p:spPr>
          <a:xfrm>
            <a:off x="154080" y="476640"/>
            <a:ext cx="1944000" cy="793800"/>
          </a:xfrm>
          <a:prstGeom prst="rect">
            <a:avLst/>
          </a:prstGeom>
          <a:solidFill>
            <a:schemeClr val="accent1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400" b="1" strike="noStrike" spc="-1">
                <a:solidFill>
                  <a:srgbClr val="FFFFFF"/>
                </a:solidFill>
                <a:latin typeface="Calibri"/>
                <a:ea typeface="Calibri"/>
              </a:rPr>
              <a:t>CIERRE</a:t>
            </a:r>
            <a:endParaRPr lang="es-MX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405</Words>
  <Application>Microsoft Office PowerPoint</Application>
  <PresentationFormat>Presentación en pantalla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Coordinación JP</dc:creator>
  <dc:description/>
  <cp:lastModifiedBy>Coordinación JP</cp:lastModifiedBy>
  <cp:revision>2</cp:revision>
  <dcterms:modified xsi:type="dcterms:W3CDTF">2020-10-15T13:33:04Z</dcterms:modified>
  <dc:language>es-MX</dc:language>
</cp:coreProperties>
</file>