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8" r:id="rId2"/>
    <p:sldId id="256" r:id="rId3"/>
    <p:sldId id="310" r:id="rId4"/>
    <p:sldId id="304" r:id="rId5"/>
    <p:sldId id="315" r:id="rId6"/>
    <p:sldId id="313" r:id="rId7"/>
    <p:sldId id="308" r:id="rId8"/>
    <p:sldId id="314" r:id="rId9"/>
    <p:sldId id="297" r:id="rId1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86477" autoAdjust="0"/>
  </p:normalViewPr>
  <p:slideViewPr>
    <p:cSldViewPr>
      <p:cViewPr>
        <p:scale>
          <a:sx n="77" d="100"/>
          <a:sy n="77" d="100"/>
        </p:scale>
        <p:origin x="-1266" y="-42"/>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21-10-2020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21-10-2020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21-10-2020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21-10-2020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21-10-2020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21-10-2020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21-10-2020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21-10-2020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21-10-2020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21-10-2020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21-10-2020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21-10-2020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21-10-2020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1628800"/>
            <a:ext cx="7772400" cy="1780108"/>
          </a:xfrm>
        </p:spPr>
        <p:txBody>
          <a:bodyPr>
            <a:noAutofit/>
          </a:bodyPr>
          <a:lstStyle/>
          <a:p>
            <a:r>
              <a:rPr lang="es-CL" sz="2800" b="1" dirty="0"/>
              <a:t>PLANIFICACIÓN  CLASES VIRTUALES</a:t>
            </a:r>
            <a:r>
              <a:rPr lang="es-CL" sz="2800" dirty="0"/>
              <a:t/>
            </a:r>
            <a:br>
              <a:rPr lang="es-CL" sz="2800" dirty="0"/>
            </a:br>
            <a:r>
              <a:rPr lang="es-CL" sz="2800" dirty="0"/>
              <a:t>SEMANA </a:t>
            </a:r>
            <a:r>
              <a:rPr lang="es-CL" sz="2800" dirty="0" err="1"/>
              <a:t>N°</a:t>
            </a:r>
            <a:r>
              <a:rPr lang="es-CL" sz="2800" dirty="0"/>
              <a:t> 30</a:t>
            </a:r>
            <a:br>
              <a:rPr lang="es-CL" sz="2800" dirty="0"/>
            </a:br>
            <a:r>
              <a:rPr lang="es-CL" sz="2800" dirty="0"/>
              <a:t>FECHA : 21- Octubre-2020</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4166099357"/>
              </p:ext>
            </p:extLst>
          </p:nvPr>
        </p:nvGraphicFramePr>
        <p:xfrm>
          <a:off x="503548" y="260648"/>
          <a:ext cx="8136904" cy="5920736"/>
        </p:xfrm>
        <a:graphic>
          <a:graphicData uri="http://schemas.openxmlformats.org/drawingml/2006/table">
            <a:tbl>
              <a:tblPr firstRow="1" firstCol="1" bandRow="1"/>
              <a:tblGrid>
                <a:gridCol w="2575592">
                  <a:extLst>
                    <a:ext uri="{9D8B030D-6E8A-4147-A177-3AD203B41FA5}">
                      <a16:colId xmlns:a16="http://schemas.microsoft.com/office/drawing/2014/main" xmlns="" val="20000"/>
                    </a:ext>
                  </a:extLst>
                </a:gridCol>
                <a:gridCol w="5561312">
                  <a:extLst>
                    <a:ext uri="{9D8B030D-6E8A-4147-A177-3AD203B41FA5}">
                      <a16:colId xmlns:a16="http://schemas.microsoft.com/office/drawing/2014/main" xmlns="" val="20001"/>
                    </a:ext>
                  </a:extLst>
                </a:gridCol>
              </a:tblGrid>
              <a:tr h="288244">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effectLst/>
                          <a:latin typeface="+mn-lt"/>
                          <a:ea typeface="Calibri"/>
                          <a:cs typeface="Times New Roman"/>
                        </a:rPr>
                        <a:t>Artes Visuales 5° Básico</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4741">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Alicia Cuellar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4741">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Estrella Letelier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22514">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400" b="1" u="sng" dirty="0">
                          <a:solidFill>
                            <a:schemeClr val="tx1"/>
                          </a:solidFill>
                        </a:rPr>
                        <a:t>ARTES: </a:t>
                      </a:r>
                    </a:p>
                    <a:p>
                      <a:pPr algn="just">
                        <a:spcAft>
                          <a:spcPts val="0"/>
                        </a:spcAft>
                      </a:pPr>
                      <a:r>
                        <a:rPr lang="es-CL" sz="1200" dirty="0"/>
                        <a:t>Crear trabajos de arte y diseños a partir de sus propias ideas y de la observación del: › entorno cultural: Chile, su paisaje y sus costumbres en el pasado y en el presente </a:t>
                      </a:r>
                      <a:r>
                        <a:rPr lang="es-CL" sz="1200" b="1" dirty="0"/>
                        <a:t>› entorno artístico: impresionismo y postimpresionismo; y diseño en Chile, Latinoamérica y del resto del mundo (OA1)</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1" u="sng" dirty="0">
                          <a:solidFill>
                            <a:schemeClr val="tx1"/>
                          </a:solidFill>
                        </a:rPr>
                        <a:t>TECNOLOGÍA: </a:t>
                      </a:r>
                    </a:p>
                    <a:p>
                      <a:r>
                        <a:rPr lang="es-CL" sz="1200" kern="1200" dirty="0">
                          <a:solidFill>
                            <a:schemeClr val="tx1"/>
                          </a:solidFill>
                          <a:effectLst/>
                          <a:latin typeface="+mn-lt"/>
                          <a:ea typeface="+mn-ea"/>
                          <a:cs typeface="+mn-cs"/>
                        </a:rPr>
                        <a:t>Elaborar un producto tecnológico para resolver problemas y aprovechar  oportunidades, seleccionando y demostrando dominio en el uso de: técnicas y herramientas para medir, marcar, cortar, unir, pegar, mezclar, lijar, serrar, perforar y pintar, entre otras; materiales como papeles, cartones, maderas, fibras, plásticos, cerámicos, metales, desechos, entre otros</a:t>
                      </a:r>
                      <a:r>
                        <a:rPr lang="es-CL" sz="1200" b="1" kern="1200" dirty="0">
                          <a:solidFill>
                            <a:schemeClr val="tx1"/>
                          </a:solidFill>
                          <a:effectLst/>
                          <a:latin typeface="+mn-lt"/>
                          <a:ea typeface="+mn-ea"/>
                          <a:cs typeface="+mn-cs"/>
                        </a:rPr>
                        <a:t>(OA 3)</a:t>
                      </a:r>
                      <a:endParaRPr lang="es-CL" sz="14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13251">
                <a:tc>
                  <a:txBody>
                    <a:bodyPr/>
                    <a:lstStyle/>
                    <a:p>
                      <a:pPr algn="just">
                        <a:spcAft>
                          <a:spcPts val="0"/>
                        </a:spcAft>
                      </a:pPr>
                      <a:endParaRPr lang="es-ES_tradnl" sz="1200" b="1" dirty="0">
                        <a:solidFill>
                          <a:schemeClr val="tx1"/>
                        </a:solidFill>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solidFill>
                            <a:schemeClr val="tx1"/>
                          </a:solidFill>
                          <a:effectLst/>
                          <a:latin typeface="+mn-lt"/>
                          <a:ea typeface="Calibri"/>
                          <a:cs typeface="Times New Roman"/>
                        </a:rPr>
                        <a:t>INDICADORES DE EVALUACIÓN PARA OA</a:t>
                      </a:r>
                      <a:endParaRPr lang="es-CL" sz="1200" dirty="0">
                        <a:solidFill>
                          <a:schemeClr val="tx1"/>
                        </a:solidFill>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indent="0">
                        <a:lnSpc>
                          <a:spcPct val="115000"/>
                        </a:lnSpc>
                        <a:spcAft>
                          <a:spcPts val="0"/>
                        </a:spcAft>
                        <a:buFont typeface="Arial" panose="020B0604020202020204" pitchFamily="34" charset="0"/>
                        <a:buNone/>
                      </a:pPr>
                      <a:r>
                        <a:rPr lang="es-CL" sz="1400" u="sng" dirty="0">
                          <a:solidFill>
                            <a:schemeClr val="tx1"/>
                          </a:solidFill>
                        </a:rPr>
                        <a:t>ARTES: </a:t>
                      </a:r>
                    </a:p>
                    <a:p>
                      <a:pPr marL="0" marR="0" lvl="0" indent="0" algn="l" defTabSz="914400" rtl="0" eaLnBrk="1" fontAlgn="auto" latinLnBrk="0" hangingPunct="1">
                        <a:lnSpc>
                          <a:spcPct val="115000"/>
                        </a:lnSpc>
                        <a:spcBef>
                          <a:spcPts val="0"/>
                        </a:spcBef>
                        <a:spcAft>
                          <a:spcPts val="0"/>
                        </a:spcAft>
                        <a:buClrTx/>
                        <a:buSzTx/>
                        <a:buFontTx/>
                        <a:buNone/>
                        <a:tabLst/>
                        <a:defRPr/>
                      </a:pPr>
                      <a:r>
                        <a:rPr lang="es-ES" sz="1400" u="sng" dirty="0">
                          <a:solidFill>
                            <a:schemeClr val="tx1"/>
                          </a:solidFill>
                        </a:rPr>
                        <a:t>- </a:t>
                      </a:r>
                      <a:r>
                        <a:rPr lang="es-ES" sz="1400" dirty="0"/>
                        <a:t>Diseñan objetos sencillos, respondiendo a distintos desafíos que se les presentan. › Diseñan y construyen </a:t>
                      </a:r>
                      <a:endParaRPr lang="es-ES" sz="1400" u="sng" dirty="0">
                        <a:solidFill>
                          <a:schemeClr val="tx1"/>
                        </a:solidFill>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s-ES" sz="1400" u="sng" dirty="0">
                          <a:solidFill>
                            <a:schemeClr val="tx1"/>
                          </a:solidFill>
                        </a:rPr>
                        <a:t>TECNOLOGÍA: </a:t>
                      </a:r>
                    </a:p>
                    <a:p>
                      <a:pPr marL="0" marR="0" lvl="0" indent="0" algn="l" defTabSz="914400" rtl="0" eaLnBrk="1" fontAlgn="auto" latinLnBrk="0" hangingPunct="1">
                        <a:lnSpc>
                          <a:spcPct val="115000"/>
                        </a:lnSpc>
                        <a:spcBef>
                          <a:spcPts val="0"/>
                        </a:spcBef>
                        <a:spcAft>
                          <a:spcPts val="0"/>
                        </a:spcAft>
                        <a:buClrTx/>
                        <a:buSzTx/>
                        <a:buFontTx/>
                        <a:buNone/>
                        <a:tabLst/>
                        <a:defRPr/>
                      </a:pPr>
                      <a:r>
                        <a:rPr lang="es-CL" sz="1400" dirty="0">
                          <a:solidFill>
                            <a:schemeClr val="tx1"/>
                          </a:solidFill>
                        </a:rPr>
                        <a:t>-</a:t>
                      </a:r>
                      <a:r>
                        <a:rPr lang="es-CL" sz="1400" kern="1200" dirty="0">
                          <a:solidFill>
                            <a:schemeClr val="tx1"/>
                          </a:solidFill>
                          <a:effectLst/>
                          <a:latin typeface="+mn-lt"/>
                          <a:ea typeface="+mn-ea"/>
                          <a:cs typeface="+mn-cs"/>
                        </a:rPr>
                        <a:t> Elaboran un objeto tecnológico, usando los materiales y las herramientas apropiados.</a:t>
                      </a:r>
                      <a:endParaRPr lang="es-CL" sz="1400" dirty="0">
                        <a:solidFill>
                          <a:schemeClr val="tx1"/>
                        </a:solidFill>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8244">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 </a:t>
                      </a:r>
                      <a:r>
                        <a:rPr lang="es-ES" sz="1400" dirty="0"/>
                        <a:t>› Desarrollar proyectos de diseño, aplicando las etapas del proceso creativo.</a:t>
                      </a:r>
                    </a:p>
                    <a:p>
                      <a:pPr algn="just">
                        <a:spcAft>
                          <a:spcPts val="0"/>
                        </a:spcAft>
                      </a:pPr>
                      <a:r>
                        <a:rPr lang="es-ES" sz="1400" dirty="0"/>
                        <a:t> › Crear, basándose en la observación de objetos y elementos de diseño.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33344">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Elaborar diseños de objetos sencillos. </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0912">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600" b="1" dirty="0">
                          <a:effectLst/>
                          <a:latin typeface="+mn-lt"/>
                        </a:rPr>
                        <a:t>Ticket</a:t>
                      </a:r>
                      <a:r>
                        <a:rPr lang="es-CL" sz="1600" b="1" baseline="0" dirty="0">
                          <a:effectLst/>
                          <a:latin typeface="+mn-lt"/>
                        </a:rPr>
                        <a:t> de salida</a:t>
                      </a:r>
                      <a:endParaRPr lang="es-CL" sz="1600" b="1"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u="sng" dirty="0"/>
              <a:t>Reglas para una buena clase </a:t>
            </a:r>
            <a:endParaRPr lang="es-CL" dirty="0"/>
          </a:p>
        </p:txBody>
      </p:sp>
      <p:sp>
        <p:nvSpPr>
          <p:cNvPr id="3" name="Marcador de contenido 2"/>
          <p:cNvSpPr>
            <a:spLocks noGrp="1"/>
          </p:cNvSpPr>
          <p:nvPr>
            <p:ph idx="1"/>
          </p:nvPr>
        </p:nvSpPr>
        <p:spPr/>
        <p:txBody>
          <a:bodyPr/>
          <a:lstStyle/>
          <a:p>
            <a:pPr marL="285750" indent="-285750"/>
            <a:r>
              <a:rPr lang="es-CL" dirty="0"/>
              <a:t>Puntualidad</a:t>
            </a:r>
          </a:p>
          <a:p>
            <a:pPr marL="285750" indent="-285750"/>
            <a:r>
              <a:rPr lang="es-CL" dirty="0"/>
              <a:t>T</a:t>
            </a:r>
            <a:r>
              <a:rPr lang="es-CL" dirty="0" smtClean="0"/>
              <a:t>ener </a:t>
            </a:r>
            <a:r>
              <a:rPr lang="es-CL" dirty="0"/>
              <a:t>materiales solicitados</a:t>
            </a:r>
          </a:p>
          <a:p>
            <a:pPr marL="285750" indent="-285750"/>
            <a:r>
              <a:rPr lang="es-CL" dirty="0"/>
              <a:t>Ser respetuoso con el profesor y sus compañeros</a:t>
            </a:r>
          </a:p>
          <a:p>
            <a:pPr marL="285750" indent="-285750"/>
            <a:r>
              <a:rPr lang="es-CL" dirty="0"/>
              <a:t>Mantener micrófono apagado y cámara encendida(solo si el alumno quiere)</a:t>
            </a:r>
          </a:p>
          <a:p>
            <a:pPr marL="285750" indent="-285750"/>
            <a:r>
              <a:rPr lang="es-CL" dirty="0"/>
              <a:t>Dudas o consultas</a:t>
            </a:r>
          </a:p>
          <a:p>
            <a:pPr marL="285750" indent="-285750"/>
            <a:r>
              <a:rPr lang="es-CL" dirty="0"/>
              <a:t>Estar atento a la clase online</a:t>
            </a:r>
          </a:p>
          <a:p>
            <a:endParaRPr lang="es-CL" dirty="0"/>
          </a:p>
        </p:txBody>
      </p:sp>
      <p:pic>
        <p:nvPicPr>
          <p:cNvPr id="4" name="Picture 2" descr="C:\Users\alicia\Downloads\estudiantes-pupitr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25666" y="4869160"/>
            <a:ext cx="3161134" cy="186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30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260648"/>
            <a:ext cx="8278635" cy="1330408"/>
          </a:xfrm>
        </p:spPr>
        <p:txBody>
          <a:bodyPr>
            <a:normAutofit fontScale="90000"/>
          </a:bodyPr>
          <a:lstStyle/>
          <a:p>
            <a:r>
              <a:rPr lang="es-CL" dirty="0"/>
              <a:t>Inicio</a:t>
            </a:r>
            <a:br>
              <a:rPr lang="es-CL" dirty="0"/>
            </a:br>
            <a:r>
              <a:rPr lang="es-CL" dirty="0"/>
              <a:t>Activación Conocimientos Previos</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60485" y="116632"/>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323528" y="2204864"/>
            <a:ext cx="4176464" cy="954107"/>
          </a:xfrm>
          <a:prstGeom prst="rect">
            <a:avLst/>
          </a:prstGeom>
          <a:noFill/>
        </p:spPr>
        <p:txBody>
          <a:bodyPr wrap="square" rtlCol="0">
            <a:spAutoFit/>
          </a:bodyPr>
          <a:lstStyle/>
          <a:p>
            <a:pPr marL="285750" indent="-285750">
              <a:buFont typeface="Wingdings" panose="05000000000000000000" pitchFamily="2" charset="2"/>
              <a:buChar char="ü"/>
            </a:pPr>
            <a:r>
              <a:rPr lang="es-CL" sz="2800" dirty="0"/>
              <a:t> </a:t>
            </a:r>
            <a:r>
              <a:rPr lang="es-ES" sz="2800" dirty="0"/>
              <a:t>¿Qué expresa la siguiente imagen? </a:t>
            </a:r>
            <a:endParaRPr lang="es-CL" dirty="0"/>
          </a:p>
        </p:txBody>
      </p:sp>
      <p:sp>
        <p:nvSpPr>
          <p:cNvPr id="5" name="Llamada de nube 4"/>
          <p:cNvSpPr/>
          <p:nvPr/>
        </p:nvSpPr>
        <p:spPr>
          <a:xfrm>
            <a:off x="4644010" y="1827197"/>
            <a:ext cx="2352381" cy="1368152"/>
          </a:xfrm>
          <a:prstGeom prst="cloudCallout">
            <a:avLst>
              <a:gd name="adj1" fmla="val 43956"/>
              <a:gd name="adj2" fmla="val 7873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RECORDEMOS</a:t>
            </a:r>
          </a:p>
        </p:txBody>
      </p:sp>
      <p:pic>
        <p:nvPicPr>
          <p:cNvPr id="1026" name="Picture 2" descr="Chimpancé pensando Imágenes Vectoriales, Ilustraciones Libres de Regalías  de Chimpancé pensando | Depositphotos®">
            <a:extLst>
              <a:ext uri="{FF2B5EF4-FFF2-40B4-BE49-F238E27FC236}">
                <a16:creationId xmlns:a16="http://schemas.microsoft.com/office/drawing/2014/main" xmlns="" id="{F42FEB52-3F17-4350-A81D-5CE7096FEC7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2034" y="3428999"/>
            <a:ext cx="2891033" cy="3289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ogo de Fanta: la historia y el significado del logotipo, la marca y el  símbolo. | png, vector">
            <a:extLst>
              <a:ext uri="{FF2B5EF4-FFF2-40B4-BE49-F238E27FC236}">
                <a16:creationId xmlns:a16="http://schemas.microsoft.com/office/drawing/2014/main" xmlns="" id="{17937A65-1D57-42AC-A631-BA21B59C8B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3306217"/>
            <a:ext cx="4716016" cy="265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4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339652-A0D0-4924-A11B-90B742D84E98}"/>
              </a:ext>
            </a:extLst>
          </p:cNvPr>
          <p:cNvSpPr>
            <a:spLocks noGrp="1"/>
          </p:cNvSpPr>
          <p:nvPr>
            <p:ph type="title"/>
          </p:nvPr>
        </p:nvSpPr>
        <p:spPr/>
        <p:txBody>
          <a:bodyPr/>
          <a:lstStyle/>
          <a:p>
            <a:r>
              <a:rPr lang="es-CL" u="sng" dirty="0"/>
              <a:t>ACCESORIO</a:t>
            </a:r>
          </a:p>
        </p:txBody>
      </p:sp>
      <p:pic>
        <p:nvPicPr>
          <p:cNvPr id="2050" name="Picture 2" descr="Compre SummerStraw Gorra Sombrero Para Bebé Sombrero Para El Sol Sombrero  Para Niños Sombrero De Panamá Sombrero De Sombreros Para Niños Playa Al  Aire Libre Sombrero Para El Sol Para Unisex A">
            <a:extLst>
              <a:ext uri="{FF2B5EF4-FFF2-40B4-BE49-F238E27FC236}">
                <a16:creationId xmlns:a16="http://schemas.microsoft.com/office/drawing/2014/main" xmlns="" id="{0A285BD0-042A-4169-BD6A-F216FFD6561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845" y="1152736"/>
            <a:ext cx="23042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koaidel Bebé Gorro Sombrero de Sol para bebé niños o niñas Sombrero de  Pescador con 1-4 años Sombrero … | Sombrero pescador, Sombreros de bebé,  Moldes de sombrero">
            <a:extLst>
              <a:ext uri="{FF2B5EF4-FFF2-40B4-BE49-F238E27FC236}">
                <a16:creationId xmlns:a16="http://schemas.microsoft.com/office/drawing/2014/main" xmlns="" id="{9A17E04F-CEFE-4FD9-AD17-0FA6F134C05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3456992"/>
            <a:ext cx="2880732" cy="28807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mbrero para niños sombrero para el sol sombrero a prueba de viento |  Linio Perú - OE991TB1H9BIOLPE">
            <a:extLst>
              <a:ext uri="{FF2B5EF4-FFF2-40B4-BE49-F238E27FC236}">
                <a16:creationId xmlns:a16="http://schemas.microsoft.com/office/drawing/2014/main" xmlns="" id="{DB2DFC2D-8BDD-4236-9353-18C2FF7011B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8236" y="1360308"/>
            <a:ext cx="2159828" cy="21598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ombrero de vaquero, accesorio de disfraz para niños, halloween - Simaro.co">
            <a:extLst>
              <a:ext uri="{FF2B5EF4-FFF2-40B4-BE49-F238E27FC236}">
                <a16:creationId xmlns:a16="http://schemas.microsoft.com/office/drawing/2014/main" xmlns="" id="{4EFBB005-A408-4AD5-812D-68FE063D7813}"/>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010452" y="3429000"/>
            <a:ext cx="3717032" cy="37170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orros y sombreros para niños y bebés. Todas las tallas de gorras">
            <a:extLst>
              <a:ext uri="{FF2B5EF4-FFF2-40B4-BE49-F238E27FC236}">
                <a16:creationId xmlns:a16="http://schemas.microsoft.com/office/drawing/2014/main" xmlns="" id="{2EB44DAD-8BA5-4313-AEE7-75CD0010A80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2334" y="247778"/>
            <a:ext cx="3286601" cy="438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BCA984-BA42-45BB-A9BE-5B430929D0DB}"/>
              </a:ext>
            </a:extLst>
          </p:cNvPr>
          <p:cNvSpPr>
            <a:spLocks noGrp="1"/>
          </p:cNvSpPr>
          <p:nvPr>
            <p:ph type="title"/>
          </p:nvPr>
        </p:nvSpPr>
        <p:spPr/>
        <p:txBody>
          <a:bodyPr/>
          <a:lstStyle/>
          <a:p>
            <a:r>
              <a:rPr lang="es-CL" u="sng" dirty="0"/>
              <a:t>ANTES DE CONFECCIONAR</a:t>
            </a:r>
          </a:p>
        </p:txBody>
      </p:sp>
      <p:graphicFrame>
        <p:nvGraphicFramePr>
          <p:cNvPr id="4" name="Tabla 4">
            <a:extLst>
              <a:ext uri="{FF2B5EF4-FFF2-40B4-BE49-F238E27FC236}">
                <a16:creationId xmlns:a16="http://schemas.microsoft.com/office/drawing/2014/main" xmlns="" id="{95ADC863-AA8D-4755-804F-5055FE15F2C1}"/>
              </a:ext>
            </a:extLst>
          </p:cNvPr>
          <p:cNvGraphicFramePr>
            <a:graphicFrameLocks noGrp="1"/>
          </p:cNvGraphicFramePr>
          <p:nvPr>
            <p:ph idx="1"/>
            <p:extLst>
              <p:ext uri="{D42A27DB-BD31-4B8C-83A1-F6EECF244321}">
                <p14:modId xmlns:p14="http://schemas.microsoft.com/office/powerpoint/2010/main" val="977976608"/>
              </p:ext>
            </p:extLst>
          </p:nvPr>
        </p:nvGraphicFramePr>
        <p:xfrm>
          <a:off x="4006281" y="1772816"/>
          <a:ext cx="4680519" cy="4032448"/>
        </p:xfrm>
        <a:graphic>
          <a:graphicData uri="http://schemas.openxmlformats.org/drawingml/2006/table">
            <a:tbl>
              <a:tblPr firstRow="1" bandRow="1">
                <a:tableStyleId>{F5AB1C69-6EDB-4FF4-983F-18BD219EF322}</a:tableStyleId>
              </a:tblPr>
              <a:tblGrid>
                <a:gridCol w="1656183">
                  <a:extLst>
                    <a:ext uri="{9D8B030D-6E8A-4147-A177-3AD203B41FA5}">
                      <a16:colId xmlns:a16="http://schemas.microsoft.com/office/drawing/2014/main" xmlns="" val="3034371226"/>
                    </a:ext>
                  </a:extLst>
                </a:gridCol>
                <a:gridCol w="1464163">
                  <a:extLst>
                    <a:ext uri="{9D8B030D-6E8A-4147-A177-3AD203B41FA5}">
                      <a16:colId xmlns:a16="http://schemas.microsoft.com/office/drawing/2014/main" xmlns="" val="3699426271"/>
                    </a:ext>
                  </a:extLst>
                </a:gridCol>
                <a:gridCol w="1560173">
                  <a:extLst>
                    <a:ext uri="{9D8B030D-6E8A-4147-A177-3AD203B41FA5}">
                      <a16:colId xmlns:a16="http://schemas.microsoft.com/office/drawing/2014/main" xmlns="" val="2307783030"/>
                    </a:ext>
                  </a:extLst>
                </a:gridCol>
              </a:tblGrid>
              <a:tr h="480053">
                <a:tc>
                  <a:txBody>
                    <a:bodyPr/>
                    <a:lstStyle/>
                    <a:p>
                      <a:r>
                        <a:rPr lang="es-CL" sz="2400" dirty="0"/>
                        <a:t>FORMA</a:t>
                      </a:r>
                    </a:p>
                  </a:txBody>
                  <a:tcPr/>
                </a:tc>
                <a:tc>
                  <a:txBody>
                    <a:bodyPr/>
                    <a:lstStyle/>
                    <a:p>
                      <a:r>
                        <a:rPr lang="es-CL" sz="2400" dirty="0"/>
                        <a:t>COLOR</a:t>
                      </a:r>
                    </a:p>
                  </a:txBody>
                  <a:tcPr/>
                </a:tc>
                <a:tc>
                  <a:txBody>
                    <a:bodyPr/>
                    <a:lstStyle/>
                    <a:p>
                      <a:r>
                        <a:rPr lang="es-CL" sz="2400" dirty="0"/>
                        <a:t>TEXTURA</a:t>
                      </a:r>
                    </a:p>
                  </a:txBody>
                  <a:tcPr/>
                </a:tc>
                <a:extLst>
                  <a:ext uri="{0D108BD9-81ED-4DB2-BD59-A6C34878D82A}">
                    <a16:rowId xmlns:a16="http://schemas.microsoft.com/office/drawing/2014/main" xmlns="" val="21227975"/>
                  </a:ext>
                </a:extLst>
              </a:tr>
              <a:tr h="3552395">
                <a:tc>
                  <a:txBody>
                    <a:bodyPr/>
                    <a:lstStyle/>
                    <a:p>
                      <a:pPr marL="0" indent="0">
                        <a:buFontTx/>
                        <a:buNone/>
                      </a:pPr>
                      <a:r>
                        <a:rPr lang="es-CL" dirty="0"/>
                        <a:t>-</a:t>
                      </a:r>
                    </a:p>
                    <a:p>
                      <a:endParaRPr lang="es-CL" dirty="0"/>
                    </a:p>
                    <a:p>
                      <a:endParaRPr lang="es-CL" dirty="0"/>
                    </a:p>
                    <a:p>
                      <a:endParaRPr lang="es-CL" dirty="0"/>
                    </a:p>
                    <a:p>
                      <a:endParaRPr lang="es-CL" dirty="0"/>
                    </a:p>
                    <a:p>
                      <a:endParaRPr lang="es-CL" dirty="0"/>
                    </a:p>
                    <a:p>
                      <a:endParaRPr lang="es-CL" dirty="0"/>
                    </a:p>
                    <a:p>
                      <a:endParaRPr lang="es-CL" dirty="0"/>
                    </a:p>
                    <a:p>
                      <a:endParaRPr lang="es-CL" dirty="0"/>
                    </a:p>
                    <a:p>
                      <a:endParaRPr lang="es-CL" dirty="0"/>
                    </a:p>
                    <a:p>
                      <a:endParaRPr lang="es-CL" dirty="0"/>
                    </a:p>
                  </a:txBody>
                  <a:tcPr/>
                </a:tc>
                <a:tc>
                  <a:txBody>
                    <a:bodyPr/>
                    <a:lstStyle/>
                    <a:p>
                      <a:pPr marL="285750" indent="-285750">
                        <a:buFontTx/>
                        <a:buChar char="-"/>
                      </a:pPr>
                      <a:endParaRPr lang="es-CL" dirty="0"/>
                    </a:p>
                  </a:txBody>
                  <a:tcPr/>
                </a:tc>
                <a:tc>
                  <a:txBody>
                    <a:bodyPr/>
                    <a:lstStyle/>
                    <a:p>
                      <a:pPr marL="285750" indent="-285750">
                        <a:buFontTx/>
                        <a:buChar char="-"/>
                      </a:pPr>
                      <a:endParaRPr lang="es-CL" dirty="0"/>
                    </a:p>
                  </a:txBody>
                  <a:tcPr/>
                </a:tc>
                <a:extLst>
                  <a:ext uri="{0D108BD9-81ED-4DB2-BD59-A6C34878D82A}">
                    <a16:rowId xmlns:a16="http://schemas.microsoft.com/office/drawing/2014/main" xmlns="" val="3884303108"/>
                  </a:ext>
                </a:extLst>
              </a:tr>
            </a:tbl>
          </a:graphicData>
        </a:graphic>
      </p:graphicFrame>
      <p:sp>
        <p:nvSpPr>
          <p:cNvPr id="3" name="CuadroTexto 2">
            <a:extLst>
              <a:ext uri="{FF2B5EF4-FFF2-40B4-BE49-F238E27FC236}">
                <a16:creationId xmlns:a16="http://schemas.microsoft.com/office/drawing/2014/main" xmlns="" id="{427514E2-6024-4AA8-AB52-CF652DEFB753}"/>
              </a:ext>
            </a:extLst>
          </p:cNvPr>
          <p:cNvSpPr txBox="1"/>
          <p:nvPr/>
        </p:nvSpPr>
        <p:spPr>
          <a:xfrm>
            <a:off x="1115616" y="2132856"/>
            <a:ext cx="1800200" cy="646331"/>
          </a:xfrm>
          <a:prstGeom prst="rect">
            <a:avLst/>
          </a:prstGeom>
          <a:noFill/>
        </p:spPr>
        <p:txBody>
          <a:bodyPr wrap="square" rtlCol="0">
            <a:spAutoFit/>
          </a:bodyPr>
          <a:lstStyle/>
          <a:p>
            <a:pPr algn="ctr"/>
            <a:r>
              <a:rPr lang="es-CL" sz="3600" dirty="0"/>
              <a:t>DIBUJO</a:t>
            </a:r>
          </a:p>
        </p:txBody>
      </p:sp>
    </p:spTree>
    <p:extLst>
      <p:ext uri="{BB962C8B-B14F-4D97-AF65-F5344CB8AC3E}">
        <p14:creationId xmlns:p14="http://schemas.microsoft.com/office/powerpoint/2010/main" val="374157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u="sng" dirty="0"/>
              <a:t>Manos a la obra</a:t>
            </a:r>
          </a:p>
        </p:txBody>
      </p:sp>
      <p:sp>
        <p:nvSpPr>
          <p:cNvPr id="3" name="Marcador de contenido 2"/>
          <p:cNvSpPr>
            <a:spLocks noGrp="1"/>
          </p:cNvSpPr>
          <p:nvPr>
            <p:ph idx="1"/>
          </p:nvPr>
        </p:nvSpPr>
        <p:spPr>
          <a:xfrm>
            <a:off x="456753" y="1201207"/>
            <a:ext cx="8229600" cy="4525963"/>
          </a:xfrm>
        </p:spPr>
        <p:txBody>
          <a:bodyPr>
            <a:normAutofit/>
          </a:bodyPr>
          <a:lstStyle/>
          <a:p>
            <a:r>
              <a:rPr lang="es-CL" dirty="0"/>
              <a:t> Ahora que ya recordamos más sobre el lenguaje visual y vimos diversos objetos creados con elementos de la naturaleza y material reciclado, es momento de comenzar a crear. </a:t>
            </a:r>
          </a:p>
          <a:p>
            <a:r>
              <a:rPr lang="es-CL" dirty="0"/>
              <a:t> </a:t>
            </a:r>
            <a:r>
              <a:rPr lang="es-CL" dirty="0" smtClean="0"/>
              <a:t>Crea </a:t>
            </a:r>
            <a:r>
              <a:rPr lang="es-CL" dirty="0"/>
              <a:t>un sombrero utilizando todos los objetos de reciclaje que desees. </a:t>
            </a:r>
          </a:p>
          <a:p>
            <a:r>
              <a:rPr lang="es-CL" dirty="0"/>
              <a:t>Mucha imaginación. </a:t>
            </a:r>
          </a:p>
          <a:p>
            <a:endParaRPr lang="es-CL" dirty="0"/>
          </a:p>
        </p:txBody>
      </p:sp>
      <p:pic>
        <p:nvPicPr>
          <p:cNvPr id="3074" name="Picture 2" descr="nino-y-nina-imagen-animada-0116">
            <a:extLst>
              <a:ext uri="{FF2B5EF4-FFF2-40B4-BE49-F238E27FC236}">
                <a16:creationId xmlns:a16="http://schemas.microsoft.com/office/drawing/2014/main" xmlns="" id="{CC22BB9E-9936-4A6F-AC2D-DFAB0E19B6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905198"/>
            <a:ext cx="2162572" cy="277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0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71BFE33-4F1D-42B4-B5A1-254CCB804F4D}"/>
              </a:ext>
            </a:extLst>
          </p:cNvPr>
          <p:cNvSpPr>
            <a:spLocks noGrp="1"/>
          </p:cNvSpPr>
          <p:nvPr>
            <p:ph type="title"/>
          </p:nvPr>
        </p:nvSpPr>
        <p:spPr/>
        <p:txBody>
          <a:bodyPr/>
          <a:lstStyle/>
          <a:p>
            <a:r>
              <a:rPr lang="es-CL" u="sng" dirty="0"/>
              <a:t>SOMBRERO DE RECICLAJE</a:t>
            </a:r>
          </a:p>
        </p:txBody>
      </p:sp>
      <p:pic>
        <p:nvPicPr>
          <p:cNvPr id="1032" name="Picture 8" descr="Sombrero reciclado papel cartón papel periodico | Crafts, Craft activities,  Diy and crafts">
            <a:extLst>
              <a:ext uri="{FF2B5EF4-FFF2-40B4-BE49-F238E27FC236}">
                <a16:creationId xmlns:a16="http://schemas.microsoft.com/office/drawing/2014/main" xmlns="" id="{5136AC8D-B775-4326-AACB-850EE1FA6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92932"/>
            <a:ext cx="2563282" cy="42721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ombreros creativos para niños con material descartable | Disfraces reciclados  para niñas, Sombreros reciclados, Manualidades biblicas para niños">
            <a:extLst>
              <a:ext uri="{FF2B5EF4-FFF2-40B4-BE49-F238E27FC236}">
                <a16:creationId xmlns:a16="http://schemas.microsoft.com/office/drawing/2014/main" xmlns="" id="{1A3FA1E7-5A79-4643-A4C2-502A4497C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482" y="1292932"/>
            <a:ext cx="2898068" cy="28980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s sombreros reciclados para niños ecológicos y divertidos">
            <a:extLst>
              <a:ext uri="{FF2B5EF4-FFF2-40B4-BE49-F238E27FC236}">
                <a16:creationId xmlns:a16="http://schemas.microsoft.com/office/drawing/2014/main" xmlns="" id="{C1C288A7-F7ED-4FC7-8404-8874FE595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818" y="1284345"/>
            <a:ext cx="2340359" cy="31204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ombreros locos de papel | Buenos Aires Ciudad - Gobierno de la Ciudad  Autónoma de Buenos Aires">
            <a:extLst>
              <a:ext uri="{FF2B5EF4-FFF2-40B4-BE49-F238E27FC236}">
                <a16:creationId xmlns:a16="http://schemas.microsoft.com/office/drawing/2014/main" xmlns="" id="{6FCAAE0D-17E9-4373-823F-1A16724DFE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3586" y="4404824"/>
            <a:ext cx="2819935" cy="217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9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83768" y="260648"/>
            <a:ext cx="4248472"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a:t>ASIGNATURA Artes Visuales</a:t>
            </a:r>
          </a:p>
          <a:p>
            <a:pPr algn="ctr"/>
            <a:r>
              <a:rPr lang="es-CL" sz="2000" b="1" dirty="0"/>
              <a:t>SEMANA 31</a:t>
            </a:r>
          </a:p>
        </p:txBody>
      </p:sp>
      <p:sp>
        <p:nvSpPr>
          <p:cNvPr id="3" name="2 Rectángulo redondeado"/>
          <p:cNvSpPr/>
          <p:nvPr/>
        </p:nvSpPr>
        <p:spPr>
          <a:xfrm>
            <a:off x="467544" y="1530444"/>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a:t>
            </a:r>
          </a:p>
        </p:txBody>
      </p:sp>
      <p:sp>
        <p:nvSpPr>
          <p:cNvPr id="4" name="3 CuadroTexto"/>
          <p:cNvSpPr txBox="1"/>
          <p:nvPr/>
        </p:nvSpPr>
        <p:spPr>
          <a:xfrm>
            <a:off x="467544" y="2420888"/>
            <a:ext cx="7704856" cy="1938992"/>
          </a:xfrm>
          <a:prstGeom prst="rect">
            <a:avLst/>
          </a:prstGeom>
          <a:noFill/>
        </p:spPr>
        <p:txBody>
          <a:bodyPr wrap="square" rtlCol="0">
            <a:spAutoFit/>
          </a:bodyPr>
          <a:lstStyle/>
          <a:p>
            <a:pPr marL="457200" indent="-457200">
              <a:buAutoNum type="arabicParenR"/>
            </a:pPr>
            <a:r>
              <a:rPr lang="es-CL" sz="2000" b="1" dirty="0"/>
              <a:t>¿Qué parte del trabajo se volvió un verdadero desafío de confección ?. Fundamenta</a:t>
            </a:r>
          </a:p>
          <a:p>
            <a:pPr marL="457200" indent="-457200">
              <a:buAutoNum type="arabicParenR"/>
            </a:pPr>
            <a:endParaRPr lang="es-CL" sz="2000" b="1" dirty="0"/>
          </a:p>
          <a:p>
            <a:endParaRPr lang="es-CL" sz="2000" b="1" dirty="0"/>
          </a:p>
          <a:p>
            <a:pPr marL="457200" indent="-457200">
              <a:buAutoNum type="arabicParenR"/>
            </a:pPr>
            <a:r>
              <a:rPr lang="es-CL" sz="2000" b="1" dirty="0"/>
              <a:t>¿Crees que utilizaste los materiales y herramientas adecuadas para la confección </a:t>
            </a:r>
            <a:r>
              <a:rPr lang="es-CL" sz="2000" b="1"/>
              <a:t>de </a:t>
            </a:r>
            <a:r>
              <a:rPr lang="es-CL" sz="2000" b="1" smtClean="0"/>
              <a:t>tu </a:t>
            </a:r>
            <a:r>
              <a:rPr lang="es-CL" sz="2000" b="1" dirty="0"/>
              <a:t>objeto? fundamenta </a:t>
            </a:r>
            <a:endParaRPr lang="es-CL" dirty="0"/>
          </a:p>
        </p:txBody>
      </p:sp>
      <p:sp>
        <p:nvSpPr>
          <p:cNvPr id="5" name="4 Rectángulo redondeado"/>
          <p:cNvSpPr/>
          <p:nvPr/>
        </p:nvSpPr>
        <p:spPr>
          <a:xfrm>
            <a:off x="3923928" y="5157192"/>
            <a:ext cx="4968552"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a:t>Enviar fotografía de este ticket de salida al: </a:t>
            </a:r>
          </a:p>
          <a:p>
            <a:pPr algn="ctr"/>
            <a:r>
              <a:rPr lang="es-CL" dirty="0"/>
              <a:t>Correo: Alicia.cuellar@colegio-jeanPiaget.cl</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3914" y="476672"/>
            <a:ext cx="1944216" cy="79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CIERRE</a:t>
            </a:r>
          </a:p>
        </p:txBody>
      </p:sp>
      <p:pic>
        <p:nvPicPr>
          <p:cNvPr id="8" name="Picture 8" descr="Film Camera Sticker by Martina Martian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9941" y="4692092"/>
            <a:ext cx="2496377" cy="249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964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2216</TotalTime>
  <Words>425</Words>
  <Application>Microsoft Office PowerPoint</Application>
  <PresentationFormat>Presentación en pantalla (4:3)</PresentationFormat>
  <Paragraphs>69</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PLANIFICACIÓN  CLASES VIRTUALES SEMANA N° 30 FECHA : 21- Octubre-2020</vt:lpstr>
      <vt:lpstr>Presentación de PowerPoint</vt:lpstr>
      <vt:lpstr>Reglas para una buena clase </vt:lpstr>
      <vt:lpstr>Inicio Activación Conocimientos Previos</vt:lpstr>
      <vt:lpstr>ACCESORIO</vt:lpstr>
      <vt:lpstr>ANTES DE CONFECCIONAR</vt:lpstr>
      <vt:lpstr>Manos a la obra</vt:lpstr>
      <vt:lpstr>SOMBRERO DE RECICLAJE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HP</cp:lastModifiedBy>
  <cp:revision>101</cp:revision>
  <dcterms:created xsi:type="dcterms:W3CDTF">2020-07-06T03:06:52Z</dcterms:created>
  <dcterms:modified xsi:type="dcterms:W3CDTF">2020-10-21T13:23:03Z</dcterms:modified>
</cp:coreProperties>
</file>