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56" r:id="rId3"/>
    <p:sldId id="294" r:id="rId4"/>
    <p:sldId id="295" r:id="rId5"/>
    <p:sldId id="322" r:id="rId6"/>
    <p:sldId id="343" r:id="rId7"/>
    <p:sldId id="324" r:id="rId8"/>
    <p:sldId id="339" r:id="rId9"/>
    <p:sldId id="325" r:id="rId10"/>
    <p:sldId id="326" r:id="rId11"/>
    <p:sldId id="341" r:id="rId12"/>
    <p:sldId id="347" r:id="rId13"/>
    <p:sldId id="297" r:id="rId14"/>
    <p:sldId id="328" r:id="rId15"/>
    <p:sldId id="329" r:id="rId16"/>
    <p:sldId id="330" r:id="rId17"/>
    <p:sldId id="331" r:id="rId18"/>
    <p:sldId id="332" r:id="rId19"/>
    <p:sldId id="344" r:id="rId20"/>
    <p:sldId id="334" r:id="rId21"/>
    <p:sldId id="335" r:id="rId22"/>
    <p:sldId id="348" r:id="rId23"/>
    <p:sldId id="345" r:id="rId24"/>
    <p:sldId id="346" r:id="rId25"/>
    <p:sldId id="338"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4FC4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7" autoAdjust="0"/>
    <p:restoredTop sz="86477" autoAdjust="0"/>
  </p:normalViewPr>
  <p:slideViewPr>
    <p:cSldViewPr>
      <p:cViewPr>
        <p:scale>
          <a:sx n="64" d="100"/>
          <a:sy n="64" d="100"/>
        </p:scale>
        <p:origin x="-1704" y="-228"/>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25-10-2020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25-10-2020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wKtjfSTty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2048" y="1648892"/>
            <a:ext cx="7772400" cy="1780108"/>
          </a:xfrm>
        </p:spPr>
        <p:txBody>
          <a:bodyPr>
            <a:noAutofit/>
          </a:bodyPr>
          <a:lstStyle/>
          <a:p>
            <a:r>
              <a:rPr lang="es-CL" sz="2800" b="1" dirty="0"/>
              <a:t>PLANIFICACIÓN  CLASES VIRTUALES</a:t>
            </a:r>
            <a:r>
              <a:rPr lang="es-CL" sz="2800" dirty="0"/>
              <a:t/>
            </a:r>
            <a:br>
              <a:rPr lang="es-CL" sz="2800" dirty="0"/>
            </a:br>
            <a:r>
              <a:rPr lang="es-CL" sz="2800" dirty="0"/>
              <a:t>SEMANA N° </a:t>
            </a:r>
            <a:r>
              <a:rPr lang="es-CL" sz="2800" dirty="0" smtClean="0"/>
              <a:t>31</a:t>
            </a:r>
            <a:r>
              <a:rPr lang="es-CL" sz="2800" dirty="0"/>
              <a:t/>
            </a:r>
            <a:br>
              <a:rPr lang="es-CL" sz="2800" dirty="0"/>
            </a:br>
            <a:r>
              <a:rPr lang="es-CL" sz="2800" dirty="0" smtClean="0"/>
              <a:t>Clase N°1</a:t>
            </a:r>
            <a:r>
              <a:rPr lang="es-CL" sz="2400" dirty="0" smtClean="0"/>
              <a:t/>
            </a:r>
            <a:br>
              <a:rPr lang="es-CL" sz="2400" dirty="0" smtClean="0"/>
            </a:br>
            <a:r>
              <a:rPr lang="es-CL" sz="2400" dirty="0" smtClean="0"/>
              <a:t>5 año A</a:t>
            </a:r>
            <a:r>
              <a:rPr lang="es-CL" sz="2800" dirty="0"/>
              <a:t/>
            </a:r>
            <a:br>
              <a:rPr lang="es-CL" sz="2800" dirty="0"/>
            </a:br>
            <a:r>
              <a:rPr lang="es-CL" sz="2800" dirty="0" smtClean="0"/>
              <a:t>FECHA:   de 27 Octubre del  </a:t>
            </a:r>
            <a:r>
              <a:rPr lang="es-CL" sz="2800" dirty="0"/>
              <a:t>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51196" y="443906"/>
            <a:ext cx="1167800" cy="100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aughing schoolboy clipart. Free download transparent .PNG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636912"/>
            <a:ext cx="1788303" cy="242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89" y="64200"/>
            <a:ext cx="843661" cy="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428968"/>
            <a:ext cx="2520280" cy="62376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LEO Y COMPRENDO</a:t>
            </a:r>
            <a:endParaRPr lang="es-CL" b="1" dirty="0"/>
          </a:p>
        </p:txBody>
      </p:sp>
      <p:sp>
        <p:nvSpPr>
          <p:cNvPr id="7" name="6 Rectángulo"/>
          <p:cNvSpPr/>
          <p:nvPr/>
        </p:nvSpPr>
        <p:spPr>
          <a:xfrm>
            <a:off x="539552" y="1268760"/>
            <a:ext cx="7920880" cy="576064"/>
          </a:xfrm>
          <a:prstGeom prst="rect">
            <a:avLst/>
          </a:prstGeom>
          <a:solidFill>
            <a:srgbClr val="66FF99"/>
          </a:solidFill>
        </p:spPr>
        <p:style>
          <a:lnRef idx="2">
            <a:schemeClr val="accent6"/>
          </a:lnRef>
          <a:fillRef idx="1">
            <a:schemeClr val="lt1"/>
          </a:fillRef>
          <a:effectRef idx="0">
            <a:schemeClr val="accent6"/>
          </a:effectRef>
          <a:fontRef idx="minor">
            <a:schemeClr val="dk1"/>
          </a:fontRef>
        </p:style>
        <p:txBody>
          <a:bodyPr rtlCol="0" anchor="ctr"/>
          <a:lstStyle/>
          <a:p>
            <a:r>
              <a:rPr lang="es-CL" dirty="0"/>
              <a:t>2. Responde las siguientes preguntas en tu cuaderno:</a:t>
            </a:r>
          </a:p>
        </p:txBody>
      </p:sp>
      <p:graphicFrame>
        <p:nvGraphicFramePr>
          <p:cNvPr id="2" name="1 Tabla"/>
          <p:cNvGraphicFramePr>
            <a:graphicFrameLocks noGrp="1"/>
          </p:cNvGraphicFramePr>
          <p:nvPr>
            <p:extLst>
              <p:ext uri="{D42A27DB-BD31-4B8C-83A1-F6EECF244321}">
                <p14:modId xmlns:p14="http://schemas.microsoft.com/office/powerpoint/2010/main" val="2330315868"/>
              </p:ext>
            </p:extLst>
          </p:nvPr>
        </p:nvGraphicFramePr>
        <p:xfrm>
          <a:off x="539552" y="2093744"/>
          <a:ext cx="4752528" cy="2194560"/>
        </p:xfrm>
        <a:graphic>
          <a:graphicData uri="http://schemas.openxmlformats.org/drawingml/2006/table">
            <a:tbl>
              <a:tblPr firstRow="1" bandRow="1">
                <a:tableStyleId>{5C22544A-7EE6-4342-B048-85BDC9FD1C3A}</a:tableStyleId>
              </a:tblPr>
              <a:tblGrid>
                <a:gridCol w="4752528"/>
              </a:tblGrid>
              <a:tr h="329235">
                <a:tc>
                  <a:txBody>
                    <a:bodyPr/>
                    <a:lstStyle/>
                    <a:p>
                      <a:r>
                        <a:rPr lang="es-CL" b="1" dirty="0" smtClean="0">
                          <a:solidFill>
                            <a:schemeClr val="tx1"/>
                          </a:solidFill>
                        </a:rPr>
                        <a:t>a) ¿Qué propósito tiene el afiche?</a:t>
                      </a:r>
                      <a:endParaRPr lang="es-CL"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r>
              <a:tr h="350841">
                <a:tc>
                  <a:txBody>
                    <a:bodyPr/>
                    <a:lstStyle/>
                    <a:p>
                      <a:r>
                        <a:rPr lang="es-CL" b="1" dirty="0" smtClean="0">
                          <a:solidFill>
                            <a:schemeClr val="tx1"/>
                          </a:solidFill>
                        </a:rPr>
                        <a:t>b) ¿Qué evento o campaña promociona?</a:t>
                      </a:r>
                      <a:endParaRPr lang="es-CL" b="1" dirty="0">
                        <a:solidFill>
                          <a:schemeClr val="tx1"/>
                        </a:solidFill>
                      </a:endParaRPr>
                    </a:p>
                  </a:txBody>
                  <a:tcPr>
                    <a:lnT w="38100" cmpd="sng">
                      <a:noFill/>
                    </a:lnT>
                    <a:solidFill>
                      <a:schemeClr val="accent4">
                        <a:lumMod val="40000"/>
                        <a:lumOff val="60000"/>
                      </a:schemeClr>
                    </a:solidFill>
                  </a:tcPr>
                </a:tc>
              </a:tr>
              <a:tr h="350841">
                <a:tc>
                  <a:txBody>
                    <a:bodyPr/>
                    <a:lstStyle/>
                    <a:p>
                      <a:r>
                        <a:rPr lang="es-CL" b="1" dirty="0" smtClean="0">
                          <a:solidFill>
                            <a:schemeClr val="tx1"/>
                          </a:solidFill>
                        </a:rPr>
                        <a:t>c) ¿A quién va dirigido? </a:t>
                      </a:r>
                      <a:endParaRPr lang="es-CL" b="1" dirty="0">
                        <a:solidFill>
                          <a:schemeClr val="tx1"/>
                        </a:solidFill>
                      </a:endParaRPr>
                    </a:p>
                  </a:txBody>
                  <a:tcPr>
                    <a:solidFill>
                      <a:schemeClr val="accent2">
                        <a:lumMod val="40000"/>
                        <a:lumOff val="60000"/>
                      </a:schemeClr>
                    </a:solidFill>
                  </a:tcPr>
                </a:tc>
              </a:tr>
              <a:tr h="350841">
                <a:tc>
                  <a:txBody>
                    <a:bodyPr/>
                    <a:lstStyle/>
                    <a:p>
                      <a:r>
                        <a:rPr lang="es-CL" b="1" dirty="0" smtClean="0">
                          <a:solidFill>
                            <a:schemeClr val="tx1"/>
                          </a:solidFill>
                        </a:rPr>
                        <a:t>d) ¿Cuál es el slogan?</a:t>
                      </a:r>
                      <a:endParaRPr lang="es-CL" b="1" dirty="0">
                        <a:solidFill>
                          <a:schemeClr val="tx1"/>
                        </a:solidFill>
                      </a:endParaRPr>
                    </a:p>
                  </a:txBody>
                  <a:tcPr>
                    <a:solidFill>
                      <a:schemeClr val="accent4">
                        <a:lumMod val="40000"/>
                        <a:lumOff val="60000"/>
                      </a:schemeClr>
                    </a:solidFill>
                  </a:tcPr>
                </a:tc>
              </a:tr>
              <a:tr h="350841">
                <a:tc>
                  <a:txBody>
                    <a:bodyPr/>
                    <a:lstStyle/>
                    <a:p>
                      <a:r>
                        <a:rPr lang="es-CL" b="1" dirty="0" smtClean="0">
                          <a:solidFill>
                            <a:schemeClr val="tx1"/>
                          </a:solidFill>
                        </a:rPr>
                        <a:t>e) ¿Qué representa la imagen?</a:t>
                      </a:r>
                      <a:endParaRPr lang="es-CL" b="1" dirty="0">
                        <a:solidFill>
                          <a:schemeClr val="tx1"/>
                        </a:solidFill>
                      </a:endParaRPr>
                    </a:p>
                  </a:txBody>
                  <a:tcPr>
                    <a:solidFill>
                      <a:schemeClr val="accent2">
                        <a:lumMod val="40000"/>
                        <a:lumOff val="60000"/>
                      </a:schemeClr>
                    </a:solidFill>
                  </a:tcPr>
                </a:tc>
              </a:tr>
              <a:tr h="350841">
                <a:tc>
                  <a:txBody>
                    <a:bodyPr/>
                    <a:lstStyle/>
                    <a:p>
                      <a:r>
                        <a:rPr lang="es-CL" b="1" dirty="0" smtClean="0">
                          <a:solidFill>
                            <a:schemeClr val="tx1"/>
                          </a:solidFill>
                        </a:rPr>
                        <a:t>f)¿Quién realiza esta campaña?</a:t>
                      </a:r>
                      <a:endParaRPr lang="es-CL" b="1" dirty="0">
                        <a:solidFill>
                          <a:schemeClr val="tx1"/>
                        </a:solidFill>
                      </a:endParaRPr>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4052296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548681"/>
            <a:ext cx="6318448" cy="646331"/>
          </a:xfrm>
          <a:prstGeom prst="rect">
            <a:avLst/>
          </a:prstGeom>
        </p:spPr>
        <p:txBody>
          <a:bodyPr wrap="square">
            <a:spAutoFit/>
          </a:bodyPr>
          <a:lstStyle/>
          <a:p>
            <a:endParaRPr lang="es-CL" dirty="0" smtClean="0"/>
          </a:p>
          <a:p>
            <a:endParaRPr lang="es-CL" b="1" dirty="0"/>
          </a:p>
        </p:txBody>
      </p:sp>
      <p:sp>
        <p:nvSpPr>
          <p:cNvPr id="2" name="1 Rectángulo"/>
          <p:cNvSpPr/>
          <p:nvPr/>
        </p:nvSpPr>
        <p:spPr>
          <a:xfrm>
            <a:off x="539552" y="332656"/>
            <a:ext cx="8064896" cy="5078313"/>
          </a:xfrm>
          <a:prstGeom prst="rect">
            <a:avLst/>
          </a:prstGeom>
        </p:spPr>
        <p:txBody>
          <a:bodyPr wrap="square">
            <a:spAutoFit/>
          </a:bodyPr>
          <a:lstStyle/>
          <a:p>
            <a:r>
              <a:rPr lang="es-CL" dirty="0"/>
              <a:t>3. Elabora un afiche que invite a reducir el uso de plástico. Puedes observar aquellos</a:t>
            </a:r>
          </a:p>
          <a:p>
            <a:r>
              <a:rPr lang="es-CL" dirty="0"/>
              <a:t>leídos las clases pasadas. Para planificar tu creación utiliza la siguiente </a:t>
            </a:r>
            <a:r>
              <a:rPr lang="es-CL" dirty="0" smtClean="0"/>
              <a:t>ficha</a:t>
            </a:r>
          </a:p>
          <a:p>
            <a:endParaRPr lang="es-CL" dirty="0"/>
          </a:p>
          <a:p>
            <a:r>
              <a:rPr lang="es-CL" dirty="0" smtClean="0"/>
              <a:t>Para </a:t>
            </a:r>
            <a:r>
              <a:rPr lang="es-CL" dirty="0"/>
              <a:t>planificar tu afiche, responde las preguntas propuestas a continuación</a:t>
            </a:r>
            <a:r>
              <a:rPr lang="es-CL" dirty="0" smtClean="0"/>
              <a:t>.:</a:t>
            </a:r>
          </a:p>
          <a:p>
            <a:r>
              <a:rPr lang="es-CL" dirty="0" smtClean="0"/>
              <a:t>a) ¿Qué </a:t>
            </a:r>
            <a:r>
              <a:rPr lang="es-CL" dirty="0"/>
              <a:t>propósito tiene este afiche?, ¿qué evento o campaña promociona?, ¿a qué </a:t>
            </a:r>
            <a:r>
              <a:rPr lang="es-CL" dirty="0" smtClean="0"/>
              <a:t>público está </a:t>
            </a:r>
            <a:r>
              <a:rPr lang="es-CL" dirty="0"/>
              <a:t>dirigido?, ¿dónde se exhibirá?</a:t>
            </a:r>
          </a:p>
          <a:p>
            <a:r>
              <a:rPr lang="es-CL" dirty="0" smtClean="0"/>
              <a:t>b) ¿Qué </a:t>
            </a:r>
            <a:r>
              <a:rPr lang="es-CL" dirty="0"/>
              <a:t>información necesito entregar?, ¿cómo la presentaré?, ¿qué elemento usaré para </a:t>
            </a:r>
            <a:r>
              <a:rPr lang="es-CL" dirty="0" smtClean="0"/>
              <a:t>hacer atractivo </a:t>
            </a:r>
            <a:r>
              <a:rPr lang="es-CL" dirty="0"/>
              <a:t>mi afiche?</a:t>
            </a:r>
          </a:p>
          <a:p>
            <a:endParaRPr lang="es-CL" dirty="0" smtClean="0"/>
          </a:p>
          <a:p>
            <a:endParaRPr lang="es-CL" dirty="0" smtClean="0"/>
          </a:p>
          <a:p>
            <a:r>
              <a:rPr lang="es-CL" dirty="0" smtClean="0"/>
              <a:t>4</a:t>
            </a:r>
            <a:r>
              <a:rPr lang="es-CL" dirty="0"/>
              <a:t>. Confecciona tu afiche con materiales que tengas en casa (block, cartulina, tela,</a:t>
            </a:r>
          </a:p>
          <a:p>
            <a:r>
              <a:rPr lang="es-CL" dirty="0"/>
              <a:t>residuos plásticos, lápices de colores, témpera, revistas, diarios, etc.) </a:t>
            </a:r>
            <a:endParaRPr lang="es-CL" dirty="0" smtClean="0"/>
          </a:p>
          <a:p>
            <a:endParaRPr lang="es-CL" dirty="0"/>
          </a:p>
          <a:p>
            <a:endParaRPr lang="es-CL" dirty="0" smtClean="0"/>
          </a:p>
          <a:p>
            <a:r>
              <a:rPr lang="es-CL" dirty="0" smtClean="0"/>
              <a:t>5</a:t>
            </a:r>
            <a:r>
              <a:rPr lang="es-CL" dirty="0"/>
              <a:t>. Comparte tu afiche con tu </a:t>
            </a:r>
            <a:r>
              <a:rPr lang="es-CL" dirty="0" smtClean="0"/>
              <a:t>familia</a:t>
            </a:r>
            <a:r>
              <a:rPr lang="es-CL" dirty="0"/>
              <a:t> </a:t>
            </a:r>
            <a:r>
              <a:rPr lang="es-CL" dirty="0" smtClean="0"/>
              <a:t>y en nuestra aula virtual.     </a:t>
            </a:r>
          </a:p>
          <a:p>
            <a:endParaRPr lang="es-CL" dirty="0"/>
          </a:p>
          <a:p>
            <a:endParaRPr lang="es-CL" dirty="0"/>
          </a:p>
          <a:p>
            <a:endParaRPr lang="es-CL" dirty="0"/>
          </a:p>
        </p:txBody>
      </p:sp>
      <p:sp>
        <p:nvSpPr>
          <p:cNvPr id="6" name="5 Estrella de 5 puntas"/>
          <p:cNvSpPr/>
          <p:nvPr/>
        </p:nvSpPr>
        <p:spPr>
          <a:xfrm>
            <a:off x="7164288" y="3933056"/>
            <a:ext cx="720080" cy="7200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100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2708920"/>
            <a:ext cx="676875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a:t>Evaluación de la clase</a:t>
            </a:r>
          </a:p>
          <a:p>
            <a:pPr algn="ctr"/>
            <a:r>
              <a:rPr lang="es-CL" dirty="0" smtClean="0"/>
              <a:t>https</a:t>
            </a:r>
            <a:r>
              <a:rPr lang="es-CL" dirty="0"/>
              <a:t>://</a:t>
            </a:r>
            <a:r>
              <a:rPr lang="es-CL" dirty="0" smtClean="0"/>
              <a:t>docs.google.com/forms/d/e/1FAIpQLSft5e3K-5sEad2B9ouhANJuVOJ68n7zNBHJz3xGyAE5nw7xCw/viewform</a:t>
            </a:r>
            <a:endParaRPr lang="es-CL" dirty="0"/>
          </a:p>
        </p:txBody>
      </p:sp>
    </p:spTree>
    <p:extLst>
      <p:ext uri="{BB962C8B-B14F-4D97-AF65-F5344CB8AC3E}">
        <p14:creationId xmlns:p14="http://schemas.microsoft.com/office/powerpoint/2010/main" val="36691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23728" y="251714"/>
            <a:ext cx="475252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smtClean="0"/>
              <a:t>Lenguaje y Comunicación </a:t>
            </a:r>
            <a:endParaRPr lang="es-CL" sz="2000" b="1" dirty="0"/>
          </a:p>
          <a:p>
            <a:pPr algn="ctr"/>
            <a:r>
              <a:rPr lang="es-CL" sz="2000" b="1" dirty="0"/>
              <a:t>SEMANA </a:t>
            </a:r>
            <a:r>
              <a:rPr lang="es-CL" sz="2000" b="1" dirty="0" smtClean="0"/>
              <a:t>31</a:t>
            </a:r>
            <a:endParaRPr lang="es-CL" sz="2000" b="1" dirty="0"/>
          </a:p>
        </p:txBody>
      </p:sp>
      <p:sp>
        <p:nvSpPr>
          <p:cNvPr id="3" name="2 Rectángulo redondeado"/>
          <p:cNvSpPr/>
          <p:nvPr/>
        </p:nvSpPr>
        <p:spPr>
          <a:xfrm>
            <a:off x="701109" y="1236973"/>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 </a:t>
            </a:r>
          </a:p>
        </p:txBody>
      </p:sp>
      <p:sp>
        <p:nvSpPr>
          <p:cNvPr id="5" name="4 Rectángulo redondeado"/>
          <p:cNvSpPr/>
          <p:nvPr/>
        </p:nvSpPr>
        <p:spPr>
          <a:xfrm>
            <a:off x="5292080" y="5445224"/>
            <a:ext cx="3600400" cy="12241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1600" dirty="0"/>
              <a:t>Enviar fotografía de este ticket de salida al: </a:t>
            </a:r>
          </a:p>
          <a:p>
            <a:pPr algn="ctr"/>
            <a:r>
              <a:rPr lang="es-CL" sz="1600" dirty="0"/>
              <a:t>Correo: </a:t>
            </a:r>
            <a:r>
              <a:rPr lang="es-CL" sz="1600" dirty="0" smtClean="0">
                <a:solidFill>
                  <a:srgbClr val="FF0000"/>
                </a:solidFill>
                <a:effectLst>
                  <a:outerShdw blurRad="38100" dist="38100" dir="2700000" algn="tl">
                    <a:srgbClr val="000000">
                      <a:alpha val="43137"/>
                    </a:srgbClr>
                  </a:outerShdw>
                </a:effectLst>
              </a:rPr>
              <a:t>ximena.gallardo@colegio-jeanpiaget.cl</a:t>
            </a:r>
            <a:endParaRPr lang="es-CL" sz="1600" dirty="0">
              <a:solidFill>
                <a:srgbClr val="FF00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468585" y="4394"/>
            <a:ext cx="847790" cy="7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7223377" y="752309"/>
            <a:ext cx="1669103" cy="113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Rectángulo"/>
          <p:cNvSpPr/>
          <p:nvPr/>
        </p:nvSpPr>
        <p:spPr>
          <a:xfrm>
            <a:off x="179512" y="4675495"/>
            <a:ext cx="6678488" cy="369332"/>
          </a:xfrm>
          <a:prstGeom prst="rect">
            <a:avLst/>
          </a:prstGeom>
        </p:spPr>
        <p:txBody>
          <a:bodyPr wrap="square">
            <a:spAutoFit/>
          </a:bodyPr>
          <a:lstStyle/>
          <a:p>
            <a:r>
              <a:rPr lang="es-CL" dirty="0" smtClean="0"/>
              <a:t>.-</a:t>
            </a:r>
            <a:endParaRPr lang="es-CL" dirty="0"/>
          </a:p>
        </p:txBody>
      </p:sp>
      <p:sp>
        <p:nvSpPr>
          <p:cNvPr id="11" name="10 Rectángulo"/>
          <p:cNvSpPr/>
          <p:nvPr/>
        </p:nvSpPr>
        <p:spPr>
          <a:xfrm>
            <a:off x="701109" y="2132856"/>
            <a:ext cx="7183259" cy="2308324"/>
          </a:xfrm>
          <a:prstGeom prst="rect">
            <a:avLst/>
          </a:prstGeom>
        </p:spPr>
        <p:txBody>
          <a:bodyPr wrap="square">
            <a:spAutoFit/>
          </a:bodyPr>
          <a:lstStyle/>
          <a:p>
            <a:r>
              <a:rPr lang="es-CL" dirty="0" smtClean="0"/>
              <a:t>1.- Mencionan tres razones por las que  realizar una campaña por reducir </a:t>
            </a:r>
            <a:r>
              <a:rPr lang="es-CL" dirty="0"/>
              <a:t>el uso de plástico</a:t>
            </a:r>
            <a:r>
              <a:rPr lang="es-CL"/>
              <a:t>. </a:t>
            </a:r>
            <a:endParaRPr lang="es-CL" dirty="0" smtClean="0"/>
          </a:p>
          <a:p>
            <a:r>
              <a:rPr lang="es-CL" dirty="0" smtClean="0"/>
              <a:t>a)___________________________________________________________</a:t>
            </a:r>
          </a:p>
          <a:p>
            <a:endParaRPr lang="es-CL" dirty="0"/>
          </a:p>
          <a:p>
            <a:r>
              <a:rPr lang="es-CL" dirty="0" smtClean="0"/>
              <a:t>b)___________________________________________________________</a:t>
            </a:r>
          </a:p>
          <a:p>
            <a:endParaRPr lang="es-CL" dirty="0"/>
          </a:p>
          <a:p>
            <a:r>
              <a:rPr lang="es-CL" dirty="0" smtClean="0"/>
              <a:t>c)___________________________________________________________</a:t>
            </a:r>
          </a:p>
          <a:p>
            <a:endParaRPr lang="es-CL" dirty="0"/>
          </a:p>
        </p:txBody>
      </p:sp>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116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06140" y="1700808"/>
            <a:ext cx="7554292" cy="2677656"/>
          </a:xfrm>
          <a:prstGeom prst="rect">
            <a:avLst/>
          </a:prstGeom>
        </p:spPr>
        <p:txBody>
          <a:bodyPr wrap="square">
            <a:spAutoFit/>
          </a:bodyPr>
          <a:lstStyle/>
          <a:p>
            <a:pPr algn="ctr"/>
            <a:endParaRPr lang="es-CL" sz="2800" dirty="0" smtClean="0"/>
          </a:p>
          <a:p>
            <a:pPr algn="ctr"/>
            <a:r>
              <a:rPr lang="es-CL" sz="2800" dirty="0" smtClean="0"/>
              <a:t>PLANIFICACIÓN  </a:t>
            </a:r>
            <a:r>
              <a:rPr lang="es-CL" sz="2800" dirty="0"/>
              <a:t>CLASES VIRTUALES</a:t>
            </a:r>
            <a:br>
              <a:rPr lang="es-CL" sz="2800" dirty="0"/>
            </a:br>
            <a:r>
              <a:rPr lang="es-CL" sz="2800" dirty="0"/>
              <a:t>SEMANA N° </a:t>
            </a:r>
            <a:r>
              <a:rPr lang="es-CL" sz="2800" dirty="0" smtClean="0"/>
              <a:t>31</a:t>
            </a:r>
            <a:r>
              <a:rPr lang="es-CL" sz="2800" dirty="0"/>
              <a:t/>
            </a:r>
            <a:br>
              <a:rPr lang="es-CL" sz="2800" dirty="0"/>
            </a:br>
            <a:r>
              <a:rPr lang="es-CL" sz="2800" dirty="0"/>
              <a:t>Clase </a:t>
            </a:r>
            <a:r>
              <a:rPr lang="es-CL" sz="2800" dirty="0" smtClean="0"/>
              <a:t>N°2</a:t>
            </a:r>
            <a:r>
              <a:rPr lang="es-CL" sz="2800" dirty="0"/>
              <a:t/>
            </a:r>
            <a:br>
              <a:rPr lang="es-CL" sz="2800" dirty="0"/>
            </a:br>
            <a:r>
              <a:rPr lang="es-CL" sz="2800" dirty="0" smtClean="0"/>
              <a:t>5 </a:t>
            </a:r>
            <a:r>
              <a:rPr lang="es-CL" sz="2800" dirty="0"/>
              <a:t>año A</a:t>
            </a:r>
            <a:br>
              <a:rPr lang="es-CL" sz="2800" dirty="0"/>
            </a:br>
            <a:r>
              <a:rPr lang="es-CL" sz="2800" dirty="0"/>
              <a:t>FECHA: </a:t>
            </a:r>
            <a:r>
              <a:rPr lang="es-CL" sz="2800" dirty="0" smtClean="0"/>
              <a:t> 30 </a:t>
            </a:r>
            <a:r>
              <a:rPr lang="es-CL" sz="2800" dirty="0"/>
              <a:t>Octubre del  2020</a:t>
            </a:r>
          </a:p>
        </p:txBody>
      </p:sp>
      <p:sp>
        <p:nvSpPr>
          <p:cNvPr id="5" name="4 Rectángulo"/>
          <p:cNvSpPr/>
          <p:nvPr/>
        </p:nvSpPr>
        <p:spPr>
          <a:xfrm>
            <a:off x="251520" y="4813994"/>
            <a:ext cx="8640960" cy="1354217"/>
          </a:xfrm>
          <a:prstGeom prst="rect">
            <a:avLst/>
          </a:prstGeom>
        </p:spPr>
        <p:txBody>
          <a:bodyPr wrap="square">
            <a:spAutoFit/>
          </a:bodyPr>
          <a:lstStyle/>
          <a:p>
            <a:endParaRPr lang="es-CL" dirty="0" smtClean="0"/>
          </a:p>
          <a:p>
            <a:endParaRPr lang="es-CL" dirty="0"/>
          </a:p>
          <a:p>
            <a:endParaRPr lang="es-CL" dirty="0" smtClean="0"/>
          </a:p>
          <a:p>
            <a:r>
              <a:rPr lang="es-CL" sz="1400" b="1" i="1" dirty="0" smtClean="0"/>
              <a:t>Colegio </a:t>
            </a:r>
            <a:r>
              <a:rPr lang="es-CL" sz="1400" b="1" i="1" dirty="0"/>
              <a:t>Jean Piaget</a:t>
            </a:r>
          </a:p>
          <a:p>
            <a:r>
              <a:rPr lang="es-CL" sz="1400" b="1" i="1" dirty="0"/>
              <a:t>Mi escuela, un lugar para aprender y crecer en un ambiente saludable</a:t>
            </a:r>
          </a:p>
        </p:txBody>
      </p:sp>
    </p:spTree>
    <p:extLst>
      <p:ext uri="{BB962C8B-B14F-4D97-AF65-F5344CB8AC3E}">
        <p14:creationId xmlns:p14="http://schemas.microsoft.com/office/powerpoint/2010/main" val="23366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21098856"/>
              </p:ext>
            </p:extLst>
          </p:nvPr>
        </p:nvGraphicFramePr>
        <p:xfrm>
          <a:off x="107504" y="908720"/>
          <a:ext cx="8856984" cy="5513032"/>
        </p:xfrm>
        <a:graphic>
          <a:graphicData uri="http://schemas.openxmlformats.org/drawingml/2006/table">
            <a:tbl>
              <a:tblPr firstRow="1" firstCol="1" bandRow="1"/>
              <a:tblGrid>
                <a:gridCol w="2177947"/>
                <a:gridCol w="6679037"/>
              </a:tblGrid>
              <a:tr h="4162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94">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smtClean="0">
                          <a:effectLst/>
                          <a:latin typeface="+mn-lt"/>
                          <a:ea typeface="Calibri"/>
                          <a:cs typeface="Times New Roman"/>
                        </a:rPr>
                        <a:t>Estrella</a:t>
                      </a:r>
                      <a:r>
                        <a:rPr lang="es-CL" sz="1400" baseline="0" smtClean="0">
                          <a:effectLst/>
                          <a:latin typeface="+mn-lt"/>
                          <a:ea typeface="Calibri"/>
                          <a:cs typeface="Times New Roman"/>
                        </a:rPr>
                        <a:t> Letelier</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700">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OA 14</a:t>
                      </a:r>
                    </a:p>
                    <a:p>
                      <a:pPr algn="just">
                        <a:spcAft>
                          <a:spcPts val="0"/>
                        </a:spcAft>
                      </a:pPr>
                      <a:r>
                        <a:rPr lang="es-CL" sz="1400" dirty="0" smtClean="0">
                          <a:effectLst/>
                          <a:latin typeface="+mn-lt"/>
                          <a:ea typeface="Calibri"/>
                          <a:cs typeface="Times New Roman"/>
                        </a:rPr>
                        <a:t>Escribir creativamente narraciones (relatos de experiencias personales, noticias, cuentos, etc.) que: tengan una estructura clara; utilicen conectores adecuados; incluyan descripciones y diálogo (si es pertinente) para desarrollar la trama, los personajes y el ambiente</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995">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Escriben un texto narrativo en que:</a:t>
                      </a:r>
                    </a:p>
                    <a:p>
                      <a:pPr>
                        <a:lnSpc>
                          <a:spcPct val="115000"/>
                        </a:lnSpc>
                        <a:spcAft>
                          <a:spcPts val="0"/>
                        </a:spcAft>
                      </a:pPr>
                      <a:endParaRPr lang="es-CL" sz="1400" dirty="0" smtClean="0"/>
                    </a:p>
                    <a:p>
                      <a:pPr marL="400050" indent="-400050">
                        <a:lnSpc>
                          <a:spcPct val="115000"/>
                        </a:lnSpc>
                        <a:spcAft>
                          <a:spcPts val="0"/>
                        </a:spcAft>
                        <a:buFont typeface="+mj-lt"/>
                        <a:buAutoNum type="romanUcPeriod"/>
                      </a:pPr>
                      <a:r>
                        <a:rPr lang="es-CL" sz="1400" smtClean="0"/>
                        <a:t>relatan un hecho interesante</a:t>
                      </a:r>
                      <a:endParaRPr lang="x-none"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128">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Escritura creativa /  Crean- escriben – analizan  -relacionan- comentan .</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Crear y escribir</a:t>
                      </a:r>
                      <a:r>
                        <a:rPr lang="es-CL" sz="1400" baseline="0" dirty="0" smtClean="0">
                          <a:effectLst/>
                          <a:latin typeface="+mn-lt"/>
                          <a:ea typeface="Calibri"/>
                          <a:cs typeface="Times New Roman"/>
                        </a:rPr>
                        <a:t> </a:t>
                      </a:r>
                      <a:r>
                        <a:rPr lang="es-CL" sz="1400" dirty="0" smtClean="0">
                          <a:effectLst/>
                          <a:latin typeface="+mn-lt"/>
                          <a:ea typeface="Calibri"/>
                          <a:cs typeface="Times New Roman"/>
                        </a:rPr>
                        <a:t>un cuento a partir de la lectura de dos poemas,</a:t>
                      </a:r>
                      <a:r>
                        <a:rPr lang="es-CL" sz="1400" baseline="0" dirty="0" smtClean="0">
                          <a:effectLst/>
                          <a:latin typeface="+mn-lt"/>
                          <a:ea typeface="Calibri"/>
                          <a:cs typeface="Times New Roman"/>
                        </a:rPr>
                        <a:t> </a:t>
                      </a:r>
                      <a:r>
                        <a:rPr lang="es-CL" sz="1400" dirty="0" smtClean="0">
                          <a:effectLst/>
                          <a:latin typeface="+mn-lt"/>
                          <a:ea typeface="Calibri"/>
                          <a:cs typeface="Times New Roman"/>
                        </a:rPr>
                        <a:t>analizando el espacio físico te inspirarás para la creación de tu relato.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9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Fecha el </a:t>
                      </a:r>
                      <a:r>
                        <a:rPr lang="es-CL" sz="1400" b="0" baseline="0" dirty="0">
                          <a:effectLst/>
                          <a:latin typeface="+mn-lt"/>
                        </a:rPr>
                        <a:t>día </a:t>
                      </a:r>
                      <a:r>
                        <a:rPr lang="es-CL" sz="1400" b="1" baseline="0" dirty="0" smtClean="0">
                          <a:effectLst/>
                          <a:latin typeface="+mn-lt"/>
                        </a:rPr>
                        <a:t>23/10/20</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745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0167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26" y="404664"/>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7" y="1124744"/>
            <a:ext cx="7546974" cy="1477328"/>
          </a:xfrm>
          <a:prstGeom prst="rect">
            <a:avLst/>
          </a:prstGeom>
        </p:spPr>
        <p:txBody>
          <a:bodyPr wrap="square">
            <a:spAutoFit/>
          </a:bodyPr>
          <a:lstStyle/>
          <a:p>
            <a:r>
              <a:rPr lang="es-CL" dirty="0" smtClean="0"/>
              <a:t>Te invito a ver  el siguiente  </a:t>
            </a:r>
            <a:r>
              <a:rPr lang="es-CL" dirty="0"/>
              <a:t>cuento https://www.youtube.com/watch?v=GB-XTjq4PCY</a:t>
            </a:r>
            <a:endParaRPr lang="es-CL" dirty="0" smtClean="0"/>
          </a:p>
          <a:p>
            <a:r>
              <a:rPr lang="es-CL" b="1" dirty="0" smtClean="0"/>
              <a:t>Antes de leer</a:t>
            </a:r>
          </a:p>
          <a:p>
            <a:r>
              <a:rPr lang="es-CL" dirty="0" smtClean="0"/>
              <a:t>¿De </a:t>
            </a:r>
            <a:r>
              <a:rPr lang="es-CL" dirty="0"/>
              <a:t>qué crees que tratará el texto? ¿Cuál será su propósito?</a:t>
            </a:r>
          </a:p>
          <a:p>
            <a:r>
              <a:rPr lang="es-CL" dirty="0" smtClean="0"/>
              <a:t> </a:t>
            </a:r>
            <a:endParaRPr lang="es-CL"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348880"/>
            <a:ext cx="5328592" cy="2959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899592" y="5949280"/>
            <a:ext cx="6469207" cy="646331"/>
          </a:xfrm>
          <a:prstGeom prst="rect">
            <a:avLst/>
          </a:prstGeom>
          <a:noFill/>
        </p:spPr>
        <p:txBody>
          <a:bodyPr wrap="none" rtlCol="0">
            <a:spAutoFit/>
          </a:bodyPr>
          <a:lstStyle/>
          <a:p>
            <a:r>
              <a:rPr lang="es-CL" dirty="0" smtClean="0"/>
              <a:t>A partir de lo visto :</a:t>
            </a:r>
          </a:p>
          <a:p>
            <a:r>
              <a:rPr lang="es-CL" dirty="0" smtClean="0"/>
              <a:t>Donde ocurre la historia , describe un lugar donde ocurra un hecho.</a:t>
            </a:r>
            <a:endParaRPr lang="es-CL" dirty="0"/>
          </a:p>
        </p:txBody>
      </p:sp>
    </p:spTree>
    <p:extLst>
      <p:ext uri="{BB962C8B-B14F-4D97-AF65-F5344CB8AC3E}">
        <p14:creationId xmlns:p14="http://schemas.microsoft.com/office/powerpoint/2010/main" val="29886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1"/>
            <a:ext cx="5249763"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1628801"/>
            <a:ext cx="7416824" cy="369332"/>
          </a:xfrm>
          <a:prstGeom prst="rect">
            <a:avLst/>
          </a:prstGeom>
        </p:spPr>
        <p:txBody>
          <a:bodyPr wrap="square">
            <a:spAutoFit/>
          </a:bodyPr>
          <a:lstStyle/>
          <a:p>
            <a:r>
              <a:rPr lang="es-CL" dirty="0"/>
              <a:t>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458940"/>
            <a:ext cx="179228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76671"/>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55576" y="1628801"/>
            <a:ext cx="7416824" cy="646331"/>
          </a:xfrm>
          <a:prstGeom prst="rect">
            <a:avLst/>
          </a:prstGeom>
        </p:spPr>
        <p:txBody>
          <a:bodyPr wrap="square">
            <a:spAutoFit/>
          </a:bodyPr>
          <a:lstStyle/>
          <a:p>
            <a:pPr marL="342900" indent="-342900">
              <a:buAutoNum type="arabicPeriod"/>
            </a:pPr>
            <a:r>
              <a:rPr lang="es-CL" b="1" dirty="0" smtClean="0"/>
              <a:t>Responde </a:t>
            </a:r>
            <a:r>
              <a:rPr lang="es-CL" b="1" dirty="0"/>
              <a:t>en tu cuaderno: </a:t>
            </a:r>
            <a:endParaRPr lang="es-CL" b="1" dirty="0" smtClean="0"/>
          </a:p>
          <a:p>
            <a:pPr marL="342900" indent="-342900">
              <a:buAutoNum type="arabicPeriod"/>
            </a:pPr>
            <a:endParaRPr lang="es-CL" dirty="0"/>
          </a:p>
        </p:txBody>
      </p:sp>
      <p:sp>
        <p:nvSpPr>
          <p:cNvPr id="4" name="3 Rectángulo"/>
          <p:cNvSpPr/>
          <p:nvPr/>
        </p:nvSpPr>
        <p:spPr>
          <a:xfrm>
            <a:off x="827584" y="2492896"/>
            <a:ext cx="7344816" cy="3139321"/>
          </a:xfrm>
          <a:prstGeom prst="rect">
            <a:avLst/>
          </a:prstGeom>
        </p:spPr>
        <p:txBody>
          <a:bodyPr wrap="square">
            <a:spAutoFit/>
          </a:bodyPr>
          <a:lstStyle/>
          <a:p>
            <a:r>
              <a:rPr lang="es-CL" dirty="0" smtClean="0"/>
              <a:t>1.- ¿Cuál </a:t>
            </a:r>
            <a:r>
              <a:rPr lang="es-CL" dirty="0"/>
              <a:t>es la importancia del ambiente en los textos </a:t>
            </a:r>
            <a:r>
              <a:rPr lang="es-CL" dirty="0" smtClean="0"/>
              <a:t>literarios?</a:t>
            </a:r>
            <a:endParaRPr lang="es-CL" dirty="0" smtClean="0"/>
          </a:p>
          <a:p>
            <a:r>
              <a:rPr lang="es-CL" dirty="0" smtClean="0"/>
              <a:t>____________________________________________________________________________________________________________________________</a:t>
            </a:r>
            <a:endParaRPr lang="es-CL" dirty="0"/>
          </a:p>
          <a:p>
            <a:endParaRPr lang="es-CL" dirty="0" smtClean="0"/>
          </a:p>
          <a:p>
            <a:r>
              <a:rPr lang="es-CL" dirty="0" smtClean="0"/>
              <a:t>2.- </a:t>
            </a:r>
            <a:r>
              <a:rPr lang="es-CL" dirty="0" smtClean="0"/>
              <a:t>En relación al video visto ¿ Donde ocurre la historia?</a:t>
            </a:r>
            <a:endParaRPr lang="es-CL" dirty="0" smtClean="0"/>
          </a:p>
          <a:p>
            <a:r>
              <a:rPr lang="es-CL" dirty="0" smtClean="0"/>
              <a:t>____________________________________________________________________________________________________________________________</a:t>
            </a:r>
          </a:p>
          <a:p>
            <a:endParaRPr lang="es-CL" dirty="0"/>
          </a:p>
          <a:p>
            <a:r>
              <a:rPr lang="es-CL" dirty="0" smtClean="0"/>
              <a:t>3.- </a:t>
            </a:r>
            <a:r>
              <a:rPr lang="es-CL" dirty="0" smtClean="0"/>
              <a:t>Describe uno de ellos.</a:t>
            </a:r>
            <a:endParaRPr lang="es-CL" dirty="0" smtClean="0"/>
          </a:p>
          <a:p>
            <a:r>
              <a:rPr lang="es-CL" dirty="0" smtClean="0"/>
              <a:t>____________________________________________________________________________________________________________________________</a:t>
            </a:r>
            <a:endParaRPr lang="es-CL" dirty="0"/>
          </a:p>
        </p:txBody>
      </p:sp>
    </p:spTree>
    <p:extLst>
      <p:ext uri="{BB962C8B-B14F-4D97-AF65-F5344CB8AC3E}">
        <p14:creationId xmlns:p14="http://schemas.microsoft.com/office/powerpoint/2010/main" val="8638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15294" y="188640"/>
            <a:ext cx="6181268" cy="64807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PROFUNDICEMOS NUESTROS CONOCIMIENTOS</a:t>
            </a:r>
            <a:endParaRPr lang="es-CL" dirty="0"/>
          </a:p>
        </p:txBody>
      </p:sp>
      <p:sp>
        <p:nvSpPr>
          <p:cNvPr id="4" name="3 Rectángulo"/>
          <p:cNvSpPr/>
          <p:nvPr/>
        </p:nvSpPr>
        <p:spPr>
          <a:xfrm>
            <a:off x="827584" y="836712"/>
            <a:ext cx="7560840" cy="3384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b="1" dirty="0" smtClean="0"/>
          </a:p>
          <a:p>
            <a:pPr algn="ctr"/>
            <a:endParaRPr lang="es-CL" b="1" dirty="0"/>
          </a:p>
          <a:p>
            <a:pPr algn="ctr"/>
            <a:r>
              <a:rPr lang="es-CL" b="1" dirty="0" smtClean="0"/>
              <a:t>Ambiente narrativo: Espacio de la narración.</a:t>
            </a:r>
          </a:p>
          <a:p>
            <a:pPr algn="ctr"/>
            <a:r>
              <a:rPr lang="es-CL" sz="1600" b="1" dirty="0" smtClean="0"/>
              <a:t>.</a:t>
            </a:r>
          </a:p>
          <a:p>
            <a:pPr algn="just"/>
            <a:r>
              <a:rPr lang="es-CL" sz="1600" b="1" dirty="0" smtClean="0"/>
              <a:t> </a:t>
            </a:r>
            <a:r>
              <a:rPr lang="es-CL" sz="1600" b="1" dirty="0"/>
              <a:t>Ambiente o espacio en la narración</a:t>
            </a:r>
          </a:p>
          <a:p>
            <a:pPr algn="just"/>
            <a:r>
              <a:rPr lang="es-CL" sz="1600" dirty="0" smtClean="0"/>
              <a:t>Toda </a:t>
            </a:r>
            <a:r>
              <a:rPr lang="es-CL" sz="1600" dirty="0"/>
              <a:t>narración tiene un ambiente donde los personajes realizan sus acciones. Este ambiente que presenta el narrador puede considerarse desde tres puntos de vista:</a:t>
            </a:r>
          </a:p>
          <a:p>
            <a:pPr algn="just"/>
            <a:endParaRPr lang="es-CL" sz="1600" dirty="0"/>
          </a:p>
          <a:p>
            <a:pPr algn="just"/>
            <a:r>
              <a:rPr lang="es-CL" sz="1600" dirty="0"/>
              <a:t>- </a:t>
            </a:r>
            <a:r>
              <a:rPr lang="es-CL" sz="1600" b="1" dirty="0"/>
              <a:t>Ambiente físico </a:t>
            </a:r>
            <a:r>
              <a:rPr lang="es-CL" sz="1600" dirty="0"/>
              <a:t>que es el medio </a:t>
            </a:r>
            <a:r>
              <a:rPr lang="es-CL" sz="1600" dirty="0" smtClean="0"/>
              <a:t>natural </a:t>
            </a:r>
            <a:r>
              <a:rPr lang="es-CL" sz="1600" dirty="0"/>
              <a:t>en que sucede el relato. Aquí se señala el local o sitio donde se desarrolla la narración y también se describe el tiempo, fecha u horas en que transcurre la acción.</a:t>
            </a:r>
          </a:p>
          <a:p>
            <a:pPr algn="just"/>
            <a:endParaRPr lang="es-CL" sz="1600" dirty="0"/>
          </a:p>
          <a:p>
            <a:pPr algn="just"/>
            <a:r>
              <a:rPr lang="es-CL" sz="1600" b="1" dirty="0"/>
              <a:t>- Ambiente Psicológico </a:t>
            </a:r>
            <a:r>
              <a:rPr lang="es-CL" sz="1600" dirty="0"/>
              <a:t>es el clima íntimo que tiene la narración y que es el resultado de los problemas psíquicos que se plantean el ella: amor, suspenso, aventura, miedo, </a:t>
            </a:r>
            <a:r>
              <a:rPr lang="es-CL" sz="1600" dirty="0" err="1"/>
              <a:t>etc</a:t>
            </a:r>
            <a:endParaRPr lang="es-CL" sz="1600" dirty="0" smtClean="0"/>
          </a:p>
          <a:p>
            <a:pPr algn="just"/>
            <a:endParaRPr lang="es-CL"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09119"/>
            <a:ext cx="2520280" cy="173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2915816" y="4581128"/>
            <a:ext cx="504056" cy="437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3419872" y="4581128"/>
            <a:ext cx="2214525" cy="369332"/>
          </a:xfrm>
          <a:prstGeom prst="rect">
            <a:avLst/>
          </a:prstGeom>
          <a:noFill/>
        </p:spPr>
        <p:txBody>
          <a:bodyPr wrap="square" rtlCol="0">
            <a:spAutoFit/>
          </a:bodyPr>
          <a:lstStyle/>
          <a:p>
            <a:r>
              <a:rPr lang="es-CL" dirty="0" smtClean="0"/>
              <a:t>Ambiente físico</a:t>
            </a:r>
            <a:endParaRPr lang="es-C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950460"/>
            <a:ext cx="24685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6176467" y="5445224"/>
            <a:ext cx="483765"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6660232" y="5445224"/>
            <a:ext cx="2141357" cy="369332"/>
          </a:xfrm>
          <a:prstGeom prst="rect">
            <a:avLst/>
          </a:prstGeom>
          <a:noFill/>
        </p:spPr>
        <p:txBody>
          <a:bodyPr wrap="square" rtlCol="0">
            <a:spAutoFit/>
          </a:bodyPr>
          <a:lstStyle/>
          <a:p>
            <a:r>
              <a:rPr lang="es-CL" dirty="0" smtClean="0"/>
              <a:t>Ambiente sicológico</a:t>
            </a:r>
            <a:endParaRPr lang="es-CL" dirty="0"/>
          </a:p>
        </p:txBody>
      </p:sp>
    </p:spTree>
    <p:extLst>
      <p:ext uri="{BB962C8B-B14F-4D97-AF65-F5344CB8AC3E}">
        <p14:creationId xmlns:p14="http://schemas.microsoft.com/office/powerpoint/2010/main" val="3490452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1250"/>
                                        <p:tgtEl>
                                          <p:spTgt spid="1027"/>
                                        </p:tgtEl>
                                        <p:attrNameLst>
                                          <p:attrName>ppt_w</p:attrName>
                                        </p:attrNameLst>
                                      </p:cBhvr>
                                      <p:tavLst>
                                        <p:tav tm="0">
                                          <p:val>
                                            <p:strVal val="ppt_w"/>
                                          </p:val>
                                        </p:tav>
                                        <p:tav tm="100000">
                                          <p:val>
                                            <p:fltVal val="0"/>
                                          </p:val>
                                        </p:tav>
                                      </p:tavLst>
                                    </p:anim>
                                    <p:anim calcmode="lin" valueType="num">
                                      <p:cBhvr>
                                        <p:cTn id="11" dur="1250"/>
                                        <p:tgtEl>
                                          <p:spTgt spid="1027"/>
                                        </p:tgtEl>
                                        <p:attrNameLst>
                                          <p:attrName>ppt_h</p:attrName>
                                        </p:attrNameLst>
                                      </p:cBhvr>
                                      <p:tavLst>
                                        <p:tav tm="0">
                                          <p:val>
                                            <p:strVal val="ppt_h"/>
                                          </p:val>
                                        </p:tav>
                                        <p:tav tm="100000">
                                          <p:val>
                                            <p:fltVal val="0"/>
                                          </p:val>
                                        </p:tav>
                                      </p:tavLst>
                                    </p:anim>
                                    <p:animEffect transition="out" filter="fade">
                                      <p:cBhvr>
                                        <p:cTn id="12" dur="1250"/>
                                        <p:tgtEl>
                                          <p:spTgt spid="1027"/>
                                        </p:tgtEl>
                                      </p:cBhvr>
                                    </p:animEffect>
                                    <p:set>
                                      <p:cBhvr>
                                        <p:cTn id="13" dur="1" fill="hold">
                                          <p:stCondLst>
                                            <p:cond delay="124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547664" y="1988840"/>
            <a:ext cx="6480720" cy="2736304"/>
          </a:xfrm>
          <a:prstGeom prst="ellipse">
            <a:avLst/>
          </a:prstGeom>
          <a:solidFill>
            <a:srgbClr val="FFFF00"/>
          </a:solidFill>
          <a:ln w="76200">
            <a:solidFill>
              <a:srgbClr val="FF0000"/>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OBJETIVO DE LA CLASE</a:t>
            </a:r>
          </a:p>
          <a:p>
            <a:endParaRPr lang="es-CL" dirty="0" smtClean="0"/>
          </a:p>
          <a:p>
            <a:r>
              <a:rPr lang="es-CL" dirty="0" smtClean="0"/>
              <a:t>En </a:t>
            </a:r>
            <a:r>
              <a:rPr lang="es-CL" dirty="0"/>
              <a:t>esta clase crearás y escribirás un cuento a partir de la lectura de dos </a:t>
            </a:r>
            <a:r>
              <a:rPr lang="es-CL" dirty="0" smtClean="0"/>
              <a:t>poemas, analizando </a:t>
            </a:r>
            <a:r>
              <a:rPr lang="es-CL" dirty="0"/>
              <a:t>el espacio físico te inspirarás para la creación de tu relato.</a:t>
            </a:r>
          </a:p>
          <a:p>
            <a:pPr algn="ctr"/>
            <a:endParaRPr lang="es-CL" dirty="0" smtClean="0"/>
          </a:p>
          <a:p>
            <a:pPr algn="ctr"/>
            <a:endParaRPr lang="es-CL" dirty="0" smtClean="0"/>
          </a:p>
          <a:p>
            <a:pPr algn="ctr"/>
            <a:endParaRPr lang="es-CL" dirty="0" smtClean="0"/>
          </a:p>
        </p:txBody>
      </p:sp>
    </p:spTree>
    <p:extLst>
      <p:ext uri="{BB962C8B-B14F-4D97-AF65-F5344CB8AC3E}">
        <p14:creationId xmlns:p14="http://schemas.microsoft.com/office/powerpoint/2010/main" val="14106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582352106"/>
              </p:ext>
            </p:extLst>
          </p:nvPr>
        </p:nvGraphicFramePr>
        <p:xfrm>
          <a:off x="179512" y="1052736"/>
          <a:ext cx="8784976" cy="5035270"/>
        </p:xfrm>
        <a:graphic>
          <a:graphicData uri="http://schemas.openxmlformats.org/drawingml/2006/table">
            <a:tbl>
              <a:tblPr firstRow="1" firstCol="1" bandRow="1"/>
              <a:tblGrid>
                <a:gridCol w="2160240">
                  <a:extLst>
                    <a:ext uri="{9D8B030D-6E8A-4147-A177-3AD203B41FA5}">
                      <a16:colId xmlns="" xmlns:a16="http://schemas.microsoft.com/office/drawing/2014/main" val="20000"/>
                    </a:ext>
                  </a:extLst>
                </a:gridCol>
                <a:gridCol w="6624736">
                  <a:extLst>
                    <a:ext uri="{9D8B030D-6E8A-4147-A177-3AD203B41FA5}">
                      <a16:colId xmlns="" xmlns:a16="http://schemas.microsoft.com/office/drawing/2014/main" val="20001"/>
                    </a:ext>
                  </a:extLst>
                </a:gridCol>
              </a:tblGrid>
              <a:tr h="2694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330">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53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Estrella</a:t>
                      </a:r>
                      <a:r>
                        <a:rPr lang="es-CL" sz="1400" baseline="0" dirty="0" smtClean="0">
                          <a:effectLst/>
                          <a:latin typeface="+mn-lt"/>
                          <a:ea typeface="Calibri"/>
                          <a:cs typeface="Times New Roman"/>
                        </a:rPr>
                        <a:t> Letelier-</a:t>
                      </a:r>
                      <a:endParaRPr lang="es-CL" sz="1400" dirty="0" smtClean="0">
                        <a:effectLst/>
                        <a:latin typeface="+mn-lt"/>
                        <a:ea typeface="Calibri"/>
                        <a:cs typeface="Times New Roman"/>
                      </a:endParaRP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592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OA 15</a:t>
                      </a:r>
                    </a:p>
                    <a:p>
                      <a:pPr algn="just">
                        <a:spcAft>
                          <a:spcPts val="0"/>
                        </a:spcAft>
                      </a:pPr>
                      <a:r>
                        <a:rPr lang="es-CL" sz="1400" dirty="0" smtClean="0">
                          <a:effectLst/>
                          <a:latin typeface="+mn-lt"/>
                          <a:ea typeface="Calibri"/>
                          <a:cs typeface="Times New Roman"/>
                        </a:rPr>
                        <a:t>Escribir artículos informativos para comunicar información sobre un tema: presentando el tema en una oración; desarrollando una idea central por párrafo; agregando las fuentes utilizadas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89578">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Eligen un tema interesante para escribir y registran información para desarrollarlo a través de un afiche-</a:t>
                      </a:r>
                      <a:endParaRPr lang="x-none"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39800">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«Textos discontinuos»/ Leen – comprenden -relacionan- comentan –reflexionan </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01003">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Realizar un afiche que tenga por objetivo reducir el uso de</a:t>
                      </a:r>
                      <a:r>
                        <a:rPr lang="es-CL" sz="1400" baseline="0" dirty="0" smtClean="0">
                          <a:effectLst/>
                          <a:latin typeface="+mn-lt"/>
                          <a:ea typeface="Calibri"/>
                          <a:cs typeface="Times New Roman"/>
                        </a:rPr>
                        <a:t> </a:t>
                      </a:r>
                      <a:r>
                        <a:rPr lang="es-CL" sz="1400" dirty="0" smtClean="0">
                          <a:effectLst/>
                          <a:latin typeface="+mn-lt"/>
                          <a:ea typeface="Calibri"/>
                          <a:cs typeface="Times New Roman"/>
                        </a:rPr>
                        <a:t>plásticos en nuestro país. Para ello, expondrás el tema a partir de cada una de</a:t>
                      </a:r>
                      <a:r>
                        <a:rPr lang="es-CL" sz="1400" baseline="0" dirty="0" smtClean="0">
                          <a:effectLst/>
                          <a:latin typeface="+mn-lt"/>
                          <a:ea typeface="Calibri"/>
                          <a:cs typeface="Times New Roman"/>
                        </a:rPr>
                        <a:t> </a:t>
                      </a:r>
                      <a:r>
                        <a:rPr lang="es-CL" sz="1400" dirty="0" smtClean="0">
                          <a:effectLst/>
                          <a:latin typeface="+mn-lt"/>
                          <a:ea typeface="Calibri"/>
                          <a:cs typeface="Times New Roman"/>
                        </a:rPr>
                        <a:t>las partes que componen este tipo de texto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3893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descr="La Inclusión Escolar Nos Beneficia a Todos (con imágenes) | Dibuj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5897"/>
            <a:ext cx="2232248" cy="576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glow" dir="t"/>
          </a:scene3d>
          <a:sp3d prstMaterial="translucentPowder"/>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6324" y="225362"/>
            <a:ext cx="4850126" cy="36004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smtClean="0"/>
              <a:t>DESARROLLO</a:t>
            </a:r>
            <a:endParaRPr lang="es-CL" sz="2800" b="1" dirty="0"/>
          </a:p>
        </p:txBody>
      </p:sp>
      <p:sp>
        <p:nvSpPr>
          <p:cNvPr id="3" name="2 Rectángulo"/>
          <p:cNvSpPr/>
          <p:nvPr/>
        </p:nvSpPr>
        <p:spPr>
          <a:xfrm>
            <a:off x="547325" y="692696"/>
            <a:ext cx="803956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dirty="0"/>
              <a:t>Lee y resuelve en tu cuaderno, cada una de las siguientes actividades</a:t>
            </a:r>
          </a:p>
        </p:txBody>
      </p:sp>
      <p:sp>
        <p:nvSpPr>
          <p:cNvPr id="4" name="3 Rectángulo"/>
          <p:cNvSpPr/>
          <p:nvPr/>
        </p:nvSpPr>
        <p:spPr>
          <a:xfrm>
            <a:off x="547325" y="1340768"/>
            <a:ext cx="8039564" cy="115212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dirty="0"/>
              <a:t>1. Relee los poemas “El lago” de Benjamín Valdivia y “La niebla señora” de Carlos</a:t>
            </a:r>
          </a:p>
          <a:p>
            <a:r>
              <a:rPr lang="es-CL" dirty="0"/>
              <a:t>Murciano </a:t>
            </a:r>
            <a:r>
              <a:rPr lang="es-CL" b="1" dirty="0"/>
              <a:t>(página 147). </a:t>
            </a:r>
            <a:r>
              <a:rPr lang="es-CL" dirty="0"/>
              <a:t>Revisa que tu lectura sea fluida, además de respetar las </a:t>
            </a:r>
            <a:r>
              <a:rPr lang="es-CL" dirty="0" smtClean="0"/>
              <a:t>pausas entre </a:t>
            </a:r>
            <a:r>
              <a:rPr lang="es-CL" dirty="0"/>
              <a:t>verso y verso, la puntuación y la buena pronunciación de cada palabra.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5320819" cy="419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8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8208912" cy="187220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dirty="0"/>
              <a:t>2. Responde las siguientes preguntas:</a:t>
            </a:r>
          </a:p>
          <a:p>
            <a:r>
              <a:rPr lang="es-CL" dirty="0"/>
              <a:t>a) ¿Cuáles fueron las impresiones que tuviste tras la lectura de los poemas?</a:t>
            </a:r>
          </a:p>
          <a:p>
            <a:r>
              <a:rPr lang="es-CL" dirty="0"/>
              <a:t>b) ¿Qué emociones te provoca cada poema?</a:t>
            </a:r>
          </a:p>
          <a:p>
            <a:r>
              <a:rPr lang="es-CL" dirty="0"/>
              <a:t>c) ¿Cómo es el paisaje al que se hace referencia en los poemas?</a:t>
            </a:r>
          </a:p>
          <a:p>
            <a:r>
              <a:rPr lang="es-CL" dirty="0"/>
              <a:t>d) ¿Consideras que el espacio es importante en los poemas?</a:t>
            </a:r>
          </a:p>
        </p:txBody>
      </p:sp>
      <p:sp>
        <p:nvSpPr>
          <p:cNvPr id="4" name="3 Rectángulo"/>
          <p:cNvSpPr/>
          <p:nvPr/>
        </p:nvSpPr>
        <p:spPr>
          <a:xfrm>
            <a:off x="485503" y="218009"/>
            <a:ext cx="3240360"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LEO Y COMPRENDO</a:t>
            </a:r>
            <a:endParaRPr lang="es-CL" dirty="0"/>
          </a:p>
        </p:txBody>
      </p:sp>
      <p:sp>
        <p:nvSpPr>
          <p:cNvPr id="5" name="4 Rectángulo"/>
          <p:cNvSpPr/>
          <p:nvPr/>
        </p:nvSpPr>
        <p:spPr>
          <a:xfrm>
            <a:off x="485502" y="3429000"/>
            <a:ext cx="8190953" cy="151216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dirty="0"/>
              <a:t>3. Piensa en los espacios que sugieren los poemas e imagina una historia que ocurra</a:t>
            </a:r>
          </a:p>
          <a:p>
            <a:r>
              <a:rPr lang="es-CL" dirty="0"/>
              <a:t>en ese ambiente. Responde:</a:t>
            </a:r>
          </a:p>
          <a:p>
            <a:r>
              <a:rPr lang="es-CL" dirty="0"/>
              <a:t>a) ¿En qué estación de año se encuentran?</a:t>
            </a:r>
          </a:p>
          <a:p>
            <a:r>
              <a:rPr lang="es-CL" dirty="0"/>
              <a:t>b) ¿Quiénes son los personajes que se encuentran en ese espacio?</a:t>
            </a:r>
          </a:p>
          <a:p>
            <a:r>
              <a:rPr lang="es-CL" dirty="0"/>
              <a:t>c) ¿Qué le ocurre a estos personajes?</a:t>
            </a:r>
          </a:p>
        </p:txBody>
      </p:sp>
    </p:spTree>
    <p:extLst>
      <p:ext uri="{BB962C8B-B14F-4D97-AF65-F5344CB8AC3E}">
        <p14:creationId xmlns:p14="http://schemas.microsoft.com/office/powerpoint/2010/main" val="15794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8280920" cy="23762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CL" dirty="0" smtClean="0"/>
          </a:p>
          <a:p>
            <a:pPr algn="just"/>
            <a:r>
              <a:rPr lang="es-CL" dirty="0" smtClean="0"/>
              <a:t>4</a:t>
            </a:r>
            <a:r>
              <a:rPr lang="es-CL" dirty="0"/>
              <a:t>. Ahora, con las ideas que surgieron, </a:t>
            </a:r>
            <a:r>
              <a:rPr lang="es-CL" b="1" dirty="0"/>
              <a:t>crea un cuento de 20 líneas</a:t>
            </a:r>
            <a:r>
              <a:rPr lang="es-CL" dirty="0"/>
              <a:t>. </a:t>
            </a:r>
            <a:endParaRPr lang="es-CL" dirty="0" smtClean="0"/>
          </a:p>
          <a:p>
            <a:pPr algn="just"/>
            <a:r>
              <a:rPr lang="es-CL" dirty="0" smtClean="0"/>
              <a:t>En </a:t>
            </a:r>
            <a:r>
              <a:rPr lang="es-CL" dirty="0"/>
              <a:t>tu </a:t>
            </a:r>
            <a:r>
              <a:rPr lang="es-CL" dirty="0" smtClean="0"/>
              <a:t>cuaderno anota </a:t>
            </a:r>
            <a:r>
              <a:rPr lang="es-CL" dirty="0"/>
              <a:t>todos los elementos que consideres importantes para tu relato:</a:t>
            </a:r>
          </a:p>
          <a:p>
            <a:r>
              <a:rPr lang="es-CL" dirty="0"/>
              <a:t>– Describe el ambiente (que esté basado en los poemas).</a:t>
            </a:r>
          </a:p>
          <a:p>
            <a:r>
              <a:rPr lang="es-CL" dirty="0"/>
              <a:t>– Personajes (nombre y características físicas y psicológicas).</a:t>
            </a:r>
          </a:p>
          <a:p>
            <a:r>
              <a:rPr lang="es-CL" dirty="0"/>
              <a:t>– Tema del cuento. </a:t>
            </a:r>
            <a:endParaRPr lang="es-CL" dirty="0" smtClean="0"/>
          </a:p>
          <a:p>
            <a:endParaRPr lang="es-CL" dirty="0" smtClean="0"/>
          </a:p>
          <a:p>
            <a:r>
              <a:rPr lang="es-CL" dirty="0" smtClean="0"/>
              <a:t>5</a:t>
            </a:r>
            <a:r>
              <a:rPr lang="es-CL" dirty="0"/>
              <a:t>. Completa la siguiente ficha con la planificación de tu cuento:</a:t>
            </a:r>
            <a:endParaRPr lang="es-CL" dirty="0" smtClean="0"/>
          </a:p>
          <a:p>
            <a:endParaRPr lang="es-CL" dirty="0"/>
          </a:p>
          <a:p>
            <a:endParaRPr lang="es-CL" dirty="0"/>
          </a:p>
        </p:txBody>
      </p:sp>
      <p:sp>
        <p:nvSpPr>
          <p:cNvPr id="3" name="2 Llamada ovalada"/>
          <p:cNvSpPr/>
          <p:nvPr/>
        </p:nvSpPr>
        <p:spPr>
          <a:xfrm>
            <a:off x="3203848" y="2852936"/>
            <a:ext cx="4608512" cy="1656184"/>
          </a:xfrm>
          <a:prstGeom prst="wedgeEllipseCallout">
            <a:avLst>
              <a:gd name="adj1" fmla="val -48942"/>
              <a:gd name="adj2" fmla="val 110234"/>
            </a:avLst>
          </a:prstGeom>
          <a:solidFill>
            <a:srgbClr val="FFC000"/>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rPr>
              <a:t>Planifico</a:t>
            </a:r>
          </a:p>
          <a:p>
            <a:pPr algn="ctr"/>
            <a:r>
              <a:rPr lang="es-CL" dirty="0">
                <a:solidFill>
                  <a:srgbClr val="FF0000"/>
                </a:solidFill>
              </a:rPr>
              <a:t>Organiza tus ideas según las partes del cuento.</a:t>
            </a:r>
          </a:p>
          <a:p>
            <a:pPr algn="ctr"/>
            <a:r>
              <a:rPr lang="es-CL" dirty="0">
                <a:solidFill>
                  <a:srgbClr val="FF0000"/>
                </a:solidFill>
              </a:rPr>
              <a:t>Así planificarás la estructura de tu relato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11" y="3789040"/>
            <a:ext cx="2420937"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853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3"/>
                                        </p:tgtEl>
                                        <p:attrNameLst>
                                          <p:attrName>style.color</p:attrName>
                                        </p:attrNameLst>
                                      </p:cBhvr>
                                      <p:by>
                                        <p:hsl h="7200000" s="0" l="0"/>
                                      </p:by>
                                    </p:animClr>
                                    <p:animClr clrSpc="hsl" dir="cw">
                                      <p:cBhvr>
                                        <p:cTn id="14" dur="500" fill="hold"/>
                                        <p:tgtEl>
                                          <p:spTgt spid="3"/>
                                        </p:tgtEl>
                                        <p:attrNameLst>
                                          <p:attrName>fillcolor</p:attrName>
                                        </p:attrNameLst>
                                      </p:cBhvr>
                                      <p:by>
                                        <p:hsl h="7200000" s="0" l="0"/>
                                      </p:by>
                                    </p:animClr>
                                    <p:animClr clrSpc="hsl" dir="cw">
                                      <p:cBhvr>
                                        <p:cTn id="15" dur="500" fill="hold"/>
                                        <p:tgtEl>
                                          <p:spTgt spid="3"/>
                                        </p:tgtEl>
                                        <p:attrNameLst>
                                          <p:attrName>stroke.color</p:attrName>
                                        </p:attrNameLst>
                                      </p:cBhvr>
                                      <p:by>
                                        <p:hsl h="7200000" s="0" l="0"/>
                                      </p:by>
                                    </p:animClr>
                                    <p:set>
                                      <p:cBhvr>
                                        <p:cTn id="1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48" y="613941"/>
            <a:ext cx="4107208" cy="49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1" y="1052736"/>
            <a:ext cx="2736303" cy="369332"/>
          </a:xfrm>
          <a:prstGeom prst="rect">
            <a:avLst/>
          </a:prstGeom>
        </p:spPr>
        <p:txBody>
          <a:bodyPr wrap="square">
            <a:spAutoFit/>
          </a:bodyPr>
          <a:lstStyle/>
          <a:p>
            <a:r>
              <a:rPr lang="es-CL" dirty="0" smtClean="0"/>
              <a:t>Situación </a:t>
            </a:r>
            <a:r>
              <a:rPr lang="es-CL" dirty="0"/>
              <a:t>Inicial</a:t>
            </a:r>
          </a:p>
        </p:txBody>
      </p:sp>
      <p:sp>
        <p:nvSpPr>
          <p:cNvPr id="5" name="4 Rectángulo"/>
          <p:cNvSpPr/>
          <p:nvPr/>
        </p:nvSpPr>
        <p:spPr>
          <a:xfrm>
            <a:off x="971601" y="2120550"/>
            <a:ext cx="3672409" cy="369332"/>
          </a:xfrm>
          <a:prstGeom prst="rect">
            <a:avLst/>
          </a:prstGeom>
        </p:spPr>
        <p:txBody>
          <a:bodyPr wrap="square">
            <a:spAutoFit/>
          </a:bodyPr>
          <a:lstStyle/>
          <a:p>
            <a:r>
              <a:rPr lang="es-CL" dirty="0" smtClean="0"/>
              <a:t>Nudo</a:t>
            </a:r>
            <a:endParaRPr lang="es-CL" dirty="0"/>
          </a:p>
        </p:txBody>
      </p:sp>
      <p:sp>
        <p:nvSpPr>
          <p:cNvPr id="6" name="5 Llamada ovalada"/>
          <p:cNvSpPr/>
          <p:nvPr/>
        </p:nvSpPr>
        <p:spPr>
          <a:xfrm>
            <a:off x="5589215" y="0"/>
            <a:ext cx="2736304" cy="2135629"/>
          </a:xfrm>
          <a:prstGeom prst="wedgeEllipseCallout">
            <a:avLst>
              <a:gd name="adj1" fmla="val -51117"/>
              <a:gd name="adj2" fmla="val 59824"/>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Ordena tus ideas</a:t>
            </a:r>
          </a:p>
          <a:p>
            <a:pPr algn="ctr"/>
            <a:r>
              <a:rPr lang="es-CL" dirty="0"/>
              <a:t>Organiza los hechos y acciones según la secuencia</a:t>
            </a:r>
          </a:p>
          <a:p>
            <a:pPr algn="ctr"/>
            <a:r>
              <a:rPr lang="es-CL" dirty="0"/>
              <a:t>en que ocurrirán.</a:t>
            </a:r>
          </a:p>
        </p:txBody>
      </p:sp>
      <p:sp>
        <p:nvSpPr>
          <p:cNvPr id="7" name="6 Rectángulo"/>
          <p:cNvSpPr/>
          <p:nvPr/>
        </p:nvSpPr>
        <p:spPr>
          <a:xfrm>
            <a:off x="971602" y="2924944"/>
            <a:ext cx="4174979" cy="646331"/>
          </a:xfrm>
          <a:prstGeom prst="rect">
            <a:avLst/>
          </a:prstGeom>
        </p:spPr>
        <p:txBody>
          <a:bodyPr wrap="square">
            <a:spAutoFit/>
          </a:bodyPr>
          <a:lstStyle/>
          <a:p>
            <a:endParaRPr lang="es-CL" dirty="0"/>
          </a:p>
          <a:p>
            <a:r>
              <a:rPr lang="es-CL" dirty="0" smtClean="0"/>
              <a:t>Desarrollo</a:t>
            </a:r>
            <a:endParaRPr lang="es-CL" dirty="0"/>
          </a:p>
        </p:txBody>
      </p:sp>
      <p:sp>
        <p:nvSpPr>
          <p:cNvPr id="8" name="7 Rectángulo"/>
          <p:cNvSpPr/>
          <p:nvPr/>
        </p:nvSpPr>
        <p:spPr>
          <a:xfrm>
            <a:off x="971601" y="4221088"/>
            <a:ext cx="1681556" cy="369332"/>
          </a:xfrm>
          <a:prstGeom prst="rect">
            <a:avLst/>
          </a:prstGeom>
        </p:spPr>
        <p:txBody>
          <a:bodyPr wrap="square">
            <a:spAutoFit/>
          </a:bodyPr>
          <a:lstStyle/>
          <a:p>
            <a:r>
              <a:rPr lang="es-CL" dirty="0" smtClean="0"/>
              <a:t>Desenlace</a:t>
            </a:r>
            <a:endParaRPr lang="es-CL" dirty="0"/>
          </a:p>
        </p:txBody>
      </p:sp>
      <p:sp>
        <p:nvSpPr>
          <p:cNvPr id="9" name="8 Rectángulo"/>
          <p:cNvSpPr/>
          <p:nvPr/>
        </p:nvSpPr>
        <p:spPr>
          <a:xfrm>
            <a:off x="4393356" y="2420888"/>
            <a:ext cx="4750644" cy="1323439"/>
          </a:xfrm>
          <a:prstGeom prst="rect">
            <a:avLst/>
          </a:prstGeom>
        </p:spPr>
        <p:txBody>
          <a:bodyPr wrap="square">
            <a:spAutoFit/>
          </a:bodyPr>
          <a:lstStyle/>
          <a:p>
            <a:r>
              <a:rPr lang="es-CL" sz="1600" b="1" dirty="0"/>
              <a:t>6. Escribe el borrador del </a:t>
            </a:r>
            <a:r>
              <a:rPr lang="es-CL" sz="1600" b="1" dirty="0" smtClean="0"/>
              <a:t>relato, preocupándote </a:t>
            </a:r>
            <a:r>
              <a:rPr lang="es-CL" sz="1600" b="1" dirty="0"/>
              <a:t>por</a:t>
            </a:r>
            <a:r>
              <a:rPr lang="es-CL" sz="1600" dirty="0"/>
              <a:t>:</a:t>
            </a:r>
          </a:p>
          <a:p>
            <a:r>
              <a:rPr lang="es-CL" sz="1600" dirty="0"/>
              <a:t>– Mantener la coherencia de la narración.</a:t>
            </a:r>
          </a:p>
          <a:p>
            <a:r>
              <a:rPr lang="es-CL" sz="1600" dirty="0"/>
              <a:t>– Respetar la estructura </a:t>
            </a:r>
            <a:endParaRPr lang="es-CL" sz="1600" dirty="0" smtClean="0"/>
          </a:p>
          <a:p>
            <a:r>
              <a:rPr lang="es-CL" sz="1600" dirty="0"/>
              <a:t> </a:t>
            </a:r>
            <a:r>
              <a:rPr lang="es-CL" sz="1600" dirty="0" smtClean="0"/>
              <a:t>   </a:t>
            </a:r>
            <a:r>
              <a:rPr lang="es-CL" sz="1600" b="1" dirty="0" smtClean="0">
                <a:solidFill>
                  <a:srgbClr val="FF0000"/>
                </a:solidFill>
              </a:rPr>
              <a:t>inicio </a:t>
            </a:r>
            <a:r>
              <a:rPr lang="es-CL" sz="1600" b="1" dirty="0">
                <a:solidFill>
                  <a:srgbClr val="FF0000"/>
                </a:solidFill>
              </a:rPr>
              <a:t>– nudo – desarrollo – desenlace </a:t>
            </a:r>
            <a:r>
              <a:rPr lang="es-CL" sz="1600" dirty="0"/>
              <a:t>.</a:t>
            </a:r>
          </a:p>
          <a:p>
            <a:r>
              <a:rPr lang="es-CL" sz="1600" dirty="0"/>
              <a:t>– Preocúpate de que tu relato esté claro. </a:t>
            </a:r>
            <a:endParaRPr lang="es-CL" sz="1600" dirty="0" smtClean="0"/>
          </a:p>
        </p:txBody>
      </p:sp>
      <p:sp>
        <p:nvSpPr>
          <p:cNvPr id="10" name="9 Rectángulo"/>
          <p:cNvSpPr/>
          <p:nvPr/>
        </p:nvSpPr>
        <p:spPr>
          <a:xfrm>
            <a:off x="286148" y="2690336"/>
            <a:ext cx="8750348" cy="3970318"/>
          </a:xfrm>
          <a:prstGeom prst="rect">
            <a:avLst/>
          </a:prstGeom>
        </p:spPr>
        <p:txBody>
          <a:bodyPr wrap="square">
            <a:spAutoFit/>
          </a:bodyPr>
          <a:lstStyle/>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r>
              <a:rPr lang="es-CL" sz="1600" dirty="0" smtClean="0"/>
              <a:t>7</a:t>
            </a:r>
            <a:r>
              <a:rPr lang="es-CL" sz="1600" dirty="0"/>
              <a:t>. Pide a alguien de tu familia que te ayude a corregir el cuento. Revisa la ortografía y</a:t>
            </a:r>
          </a:p>
          <a:p>
            <a:r>
              <a:rPr lang="es-CL" sz="1600" dirty="0"/>
              <a:t>corrígelo.</a:t>
            </a:r>
          </a:p>
          <a:p>
            <a:r>
              <a:rPr lang="es-CL" sz="1600" dirty="0"/>
              <a:t>8. Comparte tu cuento con tu familia y publícalo </a:t>
            </a:r>
            <a:r>
              <a:rPr lang="es-CL" sz="1600" dirty="0" smtClean="0"/>
              <a:t>en tu clase virtual. </a:t>
            </a:r>
            <a:endParaRPr lang="es-CL" sz="1600" dirty="0"/>
          </a:p>
        </p:txBody>
      </p:sp>
    </p:spTree>
    <p:extLst>
      <p:ext uri="{BB962C8B-B14F-4D97-AF65-F5344CB8AC3E}">
        <p14:creationId xmlns:p14="http://schemas.microsoft.com/office/powerpoint/2010/main" val="1690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20688"/>
            <a:ext cx="8424936" cy="1015663"/>
          </a:xfrm>
          <a:prstGeom prst="rect">
            <a:avLst/>
          </a:prstGeom>
        </p:spPr>
        <p:txBody>
          <a:bodyPr wrap="square">
            <a:spAutoFit/>
          </a:bodyPr>
          <a:lstStyle/>
          <a:p>
            <a:r>
              <a:rPr lang="es-CL" sz="2400" b="1" dirty="0"/>
              <a:t>Evaluación de la clase</a:t>
            </a:r>
          </a:p>
          <a:p>
            <a:r>
              <a:rPr lang="es-CL" dirty="0"/>
              <a:t>Relee el texto central de la clase, ubicado en la página 140 de tu libro y responde las </a:t>
            </a:r>
            <a:r>
              <a:rPr lang="es-CL" dirty="0" smtClean="0"/>
              <a:t>, anotando </a:t>
            </a:r>
            <a:r>
              <a:rPr lang="es-CL" dirty="0"/>
              <a:t>las alternativas correctas en tu cuaderno</a:t>
            </a:r>
          </a:p>
        </p:txBody>
      </p:sp>
      <p:sp>
        <p:nvSpPr>
          <p:cNvPr id="3" name="2 Rectángulo"/>
          <p:cNvSpPr/>
          <p:nvPr/>
        </p:nvSpPr>
        <p:spPr>
          <a:xfrm>
            <a:off x="3203848" y="1988840"/>
            <a:ext cx="5544616" cy="5724644"/>
          </a:xfrm>
          <a:prstGeom prst="rect">
            <a:avLst/>
          </a:prstGeom>
        </p:spPr>
        <p:txBody>
          <a:bodyPr wrap="square">
            <a:spAutoFit/>
          </a:bodyPr>
          <a:lstStyle/>
          <a:p>
            <a:r>
              <a:rPr lang="es-CL" sz="1600" b="1" dirty="0" smtClean="0"/>
              <a:t>1.- </a:t>
            </a:r>
            <a:r>
              <a:rPr lang="es-CL" sz="1600" b="1" dirty="0"/>
              <a:t>¿En qué estación del año transcurre el poema</a:t>
            </a:r>
            <a:r>
              <a:rPr lang="es-CL" sz="1600" b="1" dirty="0" smtClean="0"/>
              <a:t>?</a:t>
            </a:r>
          </a:p>
          <a:p>
            <a:r>
              <a:rPr lang="es-CL" sz="1400" dirty="0"/>
              <a:t>A) Otoño.</a:t>
            </a:r>
          </a:p>
          <a:p>
            <a:r>
              <a:rPr lang="es-CL" sz="1400" dirty="0"/>
              <a:t>B) Invierno.</a:t>
            </a:r>
          </a:p>
          <a:p>
            <a:r>
              <a:rPr lang="es-CL" sz="1400" dirty="0"/>
              <a:t>C) Primavera.</a:t>
            </a:r>
          </a:p>
          <a:p>
            <a:r>
              <a:rPr lang="es-CL" sz="1400" dirty="0"/>
              <a:t>D) Verano. </a:t>
            </a:r>
          </a:p>
          <a:p>
            <a:endParaRPr lang="es-CL" b="1" dirty="0" smtClean="0"/>
          </a:p>
          <a:p>
            <a:r>
              <a:rPr lang="es-CL" sz="1600" b="1" dirty="0" smtClean="0"/>
              <a:t>2.- ¿Qué </a:t>
            </a:r>
            <a:r>
              <a:rPr lang="es-CL" sz="1600" b="1" dirty="0"/>
              <a:t>atmósfera proyecta el espacio? </a:t>
            </a:r>
            <a:endParaRPr lang="es-CL" sz="1600" b="1" dirty="0" smtClean="0"/>
          </a:p>
          <a:p>
            <a:r>
              <a:rPr lang="es-CL" sz="1400" dirty="0" smtClean="0"/>
              <a:t>A</a:t>
            </a:r>
            <a:r>
              <a:rPr lang="es-CL" sz="1400" dirty="0"/>
              <a:t>) Claridad.</a:t>
            </a:r>
          </a:p>
          <a:p>
            <a:r>
              <a:rPr lang="es-CL" sz="1400" dirty="0"/>
              <a:t>B) Libertad.</a:t>
            </a:r>
          </a:p>
          <a:p>
            <a:r>
              <a:rPr lang="es-CL" sz="1400" dirty="0"/>
              <a:t>C) Amistad.</a:t>
            </a:r>
          </a:p>
          <a:p>
            <a:r>
              <a:rPr lang="es-CL" sz="1400" dirty="0"/>
              <a:t>D) Suspenso</a:t>
            </a:r>
            <a:r>
              <a:rPr lang="es-CL" sz="1600" b="1" dirty="0"/>
              <a:t>. </a:t>
            </a:r>
            <a:endParaRPr lang="es-CL" sz="1600" b="1" dirty="0" smtClean="0"/>
          </a:p>
          <a:p>
            <a:endParaRPr lang="es-CL" sz="1600" b="1" dirty="0"/>
          </a:p>
          <a:p>
            <a:r>
              <a:rPr lang="es-CL" sz="1600" b="1" dirty="0" smtClean="0"/>
              <a:t>3.- Si </a:t>
            </a:r>
            <a:r>
              <a:rPr lang="es-CL" sz="1600" b="1" dirty="0"/>
              <a:t>la niebla fuera un personaje, ¿cuál de las siguientes características es la más acorde </a:t>
            </a:r>
            <a:r>
              <a:rPr lang="es-CL" sz="1600" b="1" dirty="0" smtClean="0"/>
              <a:t>con su </a:t>
            </a:r>
            <a:r>
              <a:rPr lang="es-CL" sz="1600" b="1" dirty="0"/>
              <a:t>forma de actuar? </a:t>
            </a:r>
            <a:endParaRPr lang="es-CL" sz="1600" b="1" dirty="0" smtClean="0"/>
          </a:p>
          <a:p>
            <a:r>
              <a:rPr lang="es-CL" sz="1400" dirty="0" smtClean="0"/>
              <a:t>A</a:t>
            </a:r>
            <a:r>
              <a:rPr lang="es-CL" sz="1400" dirty="0"/>
              <a:t>) Enigmática y encantadora.</a:t>
            </a:r>
          </a:p>
          <a:p>
            <a:r>
              <a:rPr lang="es-CL" sz="1400" dirty="0"/>
              <a:t>B) Complicada y cautivadora.</a:t>
            </a:r>
          </a:p>
          <a:p>
            <a:r>
              <a:rPr lang="es-CL" sz="1400" dirty="0"/>
              <a:t>C) Extraña y comprensiva.</a:t>
            </a:r>
          </a:p>
          <a:p>
            <a:r>
              <a:rPr lang="es-CL" sz="1400" dirty="0"/>
              <a:t>D) Maléfica y seductora. </a:t>
            </a:r>
          </a:p>
          <a:p>
            <a:endParaRPr lang="es-CL" sz="1600" b="1" dirty="0" smtClean="0"/>
          </a:p>
          <a:p>
            <a:endParaRPr lang="es-CL" sz="1600" b="1" dirty="0"/>
          </a:p>
          <a:p>
            <a:endParaRPr lang="es-CL" sz="1600" b="1" dirty="0" smtClean="0"/>
          </a:p>
          <a:p>
            <a:endParaRPr lang="es-CL" sz="1600" b="1" dirty="0"/>
          </a:p>
          <a:p>
            <a:endParaRPr lang="es-CL" sz="1600" b="1" dirty="0" smtClean="0"/>
          </a:p>
          <a:p>
            <a:pPr marL="342900" indent="-342900">
              <a:buAutoNum type="alphaUcParenR"/>
            </a:pP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2534041" cy="324036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59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417" y="1412776"/>
            <a:ext cx="65055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991" y="476672"/>
            <a:ext cx="8477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2204864"/>
            <a:ext cx="7416824" cy="2308324"/>
          </a:xfrm>
          <a:prstGeom prst="rect">
            <a:avLst/>
          </a:prstGeom>
        </p:spPr>
        <p:txBody>
          <a:bodyPr wrap="square">
            <a:spAutoFit/>
          </a:bodyPr>
          <a:lstStyle/>
          <a:p>
            <a:r>
              <a:rPr lang="es-CL" dirty="0" smtClean="0"/>
              <a:t>1.- ¿El cuento que creaste tiene coherencia con la temática de los poemas leídos en clase? Argumenta tu respuesta escribiendo una pequeña reseña de tu cuento.</a:t>
            </a:r>
          </a:p>
          <a:p>
            <a:r>
              <a:rPr lang="es-CL"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CL" dirty="0"/>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375" y="5517232"/>
            <a:ext cx="2970966" cy="10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494" y="226641"/>
            <a:ext cx="48529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7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08920"/>
            <a:ext cx="2145888" cy="2861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542401"/>
            <a:ext cx="2297899" cy="3060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75" y="1058946"/>
            <a:ext cx="2360101" cy="29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8602" y="260648"/>
            <a:ext cx="2016224" cy="264271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07" y="2101941"/>
            <a:ext cx="2088232" cy="27869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602" y="3495438"/>
            <a:ext cx="2376264" cy="303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00941"/>
            <a:ext cx="2376264" cy="29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4272" y="332656"/>
            <a:ext cx="7747481" cy="2246769"/>
          </a:xfrm>
          <a:prstGeom prst="rect">
            <a:avLst/>
          </a:prstGeom>
        </p:spPr>
        <p:txBody>
          <a:bodyPr wrap="square">
            <a:spAutoFit/>
          </a:bodyPr>
          <a:lstStyle/>
          <a:p>
            <a:pPr algn="ctr"/>
            <a:r>
              <a:rPr lang="es-CL" sz="2800" dirty="0"/>
              <a:t>Inicio</a:t>
            </a:r>
            <a:br>
              <a:rPr lang="es-CL" sz="2800" dirty="0"/>
            </a:br>
            <a:r>
              <a:rPr lang="es-CL" sz="2800" dirty="0">
                <a:latin typeface="Berlin Sans FB" panose="020E0602020502020306" pitchFamily="34" charset="0"/>
              </a:rPr>
              <a:t>Activación Conocimientos </a:t>
            </a:r>
            <a:r>
              <a:rPr lang="es-CL" sz="2800" dirty="0" smtClean="0">
                <a:latin typeface="Berlin Sans FB" panose="020E0602020502020306" pitchFamily="34" charset="0"/>
              </a:rPr>
              <a:t>Previos</a:t>
            </a:r>
          </a:p>
          <a:p>
            <a:pPr algn="ctr"/>
            <a:endParaRPr lang="es-CL" sz="2800" dirty="0" smtClean="0">
              <a:latin typeface="Berlin Sans FB" panose="020E0602020502020306" pitchFamily="34" charset="0"/>
            </a:endParaRPr>
          </a:p>
          <a:p>
            <a:pPr algn="ctr"/>
            <a:endParaRPr lang="es-CL" sz="2800" dirty="0">
              <a:latin typeface="Berlin Sans FB" panose="020E0602020502020306" pitchFamily="34" charset="0"/>
            </a:endParaRPr>
          </a:p>
          <a:p>
            <a:pPr algn="ctr"/>
            <a:endParaRPr lang="es-CL" sz="2800" dirty="0" smtClean="0">
              <a:latin typeface="Berlin Sans FB" panose="020E0602020502020306"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ifs animados de Signos de Interrogación ~ Gifmania | Signo de  interrogación, Signos de puntuacion, Preguntas al az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7424"/>
            <a:ext cx="1630791" cy="19918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1604472"/>
            <a:ext cx="8712969" cy="2585323"/>
          </a:xfrm>
          <a:prstGeom prst="rect">
            <a:avLst/>
          </a:prstGeom>
        </p:spPr>
        <p:txBody>
          <a:bodyPr wrap="square">
            <a:spAutoFit/>
          </a:bodyPr>
          <a:lstStyle/>
          <a:p>
            <a:r>
              <a:rPr lang="es-CL" b="1" dirty="0" smtClean="0"/>
              <a:t>Responde </a:t>
            </a:r>
            <a:r>
              <a:rPr lang="es-CL" b="1" dirty="0"/>
              <a:t>en tu cuaderno: </a:t>
            </a:r>
            <a:endParaRPr lang="es-CL" b="1" dirty="0" smtClean="0"/>
          </a:p>
          <a:p>
            <a:pPr marL="342900" indent="-342900">
              <a:buAutoNum type="arabicPeriod"/>
            </a:pPr>
            <a:endParaRPr lang="es-CL" b="1" dirty="0"/>
          </a:p>
          <a:p>
            <a:pPr marL="342900" indent="-342900">
              <a:buAutoNum type="arabicPeriod"/>
            </a:pPr>
            <a:r>
              <a:rPr lang="es-CL" b="1" dirty="0" smtClean="0"/>
              <a:t>¿</a:t>
            </a:r>
            <a:r>
              <a:rPr lang="es-CL" b="1" dirty="0"/>
              <a:t>Has elaborado alguna vez un afiche? </a:t>
            </a:r>
            <a:endParaRPr lang="es-CL" b="1" dirty="0" smtClean="0"/>
          </a:p>
          <a:p>
            <a:r>
              <a:rPr lang="es-CL" b="1" dirty="0" smtClean="0"/>
              <a:t>____________________________________________________________________________________________________________________________________________________</a:t>
            </a:r>
          </a:p>
          <a:p>
            <a:endParaRPr lang="es-CL" b="1" dirty="0" smtClean="0"/>
          </a:p>
          <a:p>
            <a:r>
              <a:rPr lang="es-CL" b="1" dirty="0" smtClean="0"/>
              <a:t>2.-  ¿Cómo </a:t>
            </a:r>
            <a:r>
              <a:rPr lang="es-CL" b="1" dirty="0"/>
              <a:t>lo creaste</a:t>
            </a:r>
            <a:r>
              <a:rPr lang="es-CL" b="1" dirty="0" smtClean="0"/>
              <a:t>?</a:t>
            </a:r>
          </a:p>
          <a:p>
            <a:r>
              <a:rPr lang="es-CL" b="1" dirty="0" smtClean="0"/>
              <a:t>____________________________________________________________________________________________________________________________________________________</a:t>
            </a:r>
            <a:endParaRPr lang="es-CL" b="1" dirty="0"/>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71304" y="4509120"/>
            <a:ext cx="2073415"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72841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b="1" dirty="0" smtClean="0"/>
              <a:t>MOTIVACIÓN</a:t>
            </a:r>
            <a:endParaRPr lang="es-CL" sz="3600" b="1" dirty="0"/>
          </a:p>
        </p:txBody>
      </p:sp>
      <p:sp>
        <p:nvSpPr>
          <p:cNvPr id="3" name="2 Marcador de contenido"/>
          <p:cNvSpPr>
            <a:spLocks noGrp="1"/>
          </p:cNvSpPr>
          <p:nvPr>
            <p:ph idx="1"/>
          </p:nvPr>
        </p:nvSpPr>
        <p:spPr/>
        <p:txBody>
          <a:bodyPr>
            <a:normAutofit/>
          </a:bodyPr>
          <a:lstStyle/>
          <a:p>
            <a:pPr marL="0" indent="0" algn="ctr">
              <a:buNone/>
            </a:pPr>
            <a:r>
              <a:rPr lang="es-CL" sz="2400" dirty="0" smtClean="0"/>
              <a:t>Te invito a ver un tutorial de como hacer un afiche simple </a:t>
            </a:r>
            <a:r>
              <a:rPr lang="es-CL" sz="2400" dirty="0" smtClean="0">
                <a:hlinkClick r:id="rId2"/>
              </a:rPr>
              <a:t>https</a:t>
            </a:r>
            <a:r>
              <a:rPr lang="es-CL" sz="2400" dirty="0">
                <a:hlinkClick r:id="rId2"/>
              </a:rPr>
              <a:t>://</a:t>
            </a:r>
            <a:r>
              <a:rPr lang="es-CL" sz="2400" dirty="0" smtClean="0">
                <a:hlinkClick r:id="rId2"/>
              </a:rPr>
              <a:t>www.youtube.com/watch?v=wKtjfSTtyIE</a:t>
            </a:r>
            <a:endParaRPr lang="es-CL" sz="2400" dirty="0" smtClean="0"/>
          </a:p>
          <a:p>
            <a:pPr marL="0" indent="0">
              <a:buNone/>
            </a:pPr>
            <a:endParaRPr lang="es-CL" sz="2400" b="1" dirty="0"/>
          </a:p>
          <a:p>
            <a:pPr marL="0" indent="0">
              <a:buNone/>
            </a:pPr>
            <a:endParaRPr lang="es-CL" sz="24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95031"/>
            <a:ext cx="5616624" cy="31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3" y="260649"/>
            <a:ext cx="6768752" cy="720080"/>
          </a:xfrm>
          <a:prstGeom prst="rect">
            <a:avLst/>
          </a:prstGeom>
          <a:solidFill>
            <a:srgbClr val="4FC4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000" b="1" dirty="0" smtClean="0">
                <a:latin typeface="Aharoni" panose="02010803020104030203" pitchFamily="2" charset="-79"/>
                <a:cs typeface="Aharoni" panose="02010803020104030203" pitchFamily="2" charset="-79"/>
              </a:rPr>
              <a:t>PROFUNDICEMOS NUESTROS CONOCIMIENTOS</a:t>
            </a:r>
            <a:endParaRPr lang="es-CL" sz="2000" b="1" dirty="0">
              <a:latin typeface="Aharoni" panose="02010803020104030203" pitchFamily="2" charset="-79"/>
              <a:cs typeface="Aharoni" panose="02010803020104030203" pitchFamily="2" charset="-79"/>
            </a:endParaRPr>
          </a:p>
        </p:txBody>
      </p:sp>
      <p:sp>
        <p:nvSpPr>
          <p:cNvPr id="3" name="2 Rectángulo"/>
          <p:cNvSpPr/>
          <p:nvPr/>
        </p:nvSpPr>
        <p:spPr>
          <a:xfrm>
            <a:off x="611560" y="1268760"/>
            <a:ext cx="8223002" cy="4896544"/>
          </a:xfrm>
          <a:prstGeom prst="rect">
            <a:avLst/>
          </a:prstGeom>
          <a:solidFill>
            <a:schemeClr val="accent2">
              <a:lumMod val="20000"/>
              <a:lumOff val="80000"/>
            </a:schemeClr>
          </a:solidFill>
          <a:ln>
            <a:solidFill>
              <a:srgbClr val="FF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sz="2000" b="1" dirty="0" smtClean="0"/>
          </a:p>
          <a:p>
            <a:pPr algn="ctr"/>
            <a:endParaRPr lang="es-CL" sz="2000" b="1" dirty="0" smtClean="0"/>
          </a:p>
          <a:p>
            <a:pPr algn="ctr"/>
            <a:r>
              <a:rPr lang="es-CL" sz="2000" b="1" dirty="0" smtClean="0"/>
              <a:t>¿</a:t>
            </a:r>
            <a:r>
              <a:rPr lang="es-CL" sz="2000" b="1" dirty="0"/>
              <a:t>Cómo hacer un afiche?</a:t>
            </a:r>
          </a:p>
          <a:p>
            <a:endParaRPr lang="es-CL" sz="1400" dirty="0" smtClean="0"/>
          </a:p>
          <a:p>
            <a:r>
              <a:rPr lang="es-CL" sz="1400" dirty="0" smtClean="0"/>
              <a:t>El </a:t>
            </a:r>
            <a:r>
              <a:rPr lang="es-CL" sz="1400" dirty="0"/>
              <a:t>afiche es un texto por medio del cual se entrega un mensaje con la intención de promover un servicio o producto, o bien, para invitar a participar en algo o actuar de cierta</a:t>
            </a:r>
          </a:p>
          <a:p>
            <a:r>
              <a:rPr lang="es-CL" sz="1400" dirty="0"/>
              <a:t>forma. El objetivo es convencer al lector de algo </a:t>
            </a:r>
            <a:r>
              <a:rPr lang="es-CL" sz="1400" dirty="0" smtClean="0"/>
              <a:t>determinado.</a:t>
            </a:r>
          </a:p>
          <a:p>
            <a:endParaRPr lang="es-CL" sz="1400" b="1" dirty="0" smtClean="0"/>
          </a:p>
          <a:p>
            <a:r>
              <a:rPr lang="es-CL" sz="1400" b="1" dirty="0" smtClean="0"/>
              <a:t>¿</a:t>
            </a:r>
            <a:r>
              <a:rPr lang="es-CL" sz="1400" b="1" dirty="0"/>
              <a:t>Cómo crear un afiche?</a:t>
            </a:r>
          </a:p>
          <a:p>
            <a:r>
              <a:rPr lang="es-CL" sz="1400" dirty="0"/>
              <a:t>Para crear un afiche debes </a:t>
            </a:r>
            <a:r>
              <a:rPr lang="es-CL" sz="1400" dirty="0" smtClean="0"/>
              <a:t>considerar</a:t>
            </a:r>
          </a:p>
          <a:p>
            <a:endParaRPr lang="es-CL" sz="1400" b="1" dirty="0" smtClean="0"/>
          </a:p>
          <a:p>
            <a:r>
              <a:rPr lang="es-CL" sz="1400" b="1" dirty="0" smtClean="0"/>
              <a:t>Slogan</a:t>
            </a:r>
            <a:r>
              <a:rPr lang="es-CL" sz="1400" b="1" dirty="0"/>
              <a:t>:</a:t>
            </a:r>
          </a:p>
          <a:p>
            <a:r>
              <a:rPr lang="es-CL" sz="1400" dirty="0"/>
              <a:t>- Debes ser lo más directo posible, utilizando un lenguaje sencillo, para que sea fácil </a:t>
            </a:r>
            <a:r>
              <a:rPr lang="es-CL" sz="1400" dirty="0" smtClean="0"/>
              <a:t>de recordar</a:t>
            </a:r>
            <a:r>
              <a:rPr lang="es-CL" sz="1400" dirty="0"/>
              <a:t>.</a:t>
            </a:r>
          </a:p>
          <a:p>
            <a:pPr marL="285750" indent="-285750">
              <a:buFontTx/>
              <a:buChar char="-"/>
            </a:pPr>
            <a:r>
              <a:rPr lang="es-CL" sz="1400" dirty="0" smtClean="0"/>
              <a:t>El </a:t>
            </a:r>
            <a:r>
              <a:rPr lang="es-CL" sz="1400" dirty="0"/>
              <a:t>texto debe ser </a:t>
            </a:r>
            <a:r>
              <a:rPr lang="es-CL" sz="1400" dirty="0" smtClean="0"/>
              <a:t>breve</a:t>
            </a:r>
            <a:r>
              <a:rPr lang="es-CL" sz="1400" dirty="0"/>
              <a:t>.</a:t>
            </a:r>
            <a:endParaRPr lang="es-CL" sz="1400" b="1" dirty="0" smtClean="0"/>
          </a:p>
          <a:p>
            <a:r>
              <a:rPr lang="es-CL" sz="1400" b="1" dirty="0" smtClean="0"/>
              <a:t>Estética </a:t>
            </a:r>
            <a:r>
              <a:rPr lang="es-CL" sz="1400" b="1" dirty="0"/>
              <a:t>e imagen</a:t>
            </a:r>
            <a:r>
              <a:rPr lang="es-CL" sz="1400" dirty="0"/>
              <a:t>:</a:t>
            </a:r>
          </a:p>
          <a:p>
            <a:r>
              <a:rPr lang="es-CL" sz="1400" dirty="0" smtClean="0"/>
              <a:t>Utiliza </a:t>
            </a:r>
            <a:r>
              <a:rPr lang="es-CL" sz="1400" dirty="0"/>
              <a:t>un espacio de gran formato.</a:t>
            </a:r>
          </a:p>
          <a:p>
            <a:r>
              <a:rPr lang="es-CL" sz="1400" dirty="0" smtClean="0"/>
              <a:t>Busca diferentes </a:t>
            </a:r>
            <a:r>
              <a:rPr lang="es-CL" sz="1400" dirty="0"/>
              <a:t>tipos de </a:t>
            </a:r>
            <a:r>
              <a:rPr lang="es-CL" sz="1400" dirty="0" smtClean="0"/>
              <a:t>letra.</a:t>
            </a:r>
          </a:p>
          <a:p>
            <a:r>
              <a:rPr lang="es-CL" sz="1400" dirty="0" smtClean="0"/>
              <a:t>Articula </a:t>
            </a:r>
            <a:r>
              <a:rPr lang="es-CL" sz="1400" dirty="0"/>
              <a:t>imágenes con los textos seleccionados</a:t>
            </a:r>
            <a:r>
              <a:rPr lang="es-CL" sz="1600" dirty="0" smtClean="0"/>
              <a:t>.</a:t>
            </a:r>
          </a:p>
          <a:p>
            <a:endParaRPr lang="es-CL" sz="1600" b="1" dirty="0" smtClean="0"/>
          </a:p>
          <a:p>
            <a:r>
              <a:rPr lang="es-CL" sz="1400" b="1" dirty="0" smtClean="0"/>
              <a:t>Situación </a:t>
            </a:r>
            <a:r>
              <a:rPr lang="es-CL" sz="1400" b="1" dirty="0"/>
              <a:t>en la que se puede utilizar un afiche:</a:t>
            </a:r>
          </a:p>
          <a:p>
            <a:r>
              <a:rPr lang="es-CL" sz="1400" dirty="0"/>
              <a:t>En general los afiches se utilizan en lugares abiertos hacia el exterior y puedes realizarlos para; invitar, informar o realizar alguna publicidad divertida. También en redes</a:t>
            </a:r>
          </a:p>
          <a:p>
            <a:r>
              <a:rPr lang="es-CL" sz="1400" dirty="0"/>
              <a:t>sociales (Facebook, </a:t>
            </a:r>
            <a:r>
              <a:rPr lang="es-CL" sz="1400" dirty="0" err="1"/>
              <a:t>Instagram</a:t>
            </a:r>
            <a:r>
              <a:rPr lang="es-CL" sz="1400" dirty="0"/>
              <a:t>, e-mail</a:t>
            </a:r>
            <a:r>
              <a:rPr lang="es-CL" sz="1600" dirty="0"/>
              <a:t>).</a:t>
            </a:r>
            <a:endParaRPr lang="es-CL" sz="1600" b="1" dirty="0"/>
          </a:p>
          <a:p>
            <a:endParaRPr lang="es-CL" sz="1600" dirty="0"/>
          </a:p>
          <a:p>
            <a:pPr marL="285750" indent="-285750">
              <a:buFontTx/>
              <a:buChar char="-"/>
            </a:pPr>
            <a:endParaRPr lang="es-CL" sz="1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683568" y="2132856"/>
            <a:ext cx="7704856" cy="2736304"/>
          </a:xfrm>
          <a:prstGeom prst="ellipse">
            <a:avLst/>
          </a:prstGeom>
          <a:solidFill>
            <a:srgbClr val="FFFF00"/>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OBJETIVO DE APRENDIZAJE</a:t>
            </a:r>
          </a:p>
          <a:p>
            <a:pPr algn="ctr"/>
            <a:endParaRPr lang="es-CL" dirty="0" smtClean="0"/>
          </a:p>
          <a:p>
            <a:pPr algn="just"/>
            <a:r>
              <a:rPr lang="es-CL" dirty="0"/>
              <a:t>En esta clase realizaremos un afiche que tenga por objetivo reducir el uso </a:t>
            </a:r>
            <a:r>
              <a:rPr lang="es-CL" dirty="0" smtClean="0"/>
              <a:t>de plásticos </a:t>
            </a:r>
            <a:r>
              <a:rPr lang="es-CL" dirty="0"/>
              <a:t>en nuestro país. Para ello, expondrás el tema a partir de cada una </a:t>
            </a:r>
            <a:r>
              <a:rPr lang="es-CL" dirty="0" smtClean="0"/>
              <a:t>de las </a:t>
            </a:r>
            <a:r>
              <a:rPr lang="es-CL" dirty="0"/>
              <a:t>partes que componen este tipo de texto.</a:t>
            </a:r>
          </a:p>
          <a:p>
            <a:pPr algn="ctr"/>
            <a:endParaRPr lang="es-CL" dirty="0" smtClean="0"/>
          </a:p>
          <a:p>
            <a:pPr algn="ctr"/>
            <a:endParaRPr lang="es-CL" dirty="0" smtClean="0"/>
          </a:p>
        </p:txBody>
      </p:sp>
      <p:pic>
        <p:nvPicPr>
          <p:cNvPr id="2053" name="Picture 5" descr="Pin de Estreya Marina em Animated Gifs | Imagens fofas, Animação, Imagen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22925" y="-171400"/>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2255" y="788670"/>
            <a:ext cx="8064896" cy="3724096"/>
          </a:xfrm>
          <a:prstGeom prst="rect">
            <a:avLst/>
          </a:prstGeom>
        </p:spPr>
        <p:txBody>
          <a:bodyPr wrap="square">
            <a:spAutoFit/>
          </a:bodyPr>
          <a:lstStyle/>
          <a:p>
            <a:endParaRPr lang="es-CL" b="1" dirty="0" smtClean="0"/>
          </a:p>
          <a:p>
            <a:endParaRPr lang="es-CL" b="1" dirty="0"/>
          </a:p>
          <a:p>
            <a:r>
              <a:rPr lang="es-CL" b="1" dirty="0" smtClean="0"/>
              <a:t>Lee </a:t>
            </a:r>
            <a:r>
              <a:rPr lang="es-CL" b="1" dirty="0"/>
              <a:t>y resuelve en tu cuaderno, cada una de las siguientes actividades. </a:t>
            </a:r>
            <a:endParaRPr lang="es-CL" b="1" dirty="0" smtClean="0"/>
          </a:p>
          <a:p>
            <a:pPr algn="just"/>
            <a:r>
              <a:rPr lang="es-CL" sz="2000" dirty="0" smtClean="0"/>
              <a:t>1. </a:t>
            </a:r>
            <a:r>
              <a:rPr lang="es-CL" sz="2000" dirty="0"/>
              <a:t>Observa el siguiente afiche: </a:t>
            </a:r>
            <a:endParaRPr lang="es-CL" sz="2000" dirty="0" smtClean="0"/>
          </a:p>
          <a:p>
            <a:pPr marL="342900" indent="-342900" algn="just">
              <a:buAutoNum type="arabicPeriod"/>
            </a:pPr>
            <a:endParaRPr lang="es-CL" dirty="0"/>
          </a:p>
          <a:p>
            <a:pPr marL="342900" indent="-342900" algn="just">
              <a:buAutoNum type="arabicPeriod"/>
            </a:pPr>
            <a:endParaRPr lang="es-CL" dirty="0"/>
          </a:p>
          <a:p>
            <a:pPr algn="just"/>
            <a:endParaRPr lang="es-CL" dirty="0" smtClean="0"/>
          </a:p>
          <a:p>
            <a:pPr algn="just"/>
            <a:endParaRPr lang="es-CL" dirty="0" smtClean="0"/>
          </a:p>
          <a:p>
            <a:pPr algn="just"/>
            <a:endParaRPr lang="es-CL" dirty="0"/>
          </a:p>
          <a:p>
            <a:pPr algn="just"/>
            <a:endParaRPr lang="es-CL" dirty="0" smtClean="0"/>
          </a:p>
          <a:p>
            <a:pPr algn="just"/>
            <a:endParaRPr lang="es-CL" dirty="0"/>
          </a:p>
          <a:p>
            <a:pPr algn="just"/>
            <a:endParaRPr lang="es-CL" dirty="0" smtClean="0"/>
          </a:p>
          <a:p>
            <a:pPr algn="just"/>
            <a:r>
              <a:rPr lang="es-CL" dirty="0" smtClean="0"/>
              <a:t>.</a:t>
            </a:r>
            <a:endParaRPr lang="es-CL" dirty="0"/>
          </a:p>
        </p:txBody>
      </p:sp>
      <p:sp>
        <p:nvSpPr>
          <p:cNvPr id="3" name="2 Rectángulo"/>
          <p:cNvSpPr/>
          <p:nvPr/>
        </p:nvSpPr>
        <p:spPr>
          <a:xfrm>
            <a:off x="909545" y="146869"/>
            <a:ext cx="6912768" cy="10498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smtClean="0"/>
              <a:t>DESARROLLO DE LA CLASE </a:t>
            </a:r>
          </a:p>
          <a:p>
            <a:pPr algn="ctr"/>
            <a:r>
              <a:rPr lang="es-CL" sz="2400" b="1" dirty="0" smtClean="0"/>
              <a:t>RECUERDA QUE EN ESTA ETAPA TRABAJAREMOS CON NUESTRO TEXTO LECTURA</a:t>
            </a:r>
            <a:r>
              <a:rPr lang="es-CL" dirty="0" smtClean="0"/>
              <a:t> </a:t>
            </a:r>
            <a:endParaRPr lang="es-CL" dirty="0"/>
          </a:p>
        </p:txBody>
      </p:sp>
      <p:sp>
        <p:nvSpPr>
          <p:cNvPr id="4" name="3 Flecha derecha"/>
          <p:cNvSpPr/>
          <p:nvPr/>
        </p:nvSpPr>
        <p:spPr>
          <a:xfrm>
            <a:off x="5371615" y="3706741"/>
            <a:ext cx="106662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6516216" y="3284984"/>
            <a:ext cx="2627784" cy="158417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latin typeface="Gill Sans MT" panose="020B0502020104020203" pitchFamily="34" charset="0"/>
              </a:rPr>
              <a:t>ANTES DE LA LECTURA</a:t>
            </a:r>
          </a:p>
          <a:p>
            <a:pPr algn="ctr"/>
            <a:r>
              <a:rPr lang="es-CL" b="1" dirty="0" smtClean="0">
                <a:latin typeface="Gill Sans MT" panose="020B0502020104020203" pitchFamily="34" charset="0"/>
              </a:rPr>
              <a:t>¿Cuál será el propósito de este tipo de texto? </a:t>
            </a:r>
            <a:endParaRPr lang="es-CL" b="1" dirty="0">
              <a:latin typeface="Gill Sans MT" panose="020B0502020104020203" pitchFamily="34" charset="0"/>
            </a:endParaRPr>
          </a:p>
        </p:txBody>
      </p:sp>
      <p:pic>
        <p:nvPicPr>
          <p:cNvPr id="2050" name="Picture 2" descr="Niña Inteligente Africana Con Una Idea Brillante. Muchacha Lista Con La  Boca Abierta Apuntando Con El índice En La Bombilla Incandescente.  Ilustraciones Vectoriales, Clip Art Vectorizado Libre De Derechos. Image  8599966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5214" y="4371377"/>
            <a:ext cx="2195177" cy="2545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es animadas de Libros, Gifs animados de Oficina &gt; Libro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2802" y="1772816"/>
            <a:ext cx="1046677" cy="1199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74860"/>
            <a:ext cx="974992" cy="84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59" y="1942545"/>
            <a:ext cx="489524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7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4922</TotalTime>
  <Words>1687</Words>
  <Application>Microsoft Office PowerPoint</Application>
  <PresentationFormat>Presentación en pantalla (4:3)</PresentationFormat>
  <Paragraphs>255</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PLANIFICACIÓN  CLASES VIRTUALES SEMANA N° 31 Clase N°1 5 año A FECHA:   de 27 Octubre del  2020.</vt:lpstr>
      <vt:lpstr>Presentación de PowerPoint</vt:lpstr>
      <vt:lpstr>Presentación de PowerPoint</vt:lpstr>
      <vt:lpstr>Presentación de PowerPoint</vt:lpstr>
      <vt:lpstr>Presentación de PowerPoint</vt:lpstr>
      <vt:lpstr>MOTIVACIÓN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249</cp:revision>
  <dcterms:created xsi:type="dcterms:W3CDTF">2020-07-06T03:06:52Z</dcterms:created>
  <dcterms:modified xsi:type="dcterms:W3CDTF">2020-10-25T19:20:10Z</dcterms:modified>
</cp:coreProperties>
</file>