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7772400" cy="10058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MX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MX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7B4E4"/>
            </a:gs>
            <a:gs pos="100000">
              <a:srgbClr val="BFCF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MX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7B4E4"/>
            </a:gs>
            <a:gs pos="100000">
              <a:srgbClr val="BFCF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MX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7B4E4"/>
            </a:gs>
            <a:gs pos="100000">
              <a:srgbClr val="BFCF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MX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MX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MX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png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32000" y="1080000"/>
            <a:ext cx="7771680" cy="17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3600" b="1" strike="noStrike" spc="-1">
                <a:solidFill>
                  <a:srgbClr val="000000"/>
                </a:solidFill>
                <a:latin typeface="Calibri"/>
                <a:ea typeface="Calibri"/>
              </a:rPr>
              <a:t>PLANIFICACIÓN  MÚSICA </a:t>
            </a:r>
            <a:endParaRPr lang="es-MX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3600" b="1" strike="noStrike" spc="-1">
                <a:solidFill>
                  <a:srgbClr val="000000"/>
                </a:solidFill>
                <a:latin typeface="Calibri"/>
                <a:ea typeface="Calibri"/>
              </a:rPr>
              <a:t>SEMANA N 31</a:t>
            </a:r>
            <a:r>
              <a:t/>
            </a:r>
            <a:br/>
            <a:r>
              <a:rPr lang="es-CL" sz="3600" b="1" strike="noStrike" spc="-1">
                <a:solidFill>
                  <a:srgbClr val="000000"/>
                </a:solidFill>
                <a:latin typeface="Calibri"/>
                <a:ea typeface="Calibri"/>
              </a:rPr>
              <a:t>FECHA : Jueves 29 de Octubre 2020</a:t>
            </a:r>
            <a:r>
              <a:t/>
            </a:r>
            <a:br/>
            <a:r>
              <a:rPr lang="es-CL" sz="3600" b="1" strike="noStrike" spc="-1">
                <a:solidFill>
                  <a:srgbClr val="000000"/>
                </a:solidFill>
                <a:latin typeface="Calibri"/>
                <a:ea typeface="Calibri"/>
              </a:rPr>
              <a:t> Año Básico</a:t>
            </a:r>
            <a:endParaRPr lang="es-MX" sz="3600" b="0" strike="noStrike" spc="-1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0" y="0"/>
            <a:ext cx="91432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3"/>
          <p:cNvSpPr/>
          <p:nvPr/>
        </p:nvSpPr>
        <p:spPr>
          <a:xfrm>
            <a:off x="351360" y="5900040"/>
            <a:ext cx="8027640" cy="61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18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Colegio Jean Piaget</a:t>
            </a:r>
            <a:endParaRPr lang="es-MX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CL" sz="16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Mi escuela, un lugar para aprender y crecer en un ambiente seguro y saludable</a:t>
            </a:r>
            <a:endParaRPr lang="es-MX" sz="1600" b="0" strike="noStrike" spc="-1">
              <a:latin typeface="Arial"/>
            </a:endParaRPr>
          </a:p>
        </p:txBody>
      </p:sp>
      <p:pic>
        <p:nvPicPr>
          <p:cNvPr id="117" name="Google Shape;166;p25"/>
          <p:cNvPicPr/>
          <p:nvPr/>
        </p:nvPicPr>
        <p:blipFill>
          <a:blip r:embed="rId2"/>
          <a:stretch/>
        </p:blipFill>
        <p:spPr>
          <a:xfrm>
            <a:off x="7460640" y="228600"/>
            <a:ext cx="1333080" cy="1215000"/>
          </a:xfrm>
          <a:prstGeom prst="rect">
            <a:avLst/>
          </a:prstGeom>
          <a:ln>
            <a:noFill/>
          </a:ln>
        </p:spPr>
      </p:pic>
      <p:pic>
        <p:nvPicPr>
          <p:cNvPr id="118" name="117 Imagen"/>
          <p:cNvPicPr/>
          <p:nvPr/>
        </p:nvPicPr>
        <p:blipFill>
          <a:blip r:embed="rId3"/>
          <a:srcRect l="27537" t="19821" r="27779" b="19797"/>
          <a:stretch/>
        </p:blipFill>
        <p:spPr>
          <a:xfrm>
            <a:off x="2880000" y="2592000"/>
            <a:ext cx="288000" cy="50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218;p32"/>
          <p:cNvPicPr/>
          <p:nvPr/>
        </p:nvPicPr>
        <p:blipFill>
          <a:blip r:embed="rId2"/>
          <a:stretch/>
        </p:blipFill>
        <p:spPr>
          <a:xfrm>
            <a:off x="7452360" y="447840"/>
            <a:ext cx="1282680" cy="1108080"/>
          </a:xfrm>
          <a:prstGeom prst="rect">
            <a:avLst/>
          </a:prstGeom>
          <a:ln>
            <a:noFill/>
          </a:ln>
        </p:spPr>
      </p:pic>
      <p:sp>
        <p:nvSpPr>
          <p:cNvPr id="158" name="TextShape 1"/>
          <p:cNvSpPr txBox="1"/>
          <p:nvPr/>
        </p:nvSpPr>
        <p:spPr>
          <a:xfrm>
            <a:off x="360000" y="6120"/>
            <a:ext cx="3745440" cy="5465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Mi casa en el árbol</a:t>
            </a:r>
          </a:p>
          <a:p>
            <a:r>
              <a:rPr lang="es-MX" sz="1800" b="0" strike="noStrike" spc="-1">
                <a:latin typeface="Arial"/>
              </a:rPr>
              <a:t>Jorge González</a:t>
            </a:r>
          </a:p>
          <a:p>
            <a:r>
              <a:rPr lang="es-MX" sz="1800" b="0" strike="noStrike" spc="-1">
                <a:latin typeface="Arial"/>
              </a:rPr>
              <a:t>Una casa en un árbol</a:t>
            </a:r>
          </a:p>
          <a:p>
            <a:r>
              <a:rPr lang="es-MX" sz="1800" b="0" strike="noStrike" spc="-1">
                <a:latin typeface="Arial"/>
              </a:rPr>
              <a:t>Donde tenga mis dibujos</a:t>
            </a:r>
          </a:p>
          <a:p>
            <a:r>
              <a:rPr lang="es-MX" sz="1800" b="0" strike="noStrike" spc="-1">
                <a:latin typeface="Arial"/>
              </a:rPr>
              <a:t>Y mis historias</a:t>
            </a:r>
          </a:p>
          <a:p>
            <a:r>
              <a:rPr lang="es-MX" sz="1800" b="0" strike="noStrike" spc="-1">
                <a:latin typeface="Arial"/>
              </a:rPr>
              <a:t>Donde canten los pájaros</a:t>
            </a:r>
          </a:p>
          <a:p>
            <a:r>
              <a:rPr lang="es-MX" sz="1800" b="0" strike="noStrike" spc="-1">
                <a:latin typeface="Arial"/>
              </a:rPr>
              <a:t>Una casa en un árbol</a:t>
            </a:r>
          </a:p>
          <a:p>
            <a:r>
              <a:rPr lang="es-MX" sz="1800" b="0" strike="noStrike" spc="-1">
                <a:latin typeface="Arial"/>
              </a:rPr>
              <a:t>Con escalera de cuerda</a:t>
            </a:r>
          </a:p>
          <a:p>
            <a:r>
              <a:rPr lang="es-MX" sz="1800" b="0" strike="noStrike" spc="-1">
                <a:latin typeface="Arial"/>
              </a:rPr>
              <a:t>Y las comidas</a:t>
            </a:r>
          </a:p>
          <a:p>
            <a:r>
              <a:rPr lang="es-MX" sz="1800" b="0" strike="noStrike" spc="-1">
                <a:latin typeface="Arial"/>
              </a:rPr>
              <a:t>Que a mí más me gustan</a:t>
            </a:r>
          </a:p>
          <a:p>
            <a:r>
              <a:rPr lang="es-MX" sz="1800" b="0" strike="noStrike" spc="-1">
                <a:latin typeface="Arial"/>
              </a:rPr>
              <a:t>Oye, es en gran parte a lo que vine</a:t>
            </a:r>
          </a:p>
          <a:p>
            <a:r>
              <a:rPr lang="es-MX" sz="1800" b="0" strike="noStrike" spc="-1">
                <a:latin typeface="Arial"/>
              </a:rPr>
              <a:t>Oye, no se me puede olvidar</a:t>
            </a:r>
          </a:p>
          <a:p>
            <a:r>
              <a:rPr lang="es-MX" sz="1800" b="0" strike="noStrike" spc="-1">
                <a:latin typeface="Arial"/>
              </a:rPr>
              <a:t>Una casa en un árbol</a:t>
            </a:r>
          </a:p>
          <a:p>
            <a:r>
              <a:rPr lang="es-MX" sz="1800" b="0" strike="noStrike" spc="-1">
                <a:latin typeface="Arial"/>
              </a:rPr>
              <a:t>Con lluvia en septiembre</a:t>
            </a:r>
          </a:p>
          <a:p>
            <a:r>
              <a:rPr lang="es-MX" sz="1800" b="0" strike="noStrike" spc="-1">
                <a:latin typeface="Arial"/>
              </a:rPr>
              <a:t>Y un telescopio</a:t>
            </a:r>
          </a:p>
          <a:p>
            <a:r>
              <a:rPr lang="es-MX" sz="1800" b="0" strike="noStrike" spc="-1">
                <a:latin typeface="Arial"/>
              </a:rPr>
              <a:t>Para verte a distancia</a:t>
            </a:r>
          </a:p>
          <a:p>
            <a:r>
              <a:rPr lang="es-MX" sz="1800" b="0" strike="noStrike" spc="-1">
                <a:latin typeface="Arial"/>
              </a:rPr>
              <a:t>Una casa en un árbol</a:t>
            </a:r>
          </a:p>
          <a:p>
            <a:r>
              <a:rPr lang="es-MX" sz="1800" b="0" strike="noStrike" spc="-1">
                <a:latin typeface="Arial"/>
              </a:rPr>
              <a:t>Donde no me encuentre nadie</a:t>
            </a:r>
          </a:p>
          <a:p>
            <a:r>
              <a:rPr lang="es-MX" sz="1800" b="0" strike="noStrike" spc="-1">
                <a:latin typeface="Arial"/>
              </a:rPr>
              <a:t>Ni a mis dibujos</a:t>
            </a:r>
          </a:p>
          <a:p>
            <a:r>
              <a:rPr lang="es-MX" sz="1800" b="0" strike="noStrike" spc="-1">
                <a:latin typeface="Arial"/>
              </a:rPr>
              <a:t>Y duerma mi siesta</a:t>
            </a:r>
          </a:p>
          <a:p>
            <a:r>
              <a:rPr lang="es-MX" sz="1800" b="0" strike="noStrike" spc="-1">
                <a:latin typeface="Arial"/>
              </a:rPr>
              <a:t>Oye, es en gran parte a lo que vine</a:t>
            </a:r>
          </a:p>
        </p:txBody>
      </p:sp>
      <p:sp>
        <p:nvSpPr>
          <p:cNvPr id="159" name="TextShape 2"/>
          <p:cNvSpPr txBox="1"/>
          <p:nvPr/>
        </p:nvSpPr>
        <p:spPr>
          <a:xfrm>
            <a:off x="360000" y="5400000"/>
            <a:ext cx="3745440" cy="85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Oye, no se me puede olvidar</a:t>
            </a:r>
          </a:p>
          <a:p>
            <a:r>
              <a:rPr lang="es-MX" sz="1800" b="0" strike="noStrike" spc="-1">
                <a:latin typeface="Arial"/>
              </a:rPr>
              <a:t>Oye, es en gran parte a lo que vine</a:t>
            </a:r>
          </a:p>
          <a:p>
            <a:r>
              <a:rPr lang="es-MX" sz="1800" b="0" strike="noStrike" spc="-1">
                <a:latin typeface="Arial"/>
              </a:rPr>
              <a:t>Oye, no se me puede…</a:t>
            </a:r>
          </a:p>
        </p:txBody>
      </p:sp>
      <p:pic>
        <p:nvPicPr>
          <p:cNvPr id="160" name="159 Imagen"/>
          <p:cNvPicPr/>
          <p:nvPr/>
        </p:nvPicPr>
        <p:blipFill>
          <a:blip r:embed="rId3"/>
          <a:stretch/>
        </p:blipFill>
        <p:spPr>
          <a:xfrm>
            <a:off x="4392000" y="1802520"/>
            <a:ext cx="4464000" cy="3309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s-MX" sz="4400" b="0" strike="noStrike" spc="-1">
              <a:latin typeface="Arial"/>
            </a:endParaRPr>
          </a:p>
        </p:txBody>
      </p:sp>
      <p:pic>
        <p:nvPicPr>
          <p:cNvPr id="162" name="Google Shape;218;p32"/>
          <p:cNvPicPr/>
          <p:nvPr/>
        </p:nvPicPr>
        <p:blipFill>
          <a:blip r:embed="rId2"/>
          <a:stretch/>
        </p:blipFill>
        <p:spPr>
          <a:xfrm>
            <a:off x="7452360" y="447840"/>
            <a:ext cx="1282680" cy="1108080"/>
          </a:xfrm>
          <a:prstGeom prst="rect">
            <a:avLst/>
          </a:prstGeom>
          <a:ln>
            <a:noFill/>
          </a:ln>
        </p:spPr>
      </p:pic>
      <p:sp>
        <p:nvSpPr>
          <p:cNvPr id="163" name="TextShape 2"/>
          <p:cNvSpPr txBox="1"/>
          <p:nvPr/>
        </p:nvSpPr>
        <p:spPr>
          <a:xfrm>
            <a:off x="208080" y="205560"/>
            <a:ext cx="9295920" cy="1882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Los Jaivas es una banda chilena de rock, destacada por la combinación de rock psicodélico y rock progresivo con instrumentos y ritmos folclóricos </a:t>
            </a:r>
          </a:p>
          <a:p>
            <a:r>
              <a:rPr lang="es-MX" sz="1800" b="0" strike="noStrike" spc="-1">
                <a:latin typeface="Arial"/>
              </a:rPr>
              <a:t>latinoamericanos, especialmente andinos.</a:t>
            </a:r>
          </a:p>
          <a:p>
            <a:r>
              <a:rPr lang="es-MX" sz="1800" b="0" strike="noStrike" spc="-1">
                <a:latin typeface="Arial"/>
              </a:rPr>
              <a:t>ACTIVIDAD</a:t>
            </a:r>
          </a:p>
          <a:p>
            <a:r>
              <a:rPr lang="es-MX" sz="1800" b="0" strike="noStrike" spc="-1">
                <a:latin typeface="Arial"/>
              </a:rPr>
              <a:t>Identifica  los instrumentos que intervienen en la obra musical:</a:t>
            </a:r>
          </a:p>
          <a:p>
            <a:r>
              <a:rPr lang="es-MX" sz="1800" b="0" strike="noStrike" spc="-1">
                <a:latin typeface="Arial"/>
              </a:rPr>
              <a:t>“Antigua América”, interpretado por Los Jaivas,</a:t>
            </a:r>
          </a:p>
          <a:p>
            <a:r>
              <a:rPr lang="es-MX" sz="1800" b="0" strike="noStrike" spc="-1">
                <a:latin typeface="Arial"/>
              </a:rPr>
              <a:t>escribiendo sus nombres con letra clara debajo de cada imágen dada</a:t>
            </a:r>
          </a:p>
        </p:txBody>
      </p:sp>
      <p:sp>
        <p:nvSpPr>
          <p:cNvPr id="164" name="TextShape 3"/>
          <p:cNvSpPr txBox="1"/>
          <p:nvPr/>
        </p:nvSpPr>
        <p:spPr>
          <a:xfrm>
            <a:off x="792000" y="2232000"/>
            <a:ext cx="5832000" cy="634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https://www.youtube.com/watch?v=_RiGf6plQrY</a:t>
            </a:r>
          </a:p>
        </p:txBody>
      </p:sp>
      <p:pic>
        <p:nvPicPr>
          <p:cNvPr id="165" name="164 Imagen"/>
          <p:cNvPicPr/>
          <p:nvPr/>
        </p:nvPicPr>
        <p:blipFill>
          <a:blip r:embed="rId3"/>
          <a:srcRect l="22207" t="17761" r="24246" b="23415"/>
          <a:stretch/>
        </p:blipFill>
        <p:spPr>
          <a:xfrm>
            <a:off x="1440360" y="2808360"/>
            <a:ext cx="6047640" cy="302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2483640" y="260640"/>
            <a:ext cx="4572360" cy="125136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8F1FF"/>
              </a:gs>
              <a:gs pos="100000">
                <a:srgbClr val="E2FBFF"/>
              </a:gs>
            </a:gsLst>
            <a:lin ang="16200000"/>
          </a:gradFill>
          <a:ln w="9360">
            <a:solidFill>
              <a:srgbClr val="45A9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TICKET DE SALIDA</a:t>
            </a:r>
            <a:endParaRPr lang="es-MX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ASIGNATURA DE MÚSICA</a:t>
            </a:r>
            <a:endParaRPr lang="es-MX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SEMANA 31 </a:t>
            </a:r>
            <a:endParaRPr lang="es-MX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CL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5 AÑO BÁSICO</a:t>
            </a:r>
            <a:endParaRPr lang="es-MX" sz="20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1008000" y="1681560"/>
            <a:ext cx="6408000" cy="33444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8F1FF"/>
              </a:gs>
              <a:gs pos="100000">
                <a:srgbClr val="E2FBFF"/>
              </a:gs>
            </a:gsLst>
            <a:lin ang="16200000"/>
          </a:gradFill>
          <a:ln w="9360">
            <a:solidFill>
              <a:srgbClr val="45A9C4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Nombre: _______________________________________</a:t>
            </a:r>
            <a:endParaRPr lang="es-MX" sz="1800" b="0" strike="noStrike" spc="-1">
              <a:latin typeface="Arial"/>
            </a:endParaRPr>
          </a:p>
        </p:txBody>
      </p:sp>
      <p:sp>
        <p:nvSpPr>
          <p:cNvPr id="168" name="CustomShape 3"/>
          <p:cNvSpPr/>
          <p:nvPr/>
        </p:nvSpPr>
        <p:spPr>
          <a:xfrm>
            <a:off x="5760000" y="4372200"/>
            <a:ext cx="3019680" cy="10659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560">
            <a:solidFill>
              <a:schemeClr val="accent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Enviar fotografía de este ticket de salida a la profesora:(56)964506705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69" name="Google Shape;227;p33"/>
          <p:cNvPicPr/>
          <p:nvPr/>
        </p:nvPicPr>
        <p:blipFill>
          <a:blip r:embed="rId2"/>
          <a:stretch/>
        </p:blipFill>
        <p:spPr>
          <a:xfrm>
            <a:off x="7256160" y="186480"/>
            <a:ext cx="1254240" cy="1083600"/>
          </a:xfrm>
          <a:prstGeom prst="rect">
            <a:avLst/>
          </a:prstGeom>
          <a:ln>
            <a:noFill/>
          </a:ln>
        </p:spPr>
      </p:pic>
      <p:sp>
        <p:nvSpPr>
          <p:cNvPr id="170" name="CustomShape 4"/>
          <p:cNvSpPr/>
          <p:nvPr/>
        </p:nvSpPr>
        <p:spPr>
          <a:xfrm>
            <a:off x="154080" y="476640"/>
            <a:ext cx="1943640" cy="793440"/>
          </a:xfrm>
          <a:prstGeom prst="rect">
            <a:avLst/>
          </a:prstGeom>
          <a:solidFill>
            <a:schemeClr val="accent1"/>
          </a:solidFill>
          <a:ln w="25560">
            <a:solidFill>
              <a:srgbClr val="395E8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2400" b="1" strike="noStrike" spc="-1">
                <a:solidFill>
                  <a:srgbClr val="FFFFFF"/>
                </a:solidFill>
                <a:latin typeface="Calibri"/>
                <a:ea typeface="Calibri"/>
              </a:rPr>
              <a:t>CIERRE</a:t>
            </a:r>
            <a:endParaRPr lang="es-MX" sz="2400" b="0" strike="noStrike" spc="-1">
              <a:latin typeface="Arial"/>
            </a:endParaRPr>
          </a:p>
        </p:txBody>
      </p:sp>
      <p:pic>
        <p:nvPicPr>
          <p:cNvPr id="171" name="Picture 3"/>
          <p:cNvPicPr/>
          <p:nvPr/>
        </p:nvPicPr>
        <p:blipFill>
          <a:blip r:embed="rId3"/>
          <a:stretch/>
        </p:blipFill>
        <p:spPr>
          <a:xfrm>
            <a:off x="6957000" y="5152680"/>
            <a:ext cx="1603800" cy="1607760"/>
          </a:xfrm>
          <a:prstGeom prst="rect">
            <a:avLst/>
          </a:prstGeom>
          <a:ln>
            <a:noFill/>
          </a:ln>
        </p:spPr>
      </p:pic>
      <p:pic>
        <p:nvPicPr>
          <p:cNvPr id="172" name="171 Imagen"/>
          <p:cNvPicPr/>
          <p:nvPr/>
        </p:nvPicPr>
        <p:blipFill>
          <a:blip r:embed="rId4"/>
          <a:srcRect l="14332" t="13056" r="15591" b="14099"/>
          <a:stretch/>
        </p:blipFill>
        <p:spPr>
          <a:xfrm>
            <a:off x="288000" y="2880000"/>
            <a:ext cx="5255280" cy="3744000"/>
          </a:xfrm>
          <a:prstGeom prst="rect">
            <a:avLst/>
          </a:prstGeom>
          <a:ln>
            <a:noFill/>
          </a:ln>
        </p:spPr>
      </p:pic>
      <p:sp>
        <p:nvSpPr>
          <p:cNvPr id="173" name="TextShape 5"/>
          <p:cNvSpPr txBox="1"/>
          <p:nvPr/>
        </p:nvSpPr>
        <p:spPr>
          <a:xfrm>
            <a:off x="360000" y="2269800"/>
            <a:ext cx="8640000" cy="61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Selecciona tres estilos musicales diferentes y luego completa la tabla en tu cuaderno.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Table 1"/>
          <p:cNvGraphicFramePr/>
          <p:nvPr/>
        </p:nvGraphicFramePr>
        <p:xfrm>
          <a:off x="467640" y="529200"/>
          <a:ext cx="8136720" cy="6173892"/>
        </p:xfrm>
        <a:graphic>
          <a:graphicData uri="http://schemas.openxmlformats.org/drawingml/2006/table">
            <a:tbl>
              <a:tblPr/>
              <a:tblGrid>
                <a:gridCol w="2575440"/>
                <a:gridCol w="5561280"/>
              </a:tblGrid>
              <a:tr h="337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ASIGNATURA /CURSO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Música                                      5 Año Básico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3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NOMBRE DEL PROFESOR/A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Marlene Soto C.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23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EDUCADORA DIFERENCIAL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869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OBJETIVO DE APRENDIZAJE PRIORIZACIÓN NIVEL 1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OA3 </a:t>
                      </a: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Escuchar música en forma abundante de diversos contextos y culturas poniendo énfasis en: Tradición escrita (docta), música de compositores chilenos y del mundo.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434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s-MX" sz="18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libri"/>
                          <a:ea typeface="Calibri"/>
                        </a:rPr>
                        <a:t>INDICADORES DE EVALUACIÓN PARA OA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CL" sz="1200" b="0" strike="noStrike" spc="-1">
                          <a:solidFill>
                            <a:srgbClr val="4D4D4D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</a:rPr>
                        <a:t>Manifiestan interés y disposición a escuchar (mediante comentarios, manifestando preferencias, proponiendo escuchar alguna música en especial).</a:t>
                      </a:r>
                      <a:endParaRPr lang="es-MX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CL" sz="1200" b="0" strike="noStrike" spc="-1">
                          <a:solidFill>
                            <a:srgbClr val="4D4D4D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</a:rPr>
                        <a:t>Escuchan atentamente, expresando sus impresiones por diferentes medios (verbales, corporales, visuales, musicales) con mayor conciencia.</a:t>
                      </a:r>
                      <a:endParaRPr lang="es-MX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CL" sz="1200" b="0" strike="noStrike" spc="-1">
                          <a:solidFill>
                            <a:srgbClr val="4D4D4D"/>
                          </a:solidFill>
                          <a:highlight>
                            <a:srgbClr val="FFFFFF"/>
                          </a:highlight>
                          <a:latin typeface="Arial"/>
                          <a:ea typeface="Arial"/>
                        </a:rPr>
                        <a:t>Establecen comparaciones entre las diferentes audiciones.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54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CONTENIDO /HABILIDADES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Música de  diversos contextos</a:t>
                      </a:r>
                      <a:endParaRPr lang="es-MX" sz="14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Habilidades:</a:t>
                      </a:r>
                      <a:endParaRPr lang="es-MX" sz="14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512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OBJETIVO DE LA CLASE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4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Escuchar música de diversos contextos y culturas.</a:t>
                      </a:r>
                      <a:endParaRPr lang="es-MX" sz="1400" b="0" strike="noStrike" spc="-1">
                        <a:latin typeface="Arial"/>
                      </a:endParaRPr>
                    </a:p>
                  </a:txBody>
                  <a:tcPr marL="37440" marR="37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1361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EVALUACIÓN</a:t>
                      </a:r>
                      <a:endParaRPr lang="es-MX" sz="12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CL" sz="12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es-MX" sz="1200" b="0" strike="noStrike" spc="-1">
                        <a:latin typeface="Arial"/>
                      </a:endParaRPr>
                    </a:p>
                  </a:txBody>
                  <a:tcPr marL="29160" marR="29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L" sz="16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TICKET DE SALIDA ( Enviar al correo del profesor o Whatsapp correspondiente)</a:t>
                      </a:r>
                      <a:r>
                        <a:rPr lang="es-ES" sz="1600" b="0" strike="noStrike" spc="-1">
                          <a:solidFill>
                            <a:srgbClr val="10243E"/>
                          </a:solidFill>
                          <a:latin typeface="Arial"/>
                          <a:ea typeface="Arial"/>
                        </a:rPr>
                        <a:t> </a:t>
                      </a:r>
                      <a:endParaRPr lang="es-MX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endParaRPr lang="es-MX" sz="1600" b="0" strike="noStrike" spc="-1">
                        <a:latin typeface="Arial"/>
                      </a:endParaRPr>
                    </a:p>
                  </a:txBody>
                  <a:tcPr marL="29160" marR="2916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20" name="Google Shape;172;p26"/>
          <p:cNvPicPr/>
          <p:nvPr/>
        </p:nvPicPr>
        <p:blipFill>
          <a:blip r:embed="rId2"/>
          <a:stretch/>
        </p:blipFill>
        <p:spPr>
          <a:xfrm>
            <a:off x="8157240" y="112680"/>
            <a:ext cx="986040" cy="85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REGLAS Y NORMAS</a:t>
            </a:r>
            <a:endParaRPr lang="es-MX" sz="44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51640" y="260640"/>
            <a:ext cx="1871640" cy="83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3" name="图形74"/>
          <p:cNvPicPr/>
          <p:nvPr/>
        </p:nvPicPr>
        <p:blipFill>
          <a:blip r:embed="rId2"/>
          <a:srcRect l="13386" t="17279" r="13392" b="5477"/>
          <a:stretch/>
        </p:blipFill>
        <p:spPr>
          <a:xfrm>
            <a:off x="1224720" y="1152720"/>
            <a:ext cx="6694920" cy="5326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图形77"/>
          <p:cNvPicPr/>
          <p:nvPr/>
        </p:nvPicPr>
        <p:blipFill>
          <a:blip r:embed="rId2"/>
          <a:srcRect l="13881" t="21796" r="14230" b="16545"/>
          <a:stretch/>
        </p:blipFill>
        <p:spPr>
          <a:xfrm>
            <a:off x="1296360" y="1512360"/>
            <a:ext cx="6550920" cy="460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611640" y="-310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Importante:</a:t>
            </a:r>
            <a:endParaRPr lang="es-MX" sz="4400" b="0" strike="noStrike" spc="-1">
              <a:latin typeface="Arial"/>
            </a:endParaRPr>
          </a:p>
        </p:txBody>
      </p:sp>
      <p:pic>
        <p:nvPicPr>
          <p:cNvPr id="126" name="Google Shape;191;p29" descr="Happy Dance Sticker by Ofix for iOS &amp; Android | GIPHY"/>
          <p:cNvPicPr/>
          <p:nvPr/>
        </p:nvPicPr>
        <p:blipFill>
          <a:blip r:embed="rId2"/>
          <a:stretch/>
        </p:blipFill>
        <p:spPr>
          <a:xfrm>
            <a:off x="2195640" y="350640"/>
            <a:ext cx="2159640" cy="215964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3607200" y="969120"/>
            <a:ext cx="5428440" cy="10188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6CAED"/>
              </a:gs>
              <a:gs pos="100000">
                <a:srgbClr val="EFE8FA"/>
              </a:gs>
            </a:gsLst>
            <a:lin ang="16200000"/>
          </a:gradFill>
          <a:ln w="9360">
            <a:solidFill>
              <a:srgbClr val="7C5F9F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Cuándo esté la animación de un lápiz, significa que debes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escribir en tu cuaderno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28" name="Google Shape;193;p29" descr="Film Camera Sticker by Martina Martian for iOS &amp; Android | GIPHY"/>
          <p:cNvPicPr/>
          <p:nvPr/>
        </p:nvPicPr>
        <p:blipFill>
          <a:blip r:embed="rId3"/>
          <a:stretch/>
        </p:blipFill>
        <p:spPr>
          <a:xfrm>
            <a:off x="83520" y="1513800"/>
            <a:ext cx="2495520" cy="2495520"/>
          </a:xfrm>
          <a:prstGeom prst="rect">
            <a:avLst/>
          </a:prstGeom>
          <a:ln>
            <a:noFill/>
          </a:ln>
        </p:spPr>
      </p:pic>
      <p:sp>
        <p:nvSpPr>
          <p:cNvPr id="129" name="CustomShape 3"/>
          <p:cNvSpPr/>
          <p:nvPr/>
        </p:nvSpPr>
        <p:spPr>
          <a:xfrm>
            <a:off x="2329200" y="2193840"/>
            <a:ext cx="6659640" cy="119268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6CAED"/>
              </a:gs>
              <a:gs pos="100000">
                <a:srgbClr val="EFE8FA"/>
              </a:gs>
            </a:gsLst>
            <a:lin ang="16200000"/>
          </a:gradFill>
          <a:ln w="9360">
            <a:solidFill>
              <a:srgbClr val="7C5F9F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Cuándo esté esta animación de una cámara fotográfica, significa que debes mandar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reporte sólo de esa actividad (una foto de la actividad)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30" name="Google Shape;195;p29" descr="▷ Libros: Imágenes Animadas, Gifs y Animaciones ¡100% GRATIS!"/>
          <p:cNvPicPr/>
          <p:nvPr/>
        </p:nvPicPr>
        <p:blipFill>
          <a:blip r:embed="rId4"/>
          <a:stretch/>
        </p:blipFill>
        <p:spPr>
          <a:xfrm>
            <a:off x="2579760" y="3258720"/>
            <a:ext cx="1599480" cy="1928160"/>
          </a:xfrm>
          <a:prstGeom prst="rect">
            <a:avLst/>
          </a:prstGeom>
          <a:ln>
            <a:noFill/>
          </a:ln>
        </p:spPr>
      </p:pic>
      <p:sp>
        <p:nvSpPr>
          <p:cNvPr id="131" name="CustomShape 4"/>
          <p:cNvSpPr/>
          <p:nvPr/>
        </p:nvSpPr>
        <p:spPr>
          <a:xfrm>
            <a:off x="4179960" y="3577320"/>
            <a:ext cx="4808880" cy="129096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6CAED"/>
              </a:gs>
              <a:gs pos="100000">
                <a:srgbClr val="EFE8FA"/>
              </a:gs>
            </a:gsLst>
            <a:lin ang="16200000"/>
          </a:gradFill>
          <a:ln w="9360">
            <a:solidFill>
              <a:srgbClr val="7C5F9F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Cuándo esté esta animación de un libro, significa que debes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trabajar en tu libro de matemática.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32" name="Google Shape;197;p29" descr="Signo de Interrogación Animado (con imágenes) | Preguntas al azar ..."/>
          <p:cNvPicPr/>
          <p:nvPr/>
        </p:nvPicPr>
        <p:blipFill>
          <a:blip r:embed="rId5"/>
          <a:stretch/>
        </p:blipFill>
        <p:spPr>
          <a:xfrm>
            <a:off x="611640" y="4223160"/>
            <a:ext cx="1967400" cy="2403000"/>
          </a:xfrm>
          <a:prstGeom prst="rect">
            <a:avLst/>
          </a:prstGeom>
          <a:ln>
            <a:noFill/>
          </a:ln>
        </p:spPr>
      </p:pic>
      <p:sp>
        <p:nvSpPr>
          <p:cNvPr id="133" name="CustomShape 5"/>
          <p:cNvSpPr/>
          <p:nvPr/>
        </p:nvSpPr>
        <p:spPr>
          <a:xfrm>
            <a:off x="2195640" y="5187600"/>
            <a:ext cx="6793200" cy="129096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 rotWithShape="0">
            <a:gsLst>
              <a:gs pos="0">
                <a:srgbClr val="D6CAED"/>
              </a:gs>
              <a:gs pos="100000">
                <a:srgbClr val="EFE8FA"/>
              </a:gs>
            </a:gsLst>
            <a:lin ang="16200000"/>
          </a:gradFill>
          <a:ln w="9360">
            <a:solidFill>
              <a:srgbClr val="7C5F9F"/>
            </a:solidFill>
            <a:round/>
          </a:ln>
          <a:effectLst>
            <a:outerShdw blurRad="40000"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CL" sz="1800" b="0" strike="noStrike" spc="-1">
                <a:solidFill>
                  <a:srgbClr val="000000"/>
                </a:solidFill>
                <a:latin typeface="Calibri"/>
                <a:ea typeface="Calibri"/>
              </a:rPr>
              <a:t>Cuándo esté esta animación de un signo de pregunta, significa que debes </a:t>
            </a:r>
            <a:r>
              <a:rPr lang="es-CL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pensar y analizar, sin escribir en tu cuaderno. Responder de forma oral.</a:t>
            </a:r>
            <a:endParaRPr lang="es-MX" sz="1800" b="0" strike="noStrike" spc="-1">
              <a:latin typeface="Arial"/>
            </a:endParaRPr>
          </a:p>
        </p:txBody>
      </p:sp>
      <p:pic>
        <p:nvPicPr>
          <p:cNvPr id="134" name="Google Shape;200;p29"/>
          <p:cNvPicPr/>
          <p:nvPr/>
        </p:nvPicPr>
        <p:blipFill>
          <a:blip r:embed="rId6"/>
          <a:stretch/>
        </p:blipFill>
        <p:spPr>
          <a:xfrm>
            <a:off x="7524360" y="116640"/>
            <a:ext cx="986040" cy="851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483120" y="216000"/>
            <a:ext cx="8228880" cy="11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s-CL" sz="4400" b="0" strike="noStrike" spc="-1">
                <a:solidFill>
                  <a:srgbClr val="000000"/>
                </a:solidFill>
                <a:latin typeface="Calibri"/>
                <a:ea typeface="Calibri"/>
              </a:rPr>
              <a:t>Objetivo de la clase:</a:t>
            </a:r>
            <a:endParaRPr lang="es-MX" sz="4400" b="0" strike="noStrike" spc="-1">
              <a:latin typeface="Arial"/>
            </a:endParaRPr>
          </a:p>
        </p:txBody>
      </p:sp>
      <p:pic>
        <p:nvPicPr>
          <p:cNvPr id="136" name="Google Shape;212;p31"/>
          <p:cNvPicPr/>
          <p:nvPr/>
        </p:nvPicPr>
        <p:blipFill>
          <a:blip r:embed="rId2"/>
          <a:stretch/>
        </p:blipFill>
        <p:spPr>
          <a:xfrm>
            <a:off x="7860600" y="109800"/>
            <a:ext cx="1282680" cy="1108080"/>
          </a:xfrm>
          <a:prstGeom prst="rect">
            <a:avLst/>
          </a:prstGeom>
          <a:ln>
            <a:noFill/>
          </a:ln>
        </p:spPr>
      </p:pic>
      <p:sp>
        <p:nvSpPr>
          <p:cNvPr id="137" name="TextShape 2"/>
          <p:cNvSpPr txBox="1"/>
          <p:nvPr/>
        </p:nvSpPr>
        <p:spPr>
          <a:xfrm>
            <a:off x="792000" y="1485720"/>
            <a:ext cx="5976000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“Escuchar música de diversos contextos y culturas”.</a:t>
            </a:r>
          </a:p>
        </p:txBody>
      </p:sp>
      <p:pic>
        <p:nvPicPr>
          <p:cNvPr id="138" name="Google Shape;191;p29_0" descr="Happy Dance Sticker by Ofix for iOS &amp; Android | GIPHY"/>
          <p:cNvPicPr/>
          <p:nvPr/>
        </p:nvPicPr>
        <p:blipFill>
          <a:blip r:embed="rId3"/>
          <a:stretch/>
        </p:blipFill>
        <p:spPr>
          <a:xfrm>
            <a:off x="6048360" y="288360"/>
            <a:ext cx="2159640" cy="2159640"/>
          </a:xfrm>
          <a:prstGeom prst="rect">
            <a:avLst/>
          </a:prstGeom>
          <a:ln>
            <a:noFill/>
          </a:ln>
        </p:spPr>
      </p:pic>
      <p:sp>
        <p:nvSpPr>
          <p:cNvPr id="139" name="TextShape 3"/>
          <p:cNvSpPr txBox="1"/>
          <p:nvPr/>
        </p:nvSpPr>
        <p:spPr>
          <a:xfrm>
            <a:off x="288000" y="3493440"/>
            <a:ext cx="8778960" cy="111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La música, como toda manifestación artística, es un producto cultural con múltiples finalidades, entre otras, la de suscitar una experiencia estética en el oyente, la de expresar sentimientos, emociones, circunstancias, pensamientos o ideas, y cada vez más, cumplir una importante función terapéutica a través de la ...</a:t>
            </a:r>
          </a:p>
        </p:txBody>
      </p:sp>
      <p:sp>
        <p:nvSpPr>
          <p:cNvPr id="140" name="CustomShape 4"/>
          <p:cNvSpPr/>
          <p:nvPr/>
        </p:nvSpPr>
        <p:spPr>
          <a:xfrm>
            <a:off x="936000" y="2174400"/>
            <a:ext cx="3744000" cy="1137600"/>
          </a:xfrm>
          <a:prstGeom prst="ellipse">
            <a:avLst/>
          </a:prstGeom>
          <a:solidFill>
            <a:srgbClr val="FF972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es-MX" sz="1800" b="0" strike="noStrike" spc="-1">
                <a:latin typeface="Arial"/>
              </a:rPr>
              <a:t>Recordemos que: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97;p29_0" descr="Signo de Interrogación Animado (con imágenes) | Preguntas al azar ..."/>
          <p:cNvPicPr/>
          <p:nvPr/>
        </p:nvPicPr>
        <p:blipFill>
          <a:blip r:embed="rId2"/>
          <a:stretch/>
        </p:blipFill>
        <p:spPr>
          <a:xfrm>
            <a:off x="4392000" y="-531000"/>
            <a:ext cx="1967400" cy="2403000"/>
          </a:xfrm>
          <a:prstGeom prst="rect">
            <a:avLst/>
          </a:prstGeom>
          <a:ln>
            <a:noFill/>
          </a:ln>
        </p:spPr>
      </p:pic>
      <p:sp>
        <p:nvSpPr>
          <p:cNvPr id="142" name="TextShape 1"/>
          <p:cNvSpPr txBox="1"/>
          <p:nvPr/>
        </p:nvSpPr>
        <p:spPr>
          <a:xfrm>
            <a:off x="648000" y="1541520"/>
            <a:ext cx="8134560" cy="1626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¿Qué es el estilo musical?</a:t>
            </a:r>
          </a:p>
          <a:p>
            <a:r>
              <a:rPr lang="es-MX" sz="1800" b="0" strike="noStrike" spc="-1">
                <a:latin typeface="Arial"/>
              </a:rPr>
              <a:t>El estilo musical es el conjunto de características musicales (ritmo, estructura,</a:t>
            </a:r>
          </a:p>
          <a:p>
            <a:r>
              <a:rPr lang="es-MX" sz="1800" b="0" strike="noStrike" spc="-1">
                <a:latin typeface="Arial"/>
              </a:rPr>
              <a:t>armonía, melodía…) y extra-musicales (región de origen, contexto histórico,</a:t>
            </a:r>
          </a:p>
          <a:p>
            <a:r>
              <a:rPr lang="es-MX" sz="1800" b="0" strike="noStrike" spc="-1">
                <a:latin typeface="Arial"/>
              </a:rPr>
              <a:t>social, cultural.) que definen una obra musical y la clasifica según diferentes</a:t>
            </a:r>
          </a:p>
          <a:p>
            <a:r>
              <a:rPr lang="es-MX" sz="1800" b="0" strike="noStrike" spc="-1">
                <a:latin typeface="Arial"/>
              </a:rPr>
              <a:t>grupos de afinidad. Rock, Jazz, Electrónica, Música barroca, Salsa, Flamenco,</a:t>
            </a:r>
          </a:p>
          <a:p>
            <a:r>
              <a:rPr lang="es-MX" sz="1800" b="0" strike="noStrike" spc="-1">
                <a:latin typeface="Arial"/>
              </a:rPr>
              <a:t>Jota, Pop, Música romántica, Gospel, Swing, Folk, Reggae, etc.</a:t>
            </a:r>
          </a:p>
        </p:txBody>
      </p:sp>
      <p:sp>
        <p:nvSpPr>
          <p:cNvPr id="143" name="TextShape 2"/>
          <p:cNvSpPr txBox="1"/>
          <p:nvPr/>
        </p:nvSpPr>
        <p:spPr>
          <a:xfrm>
            <a:off x="468720" y="4245480"/>
            <a:ext cx="5147280" cy="1370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La música pop es un género de música</a:t>
            </a:r>
          </a:p>
          <a:p>
            <a:r>
              <a:rPr lang="es-MX" sz="1800" b="0" strike="noStrike" spc="-1">
                <a:latin typeface="Arial"/>
              </a:rPr>
              <a:t>popular que tuvo su origen a finales de los años</a:t>
            </a:r>
          </a:p>
          <a:p>
            <a:r>
              <a:rPr lang="es-MX" sz="1800" b="0" strike="noStrike" spc="-1">
                <a:latin typeface="Arial"/>
              </a:rPr>
              <a:t>1950 como una derivación del tradicional pop, en</a:t>
            </a:r>
          </a:p>
          <a:p>
            <a:r>
              <a:rPr lang="es-MX" sz="1800" b="0" strike="noStrike" spc="-1">
                <a:latin typeface="Arial"/>
              </a:rPr>
              <a:t>combinación con otros géneros musicales que</a:t>
            </a:r>
          </a:p>
          <a:p>
            <a:r>
              <a:rPr lang="es-MX" sz="1800" b="0" strike="noStrike" spc="-1">
                <a:latin typeface="Arial"/>
              </a:rPr>
              <a:t>estaban de moda en aquel momento.</a:t>
            </a:r>
          </a:p>
        </p:txBody>
      </p:sp>
      <p:sp>
        <p:nvSpPr>
          <p:cNvPr id="144" name="TextShape 3"/>
          <p:cNvSpPr txBox="1"/>
          <p:nvPr/>
        </p:nvSpPr>
        <p:spPr>
          <a:xfrm>
            <a:off x="1296000" y="3744000"/>
            <a:ext cx="288000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Ejemplo:</a:t>
            </a:r>
          </a:p>
        </p:txBody>
      </p:sp>
      <p:pic>
        <p:nvPicPr>
          <p:cNvPr id="145" name="144 Imagen"/>
          <p:cNvPicPr/>
          <p:nvPr/>
        </p:nvPicPr>
        <p:blipFill>
          <a:blip r:embed="rId3"/>
          <a:srcRect l="56829" t="51462" r="18887" b="17992"/>
          <a:stretch/>
        </p:blipFill>
        <p:spPr>
          <a:xfrm rot="21569400">
            <a:off x="6035400" y="3466800"/>
            <a:ext cx="2496600" cy="2634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57200" y="87840"/>
            <a:ext cx="8277840" cy="66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t/>
            </a:r>
            <a:br/>
            <a:r>
              <a:rPr lang="es-CL" sz="3600" b="0" strike="noStrike" spc="-1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s-MX" sz="3600" b="0" strike="noStrike" spc="-1">
              <a:latin typeface="Arial"/>
            </a:endParaRPr>
          </a:p>
        </p:txBody>
      </p:sp>
      <p:pic>
        <p:nvPicPr>
          <p:cNvPr id="147" name="Google Shape;206;p30"/>
          <p:cNvPicPr/>
          <p:nvPr/>
        </p:nvPicPr>
        <p:blipFill>
          <a:blip r:embed="rId2"/>
          <a:stretch/>
        </p:blipFill>
        <p:spPr>
          <a:xfrm>
            <a:off x="8016480" y="147240"/>
            <a:ext cx="1126800" cy="954360"/>
          </a:xfrm>
          <a:prstGeom prst="rect">
            <a:avLst/>
          </a:prstGeom>
          <a:ln>
            <a:noFill/>
          </a:ln>
        </p:spPr>
      </p:pic>
      <p:sp>
        <p:nvSpPr>
          <p:cNvPr id="148" name="TextShape 2"/>
          <p:cNvSpPr txBox="1"/>
          <p:nvPr/>
        </p:nvSpPr>
        <p:spPr>
          <a:xfrm>
            <a:off x="4032000" y="504000"/>
            <a:ext cx="7963920" cy="316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El rock es un término amplio que agrupa una</a:t>
            </a:r>
          </a:p>
          <a:p>
            <a:r>
              <a:rPr lang="es-MX" sz="1800" b="0" strike="noStrike" spc="-1">
                <a:latin typeface="Arial"/>
              </a:rPr>
              <a:t>variedad de géneros de música popular</a:t>
            </a:r>
          </a:p>
          <a:p>
            <a:r>
              <a:rPr lang="es-MX" sz="1800" b="0" strike="noStrike" spc="-1">
                <a:latin typeface="Arial"/>
              </a:rPr>
              <a:t>originados como rock and roll a principios de la</a:t>
            </a:r>
          </a:p>
          <a:p>
            <a:r>
              <a:rPr lang="es-MX" sz="1800" b="0" strike="noStrike" spc="-1">
                <a:latin typeface="Arial"/>
              </a:rPr>
              <a:t>década de 1950 en los Estados Unidos y que</a:t>
            </a:r>
          </a:p>
          <a:p>
            <a:r>
              <a:rPr lang="es-MX" sz="1800" b="0" strike="noStrike" spc="-1">
                <a:latin typeface="Arial"/>
              </a:rPr>
              <a:t>evolucionó en un gran rango de diferentes</a:t>
            </a:r>
          </a:p>
          <a:p>
            <a:r>
              <a:rPr lang="es-MX" sz="1800" b="0" strike="noStrike" spc="-1">
                <a:latin typeface="Arial"/>
              </a:rPr>
              <a:t>estilos en los 60.</a:t>
            </a:r>
          </a:p>
          <a:p>
            <a:endParaRPr lang="es-MX" sz="1800" b="0" strike="noStrike" spc="-1">
              <a:latin typeface="Arial"/>
            </a:endParaRPr>
          </a:p>
          <a:p>
            <a:r>
              <a:rPr lang="es-MX" sz="1800" b="0" strike="noStrike" spc="-1">
                <a:latin typeface="Arial"/>
              </a:rPr>
              <a:t>El rock se ha centrado en la guitarra eléctrica,</a:t>
            </a:r>
          </a:p>
          <a:p>
            <a:r>
              <a:rPr lang="es-MX" sz="1800" b="0" strike="noStrike" spc="-1">
                <a:latin typeface="Arial"/>
              </a:rPr>
              <a:t>normalmente como parte de un grupo </a:t>
            </a:r>
          </a:p>
          <a:p>
            <a:r>
              <a:rPr lang="es-MX" sz="1800" b="0" strike="noStrike" spc="-1">
                <a:latin typeface="Arial"/>
              </a:rPr>
              <a:t>integrado por cantante, bajo, batería y,</a:t>
            </a:r>
          </a:p>
          <a:p>
            <a:r>
              <a:rPr lang="es-MX" sz="1800" b="0" strike="noStrike" spc="-1">
                <a:latin typeface="Arial"/>
              </a:rPr>
              <a:t>algunas veces, instrumentos de teclado</a:t>
            </a:r>
          </a:p>
          <a:p>
            <a:r>
              <a:rPr lang="es-MX" sz="1800" b="0" strike="noStrike" spc="-1">
                <a:latin typeface="Arial"/>
              </a:rPr>
              <a:t> como el órgano y el piano.</a:t>
            </a:r>
          </a:p>
        </p:txBody>
      </p:sp>
      <p:pic>
        <p:nvPicPr>
          <p:cNvPr id="149" name="148 Imagen"/>
          <p:cNvPicPr/>
          <p:nvPr/>
        </p:nvPicPr>
        <p:blipFill>
          <a:blip r:embed="rId3"/>
          <a:srcRect l="16695" t="26427" r="55741" b="42461"/>
          <a:stretch/>
        </p:blipFill>
        <p:spPr>
          <a:xfrm>
            <a:off x="216000" y="432000"/>
            <a:ext cx="3816000" cy="360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CustomShape 2"/>
          <p:cNvSpPr/>
          <p:nvPr/>
        </p:nvSpPr>
        <p:spPr>
          <a:xfrm>
            <a:off x="504000" y="1394640"/>
            <a:ext cx="8228880" cy="4725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2" name="Picture 4"/>
          <p:cNvPicPr/>
          <p:nvPr/>
        </p:nvPicPr>
        <p:blipFill>
          <a:blip r:embed="rId2"/>
          <a:stretch/>
        </p:blipFill>
        <p:spPr>
          <a:xfrm>
            <a:off x="7643880" y="177840"/>
            <a:ext cx="1285200" cy="1108800"/>
          </a:xfrm>
          <a:prstGeom prst="rect">
            <a:avLst/>
          </a:prstGeom>
          <a:ln>
            <a:noFill/>
          </a:ln>
        </p:spPr>
      </p:pic>
      <p:sp>
        <p:nvSpPr>
          <p:cNvPr id="153" name="CustomShape 3"/>
          <p:cNvSpPr/>
          <p:nvPr/>
        </p:nvSpPr>
        <p:spPr>
          <a:xfrm>
            <a:off x="669240" y="5103360"/>
            <a:ext cx="31575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TextShape 4"/>
          <p:cNvSpPr txBox="1"/>
          <p:nvPr/>
        </p:nvSpPr>
        <p:spPr>
          <a:xfrm>
            <a:off x="205200" y="2165400"/>
            <a:ext cx="8434800" cy="858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s-MX" sz="1800" b="0" strike="noStrike" spc="-1">
                <a:latin typeface="Arial"/>
              </a:rPr>
              <a:t>El pop rock es un género musical que combina melodías y letras típicas de</a:t>
            </a:r>
          </a:p>
          <a:p>
            <a:r>
              <a:rPr lang="es-MX" sz="1800" b="0" strike="noStrike" spc="-1">
                <a:latin typeface="Arial"/>
              </a:rPr>
              <a:t>la música pop con elementos propios del rock, como son una mayor presencia de</a:t>
            </a:r>
          </a:p>
          <a:p>
            <a:r>
              <a:rPr lang="es-MX" sz="1800" b="0" strike="noStrike" spc="-1">
                <a:latin typeface="Arial"/>
              </a:rPr>
              <a:t>guitarras eléctricas o un ritmo más fuerte</a:t>
            </a:r>
          </a:p>
        </p:txBody>
      </p:sp>
      <p:pic>
        <p:nvPicPr>
          <p:cNvPr id="155" name="154 Imagen"/>
          <p:cNvPicPr/>
          <p:nvPr/>
        </p:nvPicPr>
        <p:blipFill>
          <a:blip r:embed="rId3"/>
          <a:srcRect l="31650" t="46580" r="32906" b="15851"/>
          <a:stretch/>
        </p:blipFill>
        <p:spPr>
          <a:xfrm>
            <a:off x="360000" y="274680"/>
            <a:ext cx="2808000" cy="1741320"/>
          </a:xfrm>
          <a:prstGeom prst="rect">
            <a:avLst/>
          </a:prstGeom>
          <a:ln>
            <a:noFill/>
          </a:ln>
        </p:spPr>
      </p:pic>
      <p:pic>
        <p:nvPicPr>
          <p:cNvPr id="156" name="155 Imagen"/>
          <p:cNvPicPr/>
          <p:nvPr/>
        </p:nvPicPr>
        <p:blipFill>
          <a:blip r:embed="rId4"/>
          <a:srcRect l="19058" t="24557" r="18906" b="13814"/>
          <a:stretch/>
        </p:blipFill>
        <p:spPr>
          <a:xfrm>
            <a:off x="1528200" y="3669806"/>
            <a:ext cx="5671800" cy="316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805</Words>
  <Application>Microsoft Office PowerPoint</Application>
  <PresentationFormat>Presentación en pantalla (4:3)</PresentationFormat>
  <Paragraphs>102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PLANIFICACIÓN  CLASES VIRTUALES SEMANA N° FECHA :</dc:title>
  <dc:creator>juanita valladares</dc:creator>
  <cp:lastModifiedBy>HP</cp:lastModifiedBy>
  <cp:revision>42</cp:revision>
  <dcterms:modified xsi:type="dcterms:W3CDTF">2020-10-19T20:24:48Z</dcterms:modified>
  <dc:language>es-MX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2</vt:i4>
  </property>
  <property fmtid="{D5CDD505-2E9C-101B-9397-08002B2CF9AE}" pid="7" name="Notes">
    <vt:i4>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