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10" r:id="rId4"/>
    <p:sldId id="304" r:id="rId5"/>
    <p:sldId id="313" r:id="rId6"/>
    <p:sldId id="308" r:id="rId7"/>
    <p:sldId id="315" r:id="rId8"/>
    <p:sldId id="314" r:id="rId9"/>
    <p:sldId id="309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7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32</a:t>
            </a:r>
            <a:br>
              <a:rPr lang="es-CL" sz="2800" dirty="0"/>
            </a:br>
            <a:r>
              <a:rPr lang="es-CL" sz="2800" dirty="0"/>
              <a:t>FECHA : 02- Noviembre-2020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</a:t>
            </a:r>
          </a:p>
          <a:p>
            <a:pPr algn="ctr"/>
            <a:r>
              <a:rPr lang="es-CL" sz="2000" b="1" dirty="0"/>
              <a:t>SEMANA 32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923928" y="5157192"/>
            <a:ext cx="496855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1" y="469209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3F3A83D-279B-4B36-B09F-66272560D2B1}"/>
              </a:ext>
            </a:extLst>
          </p:cNvPr>
          <p:cNvSpPr txBox="1"/>
          <p:nvPr/>
        </p:nvSpPr>
        <p:spPr>
          <a:xfrm>
            <a:off x="849941" y="2348880"/>
            <a:ext cx="80425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1800" b="1" dirty="0"/>
              <a:t>¿El boceto realizado, cumple con las mismas características del objeto final? Explica</a:t>
            </a:r>
          </a:p>
          <a:p>
            <a:pPr marL="342900" indent="-342900">
              <a:buFontTx/>
              <a:buAutoNum type="arabicParenR"/>
            </a:pPr>
            <a:r>
              <a:rPr lang="es-CL" b="1" dirty="0"/>
              <a:t> </a:t>
            </a:r>
            <a:r>
              <a:rPr lang="es-CL" sz="1800" b="1" dirty="0"/>
              <a:t>¿Qué debo realizar antes de confeccionar un objeto? Fundamenta</a:t>
            </a:r>
          </a:p>
          <a:p>
            <a:pPr marL="342900" indent="-342900">
              <a:buFontTx/>
              <a:buAutoNum type="arabicParenR"/>
            </a:pPr>
            <a:endParaRPr lang="es-CL" b="1" dirty="0"/>
          </a:p>
          <a:p>
            <a:pPr marL="342900" indent="-342900">
              <a:buFontTx/>
              <a:buAutoNum type="arabicParenR"/>
            </a:pPr>
            <a:r>
              <a:rPr lang="es-CL" sz="1800" b="1" dirty="0"/>
              <a:t>¿Qué materiales y herramientas NO son apropiados para la edad de ustedes?</a:t>
            </a:r>
          </a:p>
          <a:p>
            <a:r>
              <a:rPr lang="es-CL" b="1" dirty="0"/>
              <a:t> </a:t>
            </a:r>
          </a:p>
          <a:p>
            <a:pPr marL="342900" indent="-342900">
              <a:buFontTx/>
              <a:buAutoNum type="arabicParenR"/>
            </a:pPr>
            <a:endParaRPr lang="es-CL" sz="1800" b="1" dirty="0"/>
          </a:p>
          <a:p>
            <a:r>
              <a:rPr lang="es-CL" sz="1800" dirty="0"/>
              <a:t> </a:t>
            </a:r>
          </a:p>
          <a:p>
            <a:pPr marL="342900" indent="-342900">
              <a:buAutoNum type="arabicParenR"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04244"/>
              </p:ext>
            </p:extLst>
          </p:nvPr>
        </p:nvGraphicFramePr>
        <p:xfrm>
          <a:off x="503548" y="260648"/>
          <a:ext cx="8136904" cy="5813929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5°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sng" dirty="0">
                          <a:solidFill>
                            <a:schemeClr val="tx1"/>
                          </a:solidFill>
                        </a:rPr>
                        <a:t>ARTES: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/>
                        <a:t>Crear trabajos de arte y diseños a partir de sus propias ideas y de la observación del: › entorno cultural: Chile, su paisaje y sus costumbres en el pasado y en el presente </a:t>
                      </a:r>
                      <a:r>
                        <a:rPr lang="es-CL" sz="1200" b="1" dirty="0"/>
                        <a:t>› entorno artístico: impresionismo y postimpresionismo; y diseño en Chile, Latinoamérica y del resto del mundo (OA1)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sng" dirty="0">
                          <a:solidFill>
                            <a:schemeClr val="tx1"/>
                          </a:solidFill>
                        </a:rPr>
                        <a:t>TECNOLOGÍA: </a:t>
                      </a:r>
                    </a:p>
                    <a:p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un producto tecnológico para resolver problemas y aprovechar  oportunidades, seleccionando y demostrando dominio en el uso de: técnicas y herramientas para medir, marcar, cortar, unir, pegar, mezclar, lijar, serrar, perforar y pintar, entre otras; materiales como papeles, cartones, maderas, fibras, plásticos, cerámicos, metales, desechos, entre otros</a:t>
                      </a:r>
                      <a:r>
                        <a:rPr lang="es-C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3)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L" sz="1200" u="sng" dirty="0">
                          <a:solidFill>
                            <a:schemeClr val="tx1"/>
                          </a:solidFill>
                        </a:rPr>
                        <a:t>ARTES: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- Desarrollan proyectos de diseño basados en diferentes desafíos, considerando la etapa inicial del desarrollo de las ideas por medio de diversos métodos (por ejemplo: toman fotografías, recolectan imágenes de diarios y revistas, realizan bocetos, entre, otros).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200" dirty="0"/>
                        <a:t>Diseñan objetos sencillos, respondiendo a distintos desafíos que se les presentan.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200" dirty="0"/>
                        <a:t>› Diseñan y construyen </a:t>
                      </a:r>
                      <a:endParaRPr lang="es-ES" sz="12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sng" dirty="0">
                          <a:solidFill>
                            <a:schemeClr val="tx1"/>
                          </a:solidFill>
                        </a:rPr>
                        <a:t>TECNOLOGÍA: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Elaboran un objeto tecnológico, usando los materiales y las herramientas apropiados.</a:t>
                      </a:r>
                      <a:endParaRPr lang="es-CL" sz="1200" dirty="0">
                        <a:solidFill>
                          <a:schemeClr val="tx1"/>
                        </a:solidFill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200" dirty="0"/>
                        <a:t>› Desarrollar proyectos de diseño, aplicando las etapas del proceso creativo.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/>
                        <a:t> › Crear, basándose en la observación de objetos y elementos de diseño.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Planificar y elaborar </a:t>
                      </a: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diseños de objetos sencillos.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3528" y="220486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</a:t>
            </a:r>
            <a:r>
              <a:rPr lang="es-ES" sz="2800" dirty="0"/>
              <a:t>¿Qué debo hacer antes de confeccionar un objeto? </a:t>
            </a:r>
            <a:endParaRPr lang="es-CL" dirty="0"/>
          </a:p>
        </p:txBody>
      </p:sp>
      <p:sp>
        <p:nvSpPr>
          <p:cNvPr id="5" name="Llamada de nube 4"/>
          <p:cNvSpPr/>
          <p:nvPr/>
        </p:nvSpPr>
        <p:spPr>
          <a:xfrm>
            <a:off x="4644010" y="1827197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pic>
        <p:nvPicPr>
          <p:cNvPr id="1026" name="Picture 2" descr="Chimpancé pensando Imágenes Vectoriales, Ilustraciones Libres de Regalías  de Chimpancé pensando | Depositphotos®">
            <a:extLst>
              <a:ext uri="{FF2B5EF4-FFF2-40B4-BE49-F238E27FC236}">
                <a16:creationId xmlns:a16="http://schemas.microsoft.com/office/drawing/2014/main" id="{F42FEB52-3F17-4350-A81D-5CE7096F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34" y="3428999"/>
            <a:ext cx="2891033" cy="32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A984-BA42-45BB-A9BE-5B430929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ANTES DE CONFECCIONAR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5ADC863-AA8D-4755-804F-5055FE15F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976608"/>
              </p:ext>
            </p:extLst>
          </p:nvPr>
        </p:nvGraphicFramePr>
        <p:xfrm>
          <a:off x="4006281" y="1772816"/>
          <a:ext cx="4680519" cy="4032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3034371226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3699426271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2307783030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es-CL" sz="2400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TEXTURA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975"/>
                  </a:ext>
                </a:extLst>
              </a:tr>
              <a:tr h="355239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CL" dirty="0"/>
                        <a:t>-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0310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27514E2-6024-4AA8-AB52-CF652DEFB753}"/>
              </a:ext>
            </a:extLst>
          </p:cNvPr>
          <p:cNvSpPr txBox="1"/>
          <p:nvPr/>
        </p:nvSpPr>
        <p:spPr>
          <a:xfrm>
            <a:off x="1115616" y="213285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DIBUJO O BOCETO</a:t>
            </a:r>
          </a:p>
        </p:txBody>
      </p:sp>
    </p:spTree>
    <p:extLst>
      <p:ext uri="{BB962C8B-B14F-4D97-AF65-F5344CB8AC3E}">
        <p14:creationId xmlns:p14="http://schemas.microsoft.com/office/powerpoint/2010/main" val="374157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153" cy="778098"/>
          </a:xfrm>
        </p:spPr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825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CL" dirty="0"/>
              <a:t> Ahora que ya recordamos más sobre el lenguaje visual y sobre la planificación y creación de objetos, es momento de crear. </a:t>
            </a:r>
          </a:p>
          <a:p>
            <a:r>
              <a:rPr lang="es-CL" dirty="0"/>
              <a:t>Para ello, debes completar el siguiente cuadro de planificación </a:t>
            </a:r>
          </a:p>
          <a:p>
            <a:r>
              <a:rPr lang="es-CL" dirty="0"/>
              <a:t>Indicar con tu pulgar o mediante el chat que tienes listo tu cuadro. </a:t>
            </a:r>
          </a:p>
          <a:p>
            <a:r>
              <a:rPr lang="es-CL" dirty="0"/>
              <a:t>Esperar a que las docentes te den el pase para comenzar a crear. </a:t>
            </a:r>
          </a:p>
        </p:txBody>
      </p:sp>
      <p:pic>
        <p:nvPicPr>
          <p:cNvPr id="3074" name="Picture 2" descr="nino-y-nina-imagen-animada-0116">
            <a:extLst>
              <a:ext uri="{FF2B5EF4-FFF2-40B4-BE49-F238E27FC236}">
                <a16:creationId xmlns:a16="http://schemas.microsoft.com/office/drawing/2014/main" id="{CC22BB9E-9936-4A6F-AC2D-DFAB0E19B6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782558" cy="22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A984-BA42-45BB-A9BE-5B430929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ANTES DE CONFECCIONAR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5ADC863-AA8D-4755-804F-5055FE15F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943754"/>
              </p:ext>
            </p:extLst>
          </p:nvPr>
        </p:nvGraphicFramePr>
        <p:xfrm>
          <a:off x="3131841" y="1772816"/>
          <a:ext cx="5554959" cy="4032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65600">
                  <a:extLst>
                    <a:ext uri="{9D8B030D-6E8A-4147-A177-3AD203B41FA5}">
                      <a16:colId xmlns:a16="http://schemas.microsoft.com/office/drawing/2014/main" val="3034371226"/>
                    </a:ext>
                  </a:extLst>
                </a:gridCol>
                <a:gridCol w="1737706">
                  <a:extLst>
                    <a:ext uri="{9D8B030D-6E8A-4147-A177-3AD203B41FA5}">
                      <a16:colId xmlns:a16="http://schemas.microsoft.com/office/drawing/2014/main" val="3699426271"/>
                    </a:ext>
                  </a:extLst>
                </a:gridCol>
                <a:gridCol w="1851653">
                  <a:extLst>
                    <a:ext uri="{9D8B030D-6E8A-4147-A177-3AD203B41FA5}">
                      <a16:colId xmlns:a16="http://schemas.microsoft.com/office/drawing/2014/main" val="2307783030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es-CL" sz="2400" dirty="0"/>
                        <a:t>MATERIALES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FRASES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COLORES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975"/>
                  </a:ext>
                </a:extLst>
              </a:tr>
              <a:tr h="355239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CL" dirty="0"/>
                        <a:t>-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0310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27514E2-6024-4AA8-AB52-CF652DEFB753}"/>
              </a:ext>
            </a:extLst>
          </p:cNvPr>
          <p:cNvSpPr txBox="1"/>
          <p:nvPr/>
        </p:nvSpPr>
        <p:spPr>
          <a:xfrm>
            <a:off x="1115616" y="213285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DIBUJO O BOCETO</a:t>
            </a:r>
          </a:p>
        </p:txBody>
      </p:sp>
    </p:spTree>
    <p:extLst>
      <p:ext uri="{BB962C8B-B14F-4D97-AF65-F5344CB8AC3E}">
        <p14:creationId xmlns:p14="http://schemas.microsoft.com/office/powerpoint/2010/main" val="76247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BFE33-4F1D-42B4-B5A1-254CCB80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vamos a realizar?</a:t>
            </a:r>
          </a:p>
        </p:txBody>
      </p:sp>
      <p:pic>
        <p:nvPicPr>
          <p:cNvPr id="1026" name="Picture 2" descr="30 Manualidades con palitos de helado de madera reciclados | Manualidades y  Reciclados">
            <a:extLst>
              <a:ext uri="{FF2B5EF4-FFF2-40B4-BE49-F238E27FC236}">
                <a16:creationId xmlns:a16="http://schemas.microsoft.com/office/drawing/2014/main" id="{557EC796-F01A-4CA5-973F-5322F008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77" y="1268760"/>
            <a:ext cx="2577102" cy="25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sajes de AMOR Y AMISTAD en palitos de madera. DIY IDEAS 14 de Febrero.  FÁCIL con WENDILUTIPS!!!! - YouTube">
            <a:extLst>
              <a:ext uri="{FF2B5EF4-FFF2-40B4-BE49-F238E27FC236}">
                <a16:creationId xmlns:a16="http://schemas.microsoft.com/office/drawing/2014/main" id="{AF00FAB2-0FCF-4F54-B342-1181EF09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63" y="4178175"/>
            <a:ext cx="3206916" cy="2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 detalle de amor con palitos de paleta | Palos de paleta, Detalles de  amor y Cajitas de amor">
            <a:extLst>
              <a:ext uri="{FF2B5EF4-FFF2-40B4-BE49-F238E27FC236}">
                <a16:creationId xmlns:a16="http://schemas.microsoft.com/office/drawing/2014/main" id="{ED42D5C3-423A-4476-853F-0E6BF096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715922" cy="49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9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s-CL" u="sng" dirty="0"/>
              <a:t>PAUTA DE EVALUACIÓN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528130"/>
              </p:ext>
            </p:extLst>
          </p:nvPr>
        </p:nvGraphicFramePr>
        <p:xfrm>
          <a:off x="287524" y="980728"/>
          <a:ext cx="8676964" cy="5661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393">
                  <a:extLst>
                    <a:ext uri="{9D8B030D-6E8A-4147-A177-3AD203B41FA5}">
                      <a16:colId xmlns:a16="http://schemas.microsoft.com/office/drawing/2014/main" val="576632555"/>
                    </a:ext>
                  </a:extLst>
                </a:gridCol>
                <a:gridCol w="1910391">
                  <a:extLst>
                    <a:ext uri="{9D8B030D-6E8A-4147-A177-3AD203B41FA5}">
                      <a16:colId xmlns:a16="http://schemas.microsoft.com/office/drawing/2014/main" val="2484701399"/>
                    </a:ext>
                  </a:extLst>
                </a:gridCol>
                <a:gridCol w="2041639">
                  <a:extLst>
                    <a:ext uri="{9D8B030D-6E8A-4147-A177-3AD203B41FA5}">
                      <a16:colId xmlns:a16="http://schemas.microsoft.com/office/drawing/2014/main" val="376660709"/>
                    </a:ext>
                  </a:extLst>
                </a:gridCol>
                <a:gridCol w="1765405">
                  <a:extLst>
                    <a:ext uri="{9D8B030D-6E8A-4147-A177-3AD203B41FA5}">
                      <a16:colId xmlns:a16="http://schemas.microsoft.com/office/drawing/2014/main" val="209889431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46574424"/>
                    </a:ext>
                  </a:extLst>
                </a:gridCol>
              </a:tblGrid>
              <a:tr h="543112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LOGRADO (3PTS)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MEDIANAMENTE LOGRADO (2 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POR LOGRAR (1PTO)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79038"/>
                  </a:ext>
                </a:extLst>
              </a:tr>
              <a:tr h="1457828">
                <a:tc>
                  <a:txBody>
                    <a:bodyPr/>
                    <a:lstStyle/>
                    <a:p>
                      <a:r>
                        <a:rPr lang="es-CL" sz="1400" b="1" dirty="0"/>
                        <a:t>¿El boceto realizado, cumple con las mismas características del objeto final? Explica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 alumno cumple la secuencia y el diseño de su boceto.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 alumno</a:t>
                      </a:r>
                      <a:r>
                        <a:rPr lang="es-CL" sz="1400" baseline="0" dirty="0"/>
                        <a:t> modifica algunas partes de  la secuencia y diseño del boceto.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 alumno no cumple en nada la secuencia y diseño de su boceto.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07288"/>
                  </a:ext>
                </a:extLst>
              </a:tr>
              <a:tr h="1629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/>
                        <a:t>¿Qué debo realizar antes de confeccionar un objeto? Fundamenta</a:t>
                      </a:r>
                    </a:p>
                    <a:p>
                      <a:r>
                        <a:rPr lang="es-CL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 alumno</a:t>
                      </a:r>
                      <a:r>
                        <a:rPr lang="es-CL" sz="1400" baseline="0" dirty="0"/>
                        <a:t> identifica los pasos que se deben tener en cuenta antes de confeccionar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 alumno solo relata su apreciación sin tener relación a los contenidos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 alumno no logra</a:t>
                      </a:r>
                      <a:r>
                        <a:rPr lang="es-CL" sz="1400" baseline="0" dirty="0"/>
                        <a:t> identificar los pasos 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12582"/>
                  </a:ext>
                </a:extLst>
              </a:tr>
              <a:tr h="1629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/>
                        <a:t>¿Qué materiales y herramientas NO son apropiados para la edad de ustedes?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El alumno logra</a:t>
                      </a:r>
                      <a:r>
                        <a:rPr lang="es-CL" sz="1400" baseline="0" dirty="0"/>
                        <a:t> reconocer 3 materiales y herramientas no aptos para su edad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El alumno solo</a:t>
                      </a:r>
                      <a:r>
                        <a:rPr lang="es-CL" sz="1400" baseline="0" dirty="0"/>
                        <a:t> reconoce 1 o 2 materiales y herramientas aptos a su edad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El alumno no logra</a:t>
                      </a:r>
                      <a:r>
                        <a:rPr lang="es-CL" sz="1400" baseline="0" dirty="0"/>
                        <a:t> reconocer materiales y herramientas. 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47726"/>
                  </a:ext>
                </a:extLst>
              </a:tr>
              <a:tr h="34301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44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56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711</Words>
  <Application>Microsoft Office PowerPoint</Application>
  <PresentationFormat>Presentación en pantalla (4:3)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Tema de Office</vt:lpstr>
      <vt:lpstr>PLANIFICACIÓN  CLASES VIRTUALES SEMANA N° 32 FECHA : 02- Noviembre-2020</vt:lpstr>
      <vt:lpstr>Presentación de PowerPoint</vt:lpstr>
      <vt:lpstr>Reglas para una buena clase </vt:lpstr>
      <vt:lpstr>Inicio Activación Conocimientos Previos</vt:lpstr>
      <vt:lpstr>ANTES DE CONFECCIONAR</vt:lpstr>
      <vt:lpstr>Manos a la obra</vt:lpstr>
      <vt:lpstr>ANTES DE CONFECCIONAR</vt:lpstr>
      <vt:lpstr>¿Qué vamos a realizar?</vt:lpstr>
      <vt:lpstr>PAUTA DE EVALUACIÓN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108</cp:revision>
  <dcterms:created xsi:type="dcterms:W3CDTF">2020-07-06T03:06:52Z</dcterms:created>
  <dcterms:modified xsi:type="dcterms:W3CDTF">2020-10-29T14:07:04Z</dcterms:modified>
</cp:coreProperties>
</file>