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98" r:id="rId3"/>
    <p:sldId id="332" r:id="rId4"/>
    <p:sldId id="295" r:id="rId5"/>
    <p:sldId id="317" r:id="rId6"/>
    <p:sldId id="318" r:id="rId7"/>
    <p:sldId id="333" r:id="rId8"/>
    <p:sldId id="304" r:id="rId9"/>
    <p:sldId id="309" r:id="rId10"/>
    <p:sldId id="334" r:id="rId11"/>
    <p:sldId id="335" r:id="rId12"/>
    <p:sldId id="329" r:id="rId13"/>
    <p:sldId id="336" r:id="rId14"/>
    <p:sldId id="337" r:id="rId15"/>
    <p:sldId id="297" r:id="rId1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477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09-11-2020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B537C-D402-466D-8D59-2D0DD8A6FDC3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0368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09-11-2020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09-11-2020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09-11-2020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380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328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220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54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161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769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8488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4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09-11-2020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091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4230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7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09-11-2020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09-11-2020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09-11-2020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09-11-2020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09-11-2020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09-11-2020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09-11-2020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09-11-2020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07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3.gif"/><Relationship Id="rId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microsoft.com/office/2007/relationships/hdphoto" Target="../media/hdphoto1.wdp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124744"/>
            <a:ext cx="7772400" cy="2284164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br>
              <a:rPr lang="es-CL" sz="2800" b="1" dirty="0" smtClean="0"/>
            </a:br>
            <a:r>
              <a:rPr lang="es-CL" sz="2800" b="1" dirty="0" smtClean="0"/>
              <a:t>RETROALIMENTACIÓN</a:t>
            </a:r>
            <a:br>
              <a:rPr lang="es-CL" sz="2800" b="1" dirty="0" smtClean="0"/>
            </a:br>
            <a:r>
              <a:rPr lang="es-CL" sz="2800" b="1" dirty="0" smtClean="0"/>
              <a:t>CIENCIAS NATURALES 5° AÑO BÁSICO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33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11-11-2020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9512" y="188640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rgbClr val="202124"/>
                </a:solidFill>
                <a:latin typeface="Google Sans"/>
              </a:rPr>
              <a:t>5. A continuación, se mencionan algunas acciones relacionadas con el uso de la energía eléctrica. ¿Cuáles de ellas favorecen el uso responsable de la energía eléctrica? ¿Por qué</a:t>
            </a:r>
            <a:r>
              <a:rPr lang="es-ES" dirty="0" smtClean="0">
                <a:solidFill>
                  <a:srgbClr val="202124"/>
                </a:solidFill>
                <a:latin typeface="Google Sans"/>
              </a:rPr>
              <a:t>?						27 de 28</a:t>
            </a:r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111970"/>
            <a:ext cx="3325635" cy="1344111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79512" y="2564904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202124"/>
                </a:solidFill>
                <a:latin typeface="Google Sans"/>
              </a:rPr>
              <a:t>6. ¿Cuál de las siguientes acciones me ayudan a ahorrar energía</a:t>
            </a:r>
            <a:r>
              <a:rPr lang="es-ES" dirty="0" smtClean="0">
                <a:solidFill>
                  <a:srgbClr val="202124"/>
                </a:solidFill>
                <a:latin typeface="Google Sans"/>
              </a:rPr>
              <a:t>?	 </a:t>
            </a:r>
            <a:r>
              <a:rPr lang="es-ES" dirty="0" smtClean="0">
                <a:solidFill>
                  <a:srgbClr val="202124"/>
                </a:solidFill>
                <a:latin typeface="Roboto"/>
              </a:rPr>
              <a:t>27 </a:t>
            </a:r>
            <a:r>
              <a:rPr lang="es-ES" dirty="0">
                <a:solidFill>
                  <a:srgbClr val="202124"/>
                </a:solidFill>
                <a:latin typeface="Roboto"/>
              </a:rPr>
              <a:t>de 28 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65502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Título"/>
          <p:cNvSpPr txBox="1">
            <a:spLocks/>
          </p:cNvSpPr>
          <p:nvPr/>
        </p:nvSpPr>
        <p:spPr>
          <a:xfrm>
            <a:off x="199933" y="428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MX" dirty="0" smtClean="0">
                <a:solidFill>
                  <a:sysClr val="windowText" lastClr="000000"/>
                </a:solidFill>
              </a:rPr>
              <a:t>Desarrollo de la clase</a:t>
            </a:r>
            <a:endParaRPr lang="es-MX" dirty="0">
              <a:solidFill>
                <a:sysClr val="windowText" lastClr="0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05" y="42863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Banderas de Chil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625" y="-22473"/>
            <a:ext cx="1593816" cy="1208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redondeado 4"/>
          <p:cNvSpPr/>
          <p:nvPr/>
        </p:nvSpPr>
        <p:spPr>
          <a:xfrm>
            <a:off x="323528" y="2132856"/>
            <a:ext cx="8496944" cy="223224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</a:rPr>
              <a:t>Imaginen que, de un momento a otro, el ser humano deja de disponer de la energía eléctrica. ¿Qué consecuencias traería este hecho para nuestra forma de vida? </a:t>
            </a:r>
          </a:p>
        </p:txBody>
      </p:sp>
    </p:spTree>
    <p:extLst>
      <p:ext uri="{BB962C8B-B14F-4D97-AF65-F5344CB8AC3E}">
        <p14:creationId xmlns:p14="http://schemas.microsoft.com/office/powerpoint/2010/main" val="130902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▷ Libros: Imágenes Animadas, Gifs y Animaciones ¡100% GRATIS!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82846"/>
            <a:ext cx="1600200" cy="192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lipse 5"/>
          <p:cNvSpPr/>
          <p:nvPr/>
        </p:nvSpPr>
        <p:spPr>
          <a:xfrm>
            <a:off x="6037983" y="548680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prstClr val="white"/>
                </a:solidFill>
              </a:rPr>
              <a:t>165</a:t>
            </a:r>
            <a:endParaRPr lang="es-CL" dirty="0">
              <a:solidFill>
                <a:prstClr val="white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194" y="82846"/>
            <a:ext cx="5481288" cy="6775154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6187348" y="3387027"/>
            <a:ext cx="2638473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prstClr val="white"/>
                </a:solidFill>
              </a:rPr>
              <a:t>Leamos en voz alta.. No Olvides observar la imagen</a:t>
            </a:r>
          </a:p>
          <a:p>
            <a:pPr algn="ctr"/>
            <a:r>
              <a:rPr lang="es-ES" dirty="0" smtClean="0">
                <a:solidFill>
                  <a:prstClr val="white"/>
                </a:solidFill>
              </a:rPr>
              <a:t>La analizaremos en conjunto </a:t>
            </a:r>
            <a:endParaRPr lang="es-CL" dirty="0">
              <a:solidFill>
                <a:prstClr val="white"/>
              </a:solidFill>
            </a:endParaRPr>
          </a:p>
        </p:txBody>
      </p:sp>
      <p:sp>
        <p:nvSpPr>
          <p:cNvPr id="2" name="Elipse 1"/>
          <p:cNvSpPr/>
          <p:nvPr/>
        </p:nvSpPr>
        <p:spPr>
          <a:xfrm>
            <a:off x="0" y="3258303"/>
            <a:ext cx="1943055" cy="17696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8" name="Conector recto de flecha 7"/>
          <p:cNvCxnSpPr/>
          <p:nvPr/>
        </p:nvCxnSpPr>
        <p:spPr>
          <a:xfrm flipV="1">
            <a:off x="1691680" y="4467147"/>
            <a:ext cx="4464496" cy="113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26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115616" y="764704"/>
            <a:ext cx="7344816" cy="288032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000" b="1" dirty="0">
                <a:solidFill>
                  <a:prstClr val="black"/>
                </a:solidFill>
              </a:rPr>
              <a:t>La energía eléctrica es fundamental en el mundo en que </a:t>
            </a:r>
            <a:r>
              <a:rPr lang="es-ES" sz="2000" b="1" dirty="0" smtClean="0">
                <a:solidFill>
                  <a:prstClr val="black"/>
                </a:solidFill>
              </a:rPr>
              <a:t>vivimos</a:t>
            </a:r>
            <a:r>
              <a:rPr lang="es-ES" sz="2000" b="1" dirty="0">
                <a:solidFill>
                  <a:prstClr val="black"/>
                </a:solidFill>
              </a:rPr>
              <a:t>, </a:t>
            </a:r>
            <a:r>
              <a:rPr lang="es-ES" sz="2000" b="1" dirty="0" smtClean="0">
                <a:solidFill>
                  <a:prstClr val="black"/>
                </a:solidFill>
              </a:rPr>
              <a:t>ya que </a:t>
            </a:r>
            <a:r>
              <a:rPr lang="es-ES" sz="2000" b="1" dirty="0">
                <a:solidFill>
                  <a:prstClr val="black"/>
                </a:solidFill>
              </a:rPr>
              <a:t>permite iluminar las calles por las noches y el funcionamiento </a:t>
            </a:r>
            <a:r>
              <a:rPr lang="es-ES" sz="2000" b="1" dirty="0" smtClean="0">
                <a:solidFill>
                  <a:prstClr val="black"/>
                </a:solidFill>
              </a:rPr>
              <a:t>de hospitales</a:t>
            </a:r>
            <a:r>
              <a:rPr lang="es-ES" sz="2000" b="1" dirty="0">
                <a:solidFill>
                  <a:prstClr val="black"/>
                </a:solidFill>
              </a:rPr>
              <a:t>, puertos, colegios, el sistema de telecomunicaciones, </a:t>
            </a:r>
            <a:r>
              <a:rPr lang="es-ES" sz="2000" b="1" dirty="0" smtClean="0">
                <a:solidFill>
                  <a:prstClr val="black"/>
                </a:solidFill>
              </a:rPr>
              <a:t>entre otros</a:t>
            </a:r>
            <a:r>
              <a:rPr lang="es-ES" sz="2000" b="1" dirty="0">
                <a:solidFill>
                  <a:prstClr val="black"/>
                </a:solidFill>
              </a:rPr>
              <a:t>. Es importante tener presente que los recursos a partir de los </a:t>
            </a:r>
            <a:r>
              <a:rPr lang="es-ES" sz="2000" b="1" dirty="0" smtClean="0">
                <a:solidFill>
                  <a:prstClr val="black"/>
                </a:solidFill>
              </a:rPr>
              <a:t>que se </a:t>
            </a:r>
            <a:r>
              <a:rPr lang="es-ES" sz="2000" b="1" dirty="0">
                <a:solidFill>
                  <a:prstClr val="black"/>
                </a:solidFill>
              </a:rPr>
              <a:t>obtiene energía eléctrica no son ilimitados. Por esta razón, algunos </a:t>
            </a:r>
            <a:r>
              <a:rPr lang="es-ES" sz="2000" b="1" dirty="0" smtClean="0">
                <a:solidFill>
                  <a:prstClr val="black"/>
                </a:solidFill>
              </a:rPr>
              <a:t>de ellos </a:t>
            </a:r>
            <a:r>
              <a:rPr lang="es-ES" sz="2000" b="1" dirty="0">
                <a:solidFill>
                  <a:prstClr val="black"/>
                </a:solidFill>
              </a:rPr>
              <a:t>son denominados recursos energéticos no renovables, como </a:t>
            </a:r>
            <a:r>
              <a:rPr lang="es-ES" sz="2000" b="1" dirty="0" smtClean="0">
                <a:solidFill>
                  <a:prstClr val="black"/>
                </a:solidFill>
              </a:rPr>
              <a:t>el carbón</a:t>
            </a:r>
            <a:r>
              <a:rPr lang="es-ES" sz="2000" b="1" dirty="0">
                <a:solidFill>
                  <a:prstClr val="black"/>
                </a:solidFill>
              </a:rPr>
              <a:t>, el gas natural o el petróleo, en cuyo uso se emiten </a:t>
            </a:r>
            <a:r>
              <a:rPr lang="es-ES" sz="2000" b="1" dirty="0" smtClean="0">
                <a:solidFill>
                  <a:prstClr val="black"/>
                </a:solidFill>
              </a:rPr>
              <a:t>contaminantes a </a:t>
            </a:r>
            <a:r>
              <a:rPr lang="es-ES" sz="2000" b="1" dirty="0">
                <a:solidFill>
                  <a:prstClr val="black"/>
                </a:solidFill>
              </a:rPr>
              <a:t>la atmósfera.</a:t>
            </a:r>
            <a:endParaRPr lang="es-CL" sz="2000" b="1" dirty="0">
              <a:solidFill>
                <a:prstClr val="black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3933056"/>
            <a:ext cx="2592288" cy="279660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3830918"/>
            <a:ext cx="2808312" cy="3000882"/>
          </a:xfrm>
          <a:prstGeom prst="rect">
            <a:avLst/>
          </a:prstGeom>
        </p:spPr>
      </p:pic>
      <p:sp>
        <p:nvSpPr>
          <p:cNvPr id="2" name="Rectángulo redondeado 1"/>
          <p:cNvSpPr/>
          <p:nvPr/>
        </p:nvSpPr>
        <p:spPr>
          <a:xfrm>
            <a:off x="0" y="72008"/>
            <a:ext cx="9144000" cy="5486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tx1"/>
                </a:solidFill>
              </a:rPr>
              <a:t>Si no disponemos de energía eléctrica por un tiempo ¿Cómo crees que cambiaría nuestra vida</a:t>
            </a:r>
            <a:endParaRPr lang="es-CL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98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343397" y="118486"/>
            <a:ext cx="4608512" cy="16240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dirty="0" smtClean="0"/>
              <a:t>RETROALIMENTACIÓN </a:t>
            </a:r>
          </a:p>
          <a:p>
            <a:pPr algn="ctr"/>
            <a:r>
              <a:rPr lang="es-CL" sz="2000" b="1" dirty="0" smtClean="0"/>
              <a:t>EVALUACIÓN FORMATIVA: OA11: IE2</a:t>
            </a:r>
          </a:p>
          <a:p>
            <a:pPr algn="ctr"/>
            <a:r>
              <a:rPr lang="es-CL" sz="2000" b="1" dirty="0" smtClean="0"/>
              <a:t>ASIGNATURA: CIENCIAS NATURALES 5°</a:t>
            </a:r>
          </a:p>
          <a:p>
            <a:pPr algn="ctr"/>
            <a:r>
              <a:rPr lang="es-CL" sz="2000" b="1" dirty="0" smtClean="0"/>
              <a:t>SEMANA 33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382634" y="1817885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sp>
        <p:nvSpPr>
          <p:cNvPr id="8" name="4 Rectángulo redondeado"/>
          <p:cNvSpPr/>
          <p:nvPr/>
        </p:nvSpPr>
        <p:spPr>
          <a:xfrm>
            <a:off x="4427984" y="5861975"/>
            <a:ext cx="4716016" cy="96187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las respuestas al: </a:t>
            </a:r>
          </a:p>
          <a:p>
            <a:pPr algn="ctr"/>
            <a:r>
              <a:rPr lang="es-CL" dirty="0"/>
              <a:t>C</a:t>
            </a:r>
            <a:r>
              <a:rPr lang="es-CL" dirty="0" smtClean="0"/>
              <a:t>orreo: </a:t>
            </a:r>
            <a:r>
              <a:rPr lang="es-CL" b="1" dirty="0" smtClean="0"/>
              <a:t>adelina.elgueta@colegio-jeanpiaget.cl</a:t>
            </a:r>
          </a:p>
          <a:p>
            <a:pPr algn="ctr"/>
            <a:r>
              <a:rPr lang="es-CL" dirty="0" smtClean="0"/>
              <a:t>Celular</a:t>
            </a:r>
            <a:r>
              <a:rPr lang="es-CL" dirty="0"/>
              <a:t>:  </a:t>
            </a:r>
            <a:r>
              <a:rPr lang="es-CL" b="1" dirty="0"/>
              <a:t>+56933639868</a:t>
            </a:r>
            <a:endParaRPr lang="es-CL" b="1" dirty="0" smtClean="0"/>
          </a:p>
        </p:txBody>
      </p:sp>
      <p:pic>
        <p:nvPicPr>
          <p:cNvPr id="10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623" y="494381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appy Dance Sticker by Ofix for iOS &amp; Android | GIPHY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005" y="4341346"/>
            <a:ext cx="1419995" cy="1419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77816" y="2592694"/>
            <a:ext cx="871466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buAutoNum type="arabicPeriod"/>
            </a:pPr>
            <a:r>
              <a:rPr lang="es-ES" sz="1200" b="1" dirty="0" smtClean="0">
                <a:latin typeface="Google Sans"/>
              </a:rPr>
              <a:t>¿Cómo </a:t>
            </a:r>
            <a:r>
              <a:rPr lang="es-ES" sz="1200" b="1" dirty="0">
                <a:latin typeface="Google Sans"/>
              </a:rPr>
              <a:t>puedes disminuir el consumo de energía eléctrica en el hogar? </a:t>
            </a:r>
            <a:endParaRPr lang="es-ES" sz="1200" b="1" dirty="0" smtClean="0">
              <a:latin typeface="Google Sans"/>
            </a:endParaRPr>
          </a:p>
          <a:p>
            <a:pPr marL="228600" indent="-228600" algn="just">
              <a:buAutoNum type="alphaLcPeriod"/>
            </a:pPr>
            <a:r>
              <a:rPr lang="es-ES" sz="1200" dirty="0" smtClean="0">
                <a:latin typeface="Google Sans"/>
              </a:rPr>
              <a:t>Abriendo las cortinas para así ahorrar energía, al mantener las ampolletas apagadas</a:t>
            </a:r>
          </a:p>
          <a:p>
            <a:pPr marL="228600" indent="-228600" algn="just">
              <a:buAutoNum type="alphaLcPeriod"/>
            </a:pPr>
            <a:r>
              <a:rPr lang="es-ES" sz="1200" dirty="0" smtClean="0">
                <a:latin typeface="Google Sans"/>
              </a:rPr>
              <a:t>Desconectar los cargadores de celular que no se estén utilizando</a:t>
            </a:r>
          </a:p>
          <a:p>
            <a:pPr marL="228600" indent="-228600" algn="just">
              <a:buAutoNum type="alphaLcPeriod"/>
            </a:pPr>
            <a:r>
              <a:rPr lang="es-ES" sz="1200" dirty="0" smtClean="0">
                <a:latin typeface="Google Sans"/>
              </a:rPr>
              <a:t>Si dejamos de ver televisión apagarla</a:t>
            </a:r>
          </a:p>
          <a:p>
            <a:pPr marL="228600" indent="-228600" algn="just">
              <a:buAutoNum type="alphaLcPeriod"/>
            </a:pPr>
            <a:r>
              <a:rPr lang="es-ES" sz="1200" dirty="0" smtClean="0">
                <a:latin typeface="Google Sans"/>
              </a:rPr>
              <a:t>Todas las anteriores</a:t>
            </a:r>
          </a:p>
          <a:p>
            <a:pPr marL="228600" indent="-228600">
              <a:buAutoNum type="alphaLcPeriod"/>
            </a:pPr>
            <a:endParaRPr lang="es-ES" sz="1200" dirty="0">
              <a:latin typeface="Google Sans"/>
            </a:endParaRPr>
          </a:p>
          <a:p>
            <a:pPr algn="just"/>
            <a:r>
              <a:rPr lang="es-ES" sz="1200" b="1" dirty="0">
                <a:latin typeface="Google Sans"/>
              </a:rPr>
              <a:t>2. </a:t>
            </a:r>
            <a:r>
              <a:rPr lang="es-ES" sz="1200" b="1" dirty="0" smtClean="0">
                <a:latin typeface="Google Sans"/>
              </a:rPr>
              <a:t>Claudia </a:t>
            </a:r>
            <a:r>
              <a:rPr lang="es-ES" sz="1200" b="1" dirty="0">
                <a:latin typeface="Google Sans"/>
              </a:rPr>
              <a:t>acompaña a su mamá a comprar una ampolleta. Después de mirar varias marcas, la mamá de Claudia se encuentra indecisa entre dos modelos, de precios y características similares. Sin embargo, difieren en su etiquetado, tal como se muestra a continuación. ¿Qué ampolleta debería aconsejarle comprar Claudia a su mamá? Justifica tu respuesta.</a:t>
            </a:r>
            <a:endParaRPr lang="es-ES" sz="1200" b="1" dirty="0" smtClean="0">
              <a:latin typeface="Google Sans"/>
            </a:endParaRPr>
          </a:p>
          <a:p>
            <a:pPr marL="228600" indent="-228600">
              <a:buAutoNum type="alphaLcPeriod"/>
            </a:pPr>
            <a:r>
              <a:rPr lang="es-ES" sz="1200" dirty="0" smtClean="0"/>
              <a:t>La ampolleta 1 ya que es más eficiente</a:t>
            </a:r>
          </a:p>
          <a:p>
            <a:pPr marL="228600" indent="-228600">
              <a:buAutoNum type="alphaLcPeriod"/>
            </a:pPr>
            <a:r>
              <a:rPr lang="es-ES" sz="1200" dirty="0" smtClean="0"/>
              <a:t>La ampolleta 2 ya que es más eficiente</a:t>
            </a:r>
          </a:p>
          <a:p>
            <a:pPr marL="228600" indent="-228600">
              <a:buAutoNum type="alphaLcPeriod"/>
            </a:pPr>
            <a:r>
              <a:rPr lang="es-ES" sz="1200" dirty="0" smtClean="0"/>
              <a:t>Las dos ya que ambas son eficientes</a:t>
            </a:r>
          </a:p>
          <a:p>
            <a:pPr marL="228600" indent="-228600">
              <a:buAutoNum type="alphaLcPeriod"/>
            </a:pPr>
            <a:r>
              <a:rPr lang="es-ES" sz="1200" dirty="0" smtClean="0"/>
              <a:t>Ninguna de las dos, ya que no son eficientes</a:t>
            </a:r>
            <a:endParaRPr lang="es-CL" sz="12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514" y="4351444"/>
            <a:ext cx="2391109" cy="1409897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30220" y="6291794"/>
            <a:ext cx="4135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https://forms.gle/Gwkewvs5THBWwXDX6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1331640" y="5517232"/>
            <a:ext cx="1584176" cy="244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ONLINE</a:t>
            </a:r>
            <a:endParaRPr lang="es-CL" dirty="0"/>
          </a:p>
        </p:txBody>
      </p:sp>
      <p:sp>
        <p:nvSpPr>
          <p:cNvPr id="13" name="Flecha abajo 12"/>
          <p:cNvSpPr/>
          <p:nvPr/>
        </p:nvSpPr>
        <p:spPr>
          <a:xfrm>
            <a:off x="1907704" y="5861975"/>
            <a:ext cx="435693" cy="375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361043"/>
              </p:ext>
            </p:extLst>
          </p:nvPr>
        </p:nvGraphicFramePr>
        <p:xfrm>
          <a:off x="396278" y="764704"/>
          <a:ext cx="8136904" cy="4701900"/>
        </p:xfrm>
        <a:graphic>
          <a:graphicData uri="http://schemas.openxmlformats.org/drawingml/2006/table">
            <a:tbl>
              <a:tblPr firstRow="1" firstCol="1" bandRow="1"/>
              <a:tblGrid>
                <a:gridCol w="2575592"/>
                <a:gridCol w="5561312"/>
              </a:tblGrid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ASIGNATURA /CURSO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Ciencias Naturales / 5° Año Básico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NOMBRE DEL </a:t>
                      </a:r>
                      <a:r>
                        <a:rPr lang="es-ES_tradnl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PROFESOR/A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Adelina Elgueta</a:t>
                      </a:r>
                      <a:r>
                        <a:rPr lang="es-CL" sz="14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Cornejo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3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OBJETIVO DE APRENDIZAJE </a:t>
                      </a:r>
                      <a:r>
                        <a:rPr lang="es-ES_tradnl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PRIORIZACIÓN NIVEL 1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(O</a:t>
                      </a:r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s-ES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11)</a:t>
                      </a:r>
                      <a:r>
                        <a:rPr lang="es-ES" sz="14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Explicar la importancia de la energía eléctrica en la vida cotidiana y proponer medidas para promover su ahorro y su uso responsable.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7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400" b="1" dirty="0" smtClean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INDICADORES DE EVALUACIÓN PARA OA</a:t>
                      </a:r>
                      <a:endParaRPr lang="es-C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IE2: Formulan predicciones y explicaciones sobre cómo cambiaría la vida de las personas si no dispusiéramos de energía eléctrica por un tiempo prolongado.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IE3: Explican los cambios de conductas destinadas a ahorrar energía eléctrica.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CONTENIDO /HABILIDADES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Energía</a:t>
                      </a:r>
                      <a:r>
                        <a:rPr lang="es-ES_tradnl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eléctrica y conductas de ahorro</a:t>
                      </a:r>
                      <a:r>
                        <a:rPr lang="es-ES_tradnl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Explicar – Formular predicciones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3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OBJETIVO DE LA CLASE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Retroalimentar contenidos de evaluación formativa relacionados con Explicar la importancia de la energía eléctrica en nuestra vida y como podemos ayudar a cuidarla.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EVALUACIÓN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evaluará a través de Ticket de Salida: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IE3: Explican los cambios de conductas destinadas a ahorrar energía eléctrica.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68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65983"/>
            <a:ext cx="8229600" cy="922114"/>
          </a:xfrm>
        </p:spPr>
        <p:txBody>
          <a:bodyPr/>
          <a:lstStyle/>
          <a:p>
            <a:r>
              <a:rPr lang="es-CL" dirty="0" smtClean="0">
                <a:latin typeface="Brush Script MT" panose="03060802040406070304" pitchFamily="66" charset="0"/>
              </a:rPr>
              <a:t>Reglas clases virtuales</a:t>
            </a:r>
            <a:endParaRPr lang="es-CL" dirty="0">
              <a:latin typeface="Brush Script MT" panose="03060802040406070304" pitchFamily="66" charset="0"/>
            </a:endParaRPr>
          </a:p>
        </p:txBody>
      </p:sp>
      <p:sp>
        <p:nvSpPr>
          <p:cNvPr id="6" name="Marcador de contenido 2"/>
          <p:cNvSpPr txBox="1">
            <a:spLocks noGrp="1"/>
          </p:cNvSpPr>
          <p:nvPr>
            <p:ph idx="1"/>
          </p:nvPr>
        </p:nvSpPr>
        <p:spPr>
          <a:xfrm>
            <a:off x="251520" y="1052736"/>
            <a:ext cx="8640960" cy="5661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rush Script MT" panose="03060802040406070304" pitchFamily="66" charset="0"/>
              </a:rPr>
              <a:t>Cuando inicies sesión debes mantener la cámara encendida.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rush Script MT" panose="03060802040406070304" pitchFamily="66" charset="0"/>
              </a:rPr>
              <a:t>Debes mantener el micrófono apagado y sólo activarlo cuando respondas a la lista, te hagan alguna pregunta o tengas alguna duda.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rush Script MT" panose="03060802040406070304" pitchFamily="66" charset="0"/>
              </a:rPr>
              <a:t>Preséntate con vestimenta adecuada para la clase.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rush Script MT" panose="03060802040406070304" pitchFamily="66" charset="0"/>
              </a:rPr>
              <a:t>El chat es sólo para escribir alguna pregunta o duda que tengas.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rush Script MT" panose="03060802040406070304" pitchFamily="66" charset="0"/>
              </a:rPr>
              <a:t>No consumas alimentos mientras estés en clases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rush Script MT" panose="03060802040406070304" pitchFamily="66" charset="0"/>
              </a:rPr>
              <a:t>El apoderado o adulto puede estar a su lado. Pero no debe interrumpir las clases. </a:t>
            </a:r>
            <a:endParaRPr kumimoji="0" lang="es-MX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ootlight MT Light" panose="0204060206030A020304" pitchFamily="18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292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-310852"/>
            <a:ext cx="8229600" cy="1143000"/>
          </a:xfrm>
        </p:spPr>
        <p:txBody>
          <a:bodyPr/>
          <a:lstStyle/>
          <a:p>
            <a:r>
              <a:rPr lang="es-CL" dirty="0" smtClean="0"/>
              <a:t>Importante:</a:t>
            </a:r>
            <a:endParaRPr lang="es-CL" dirty="0"/>
          </a:p>
        </p:txBody>
      </p:sp>
      <p:pic>
        <p:nvPicPr>
          <p:cNvPr id="4" name="Picture 2" descr="Happy Dance Sticker by Ofix for iOS &amp; Android | GIPH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50768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de flecha a la izquierda"/>
          <p:cNvSpPr/>
          <p:nvPr/>
        </p:nvSpPr>
        <p:spPr>
          <a:xfrm>
            <a:off x="3607174" y="969177"/>
            <a:ext cx="5429321" cy="1019663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la animación de un lápiz, significa que debes </a:t>
            </a:r>
            <a:r>
              <a:rPr lang="es-CL" b="1" dirty="0">
                <a:solidFill>
                  <a:prstClr val="black"/>
                </a:solidFill>
              </a:rPr>
              <a:t>escribir en tu cuaderno</a:t>
            </a:r>
          </a:p>
        </p:txBody>
      </p:sp>
      <p:pic>
        <p:nvPicPr>
          <p:cNvPr id="6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1" y="1513729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Llamada de flecha a la izquierda"/>
          <p:cNvSpPr/>
          <p:nvPr/>
        </p:nvSpPr>
        <p:spPr>
          <a:xfrm>
            <a:off x="2329287" y="2193993"/>
            <a:ext cx="6660232" cy="119346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una cámara fotográfica, significa que debes mandar </a:t>
            </a:r>
            <a:r>
              <a:rPr lang="es-CL" b="1" dirty="0">
                <a:solidFill>
                  <a:prstClr val="black"/>
                </a:solidFill>
              </a:rPr>
              <a:t>reporte sólo de esa actividad (una foto de la actividad)</a:t>
            </a:r>
          </a:p>
        </p:txBody>
      </p:sp>
      <p:pic>
        <p:nvPicPr>
          <p:cNvPr id="10242" name="Picture 2" descr="▷ Libros: Imágenes Animadas, Gifs y Animaciones ¡100% GRATIS!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828" y="3258855"/>
            <a:ext cx="1600200" cy="192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Llamada de flecha a la izquierda"/>
          <p:cNvSpPr/>
          <p:nvPr/>
        </p:nvSpPr>
        <p:spPr>
          <a:xfrm>
            <a:off x="4180027" y="3577363"/>
            <a:ext cx="4809491" cy="129179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 libro, significa que debes </a:t>
            </a:r>
            <a:r>
              <a:rPr lang="es-CL" b="1" dirty="0">
                <a:solidFill>
                  <a:prstClr val="black"/>
                </a:solidFill>
              </a:rPr>
              <a:t>trabajar en tu libro de </a:t>
            </a:r>
            <a:r>
              <a:rPr lang="es-CL" b="1" dirty="0" smtClean="0">
                <a:solidFill>
                  <a:prstClr val="black"/>
                </a:solidFill>
              </a:rPr>
              <a:t>Ciencias Naturales </a:t>
            </a:r>
            <a:endParaRPr lang="es-CL" b="1" dirty="0">
              <a:solidFill>
                <a:prstClr val="black"/>
              </a:solidFill>
            </a:endParaRPr>
          </a:p>
        </p:txBody>
      </p:sp>
      <p:pic>
        <p:nvPicPr>
          <p:cNvPr id="10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07" y="4223261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Llamada de flecha a la izquierda"/>
          <p:cNvSpPr/>
          <p:nvPr/>
        </p:nvSpPr>
        <p:spPr>
          <a:xfrm>
            <a:off x="2195736" y="5187667"/>
            <a:ext cx="6793782" cy="129179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 signo de pregunta, significa que debes </a:t>
            </a:r>
            <a:r>
              <a:rPr lang="es-CL" b="1" dirty="0">
                <a:solidFill>
                  <a:prstClr val="black"/>
                </a:solidFill>
              </a:rPr>
              <a:t>pensar y analizar, sin escribir en tu cuaderno. Responder de forma oral.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072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695878" y="404664"/>
            <a:ext cx="7344816" cy="7920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>
                <a:solidFill>
                  <a:srgbClr val="4F81BD">
                    <a:lumMod val="50000"/>
                  </a:srgbClr>
                </a:solidFill>
              </a:rPr>
              <a:t>Objetivo de la clase: </a:t>
            </a:r>
          </a:p>
        </p:txBody>
      </p:sp>
      <p:sp>
        <p:nvSpPr>
          <p:cNvPr id="5" name="Elipse 4"/>
          <p:cNvSpPr/>
          <p:nvPr/>
        </p:nvSpPr>
        <p:spPr>
          <a:xfrm>
            <a:off x="695878" y="2132856"/>
            <a:ext cx="7344816" cy="27363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s-ES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Retroalimentar contenidos </a:t>
            </a:r>
            <a:r>
              <a:rPr lang="es-ES" sz="20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evaluación formativa relacionados </a:t>
            </a:r>
            <a:r>
              <a:rPr lang="es-ES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 Explicar la importancia de la energía eléctrica en nuestra vida y como podemos ayudar a cuidarla.</a:t>
            </a:r>
          </a:p>
          <a:p>
            <a:pPr algn="ctr">
              <a:lnSpc>
                <a:spcPct val="115000"/>
              </a:lnSpc>
            </a:pPr>
            <a:endParaRPr lang="es-ES" sz="20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11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es-CL" sz="3200" dirty="0" smtClean="0"/>
              <a:t>RESULTADOS AL 05-11-2020</a:t>
            </a:r>
            <a:br>
              <a:rPr lang="es-CL" sz="3200" dirty="0" smtClean="0"/>
            </a:br>
            <a:r>
              <a:rPr lang="es-CL" sz="3200" dirty="0" smtClean="0"/>
              <a:t>Evaluados 28 estudiantes</a:t>
            </a:r>
            <a:endParaRPr lang="es-CL" sz="3200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344051"/>
              </p:ext>
            </p:extLst>
          </p:nvPr>
        </p:nvGraphicFramePr>
        <p:xfrm>
          <a:off x="1259632" y="1245880"/>
          <a:ext cx="640871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350"/>
                <a:gridCol w="3300447"/>
                <a:gridCol w="1559915"/>
              </a:tblGrid>
              <a:tr h="290727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NIVE</a:t>
                      </a:r>
                      <a:r>
                        <a:rPr lang="es-CL" b="1" baseline="0" dirty="0" smtClean="0">
                          <a:latin typeface="Arial Black" panose="020B0A04020102020204" pitchFamily="34" charset="0"/>
                        </a:rPr>
                        <a:t>L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CANTIDAD ALUMNOS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%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290727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L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25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89%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290727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ML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3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11%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290727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PL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0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0%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1043608" y="4836203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 smtClean="0">
                <a:solidFill>
                  <a:prstClr val="black"/>
                </a:solidFill>
              </a:rPr>
              <a:t>Contenidos más bajos: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i="1" dirty="0">
              <a:solidFill>
                <a:prstClr val="black"/>
              </a:solidFill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1606842" y="941677"/>
            <a:ext cx="600232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prstClr val="black"/>
                </a:solidFill>
              </a:rPr>
              <a:t>OA11: IE2 Cómo cambiaria nuestra vida sin electricidad</a:t>
            </a:r>
            <a:endParaRPr lang="es-CL" b="1" dirty="0">
              <a:solidFill>
                <a:prstClr val="black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2026060" y="2852936"/>
            <a:ext cx="482453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prstClr val="black"/>
                </a:solidFill>
              </a:rPr>
              <a:t>OA11: IE3 Conductas de ahorro de energía </a:t>
            </a:r>
            <a:endParaRPr lang="es-CL" b="1" dirty="0">
              <a:solidFill>
                <a:prstClr val="black"/>
              </a:solidFill>
            </a:endParaRPr>
          </a:p>
        </p:txBody>
      </p:sp>
      <p:graphicFrame>
        <p:nvGraphicFramePr>
          <p:cNvPr id="9" name="Marcador de conteni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1404444"/>
              </p:ext>
            </p:extLst>
          </p:nvPr>
        </p:nvGraphicFramePr>
        <p:xfrm>
          <a:off x="1269976" y="3304133"/>
          <a:ext cx="639836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724"/>
                <a:gridCol w="2966585"/>
                <a:gridCol w="2040059"/>
              </a:tblGrid>
              <a:tr h="229239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NIVE</a:t>
                      </a:r>
                      <a:r>
                        <a:rPr lang="es-CL" b="1" baseline="0" dirty="0" smtClean="0">
                          <a:latin typeface="Arial Black" panose="020B0A04020102020204" pitchFamily="34" charset="0"/>
                        </a:rPr>
                        <a:t>L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CANTIDAD ALUMNOS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%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229239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L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19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68%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229239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ML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6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21%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229239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PL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3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11%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ángulo redondeado 3"/>
          <p:cNvSpPr/>
          <p:nvPr/>
        </p:nvSpPr>
        <p:spPr>
          <a:xfrm>
            <a:off x="7884368" y="1772816"/>
            <a:ext cx="8640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prstClr val="black"/>
                </a:solidFill>
              </a:rPr>
              <a:t>95%</a:t>
            </a: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7884368" y="3789040"/>
            <a:ext cx="8640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prstClr val="black"/>
                </a:solidFill>
              </a:rPr>
              <a:t>81%</a:t>
            </a:r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91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8875" y="62068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Inicio</a:t>
            </a:r>
            <a:br>
              <a:rPr lang="es-CL" dirty="0" smtClean="0"/>
            </a:br>
            <a:r>
              <a:rPr lang="es-CL" dirty="0" smtClean="0"/>
              <a:t>Activación Conocimientos Previos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4792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ángulo redondeado 4"/>
          <p:cNvSpPr/>
          <p:nvPr/>
        </p:nvSpPr>
        <p:spPr>
          <a:xfrm>
            <a:off x="1241828" y="2530640"/>
            <a:ext cx="6552728" cy="108012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/>
              <a:t>Nombra conductas de ahorro de energía</a:t>
            </a:r>
          </a:p>
        </p:txBody>
      </p:sp>
      <p:pic>
        <p:nvPicPr>
          <p:cNvPr id="6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066" y="4005064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980729"/>
            <a:ext cx="8229600" cy="2304256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es-CL" dirty="0" smtClean="0"/>
              <a:t>A continuación, analizaremos las preguntas de la evaluación formativa realizada la semana anterior, dando énfasis a aquellas</a:t>
            </a:r>
            <a:r>
              <a:rPr lang="es-ES" dirty="0" smtClean="0"/>
              <a:t> </a:t>
            </a:r>
            <a:r>
              <a:rPr lang="es-ES" dirty="0"/>
              <a:t>preguntas con resultados </a:t>
            </a:r>
            <a:r>
              <a:rPr lang="es-ES" dirty="0" smtClean="0"/>
              <a:t>más descendidos.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8514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116632"/>
            <a:ext cx="9036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202124"/>
                </a:solidFill>
                <a:latin typeface="Google Sans"/>
              </a:rPr>
              <a:t>1. Si no disponemos de energía eléctrica por un tiempo ¿Cómo crees que cambiaría nuestra vida</a:t>
            </a:r>
            <a:r>
              <a:rPr lang="es-ES" dirty="0" smtClean="0">
                <a:solidFill>
                  <a:srgbClr val="202124"/>
                </a:solidFill>
                <a:latin typeface="Google Sans"/>
              </a:rPr>
              <a:t>?							     25 de 28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3411" y="908720"/>
            <a:ext cx="90364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Google Sans"/>
              </a:rPr>
              <a:t>2. En un curso decidieron hacer una campaña de ahorro de energía eléctrica durante dos meses. Para medir el impacto de su campaña nombraron a un secretario que anotaba la cantidad de horas que estaban encendidas las luces durante el día; pero luego de un mes el secretario se enfermó y nadie recordó anotar los datos. ¿Cómo podrían los niños(as) demostrar que su campaña funcionó</a:t>
            </a:r>
            <a:r>
              <a:rPr lang="es-ES" dirty="0" smtClean="0">
                <a:latin typeface="Google Sans"/>
              </a:rPr>
              <a:t>?		</a:t>
            </a:r>
            <a:r>
              <a:rPr lang="es-ES" dirty="0">
                <a:latin typeface="Google Sans"/>
              </a:rPr>
              <a:t> </a:t>
            </a:r>
            <a:r>
              <a:rPr lang="es-ES" dirty="0" smtClean="0">
                <a:latin typeface="Google Sans"/>
              </a:rPr>
              <a:t>     20 de 28</a:t>
            </a:r>
            <a:endParaRPr lang="es-CL" dirty="0"/>
          </a:p>
        </p:txBody>
      </p:sp>
      <p:sp>
        <p:nvSpPr>
          <p:cNvPr id="6" name="Rectángulo 5"/>
          <p:cNvSpPr/>
          <p:nvPr/>
        </p:nvSpPr>
        <p:spPr>
          <a:xfrm>
            <a:off x="25115" y="2531805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Google Sans"/>
              </a:rPr>
              <a:t>3. ¿Cómo puedes disminuir el consumo de energía eléctrica en el hogar</a:t>
            </a:r>
            <a:r>
              <a:rPr lang="es-ES" dirty="0" smtClean="0">
                <a:solidFill>
                  <a:srgbClr val="FF0000"/>
                </a:solidFill>
                <a:latin typeface="Google Sans"/>
              </a:rPr>
              <a:t>?     </a:t>
            </a:r>
            <a:r>
              <a:rPr lang="es-ES" dirty="0" smtClean="0">
                <a:solidFill>
                  <a:srgbClr val="FF0000"/>
                </a:solidFill>
                <a:latin typeface="Roboto"/>
              </a:rPr>
              <a:t>16 </a:t>
            </a:r>
            <a:r>
              <a:rPr lang="es-ES" dirty="0">
                <a:solidFill>
                  <a:srgbClr val="FF0000"/>
                </a:solidFill>
                <a:latin typeface="Roboto"/>
              </a:rPr>
              <a:t>de </a:t>
            </a:r>
            <a:r>
              <a:rPr lang="es-ES" dirty="0" smtClean="0">
                <a:solidFill>
                  <a:srgbClr val="FF0000"/>
                </a:solidFill>
                <a:latin typeface="Roboto"/>
              </a:rPr>
              <a:t>28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1935" y="3071175"/>
            <a:ext cx="88301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rgbClr val="FF0000"/>
                </a:solidFill>
                <a:latin typeface="Google Sans"/>
              </a:rPr>
              <a:t>4. Claudia acompaña a su mamá a comprar una ampolleta. Después de mirar varias marcas, la mamá de Claudia se encuentra indecisa entre dos modelos, de precios y características similares. Sin embargo, difieren en su etiquetado, tal como se muestra a continuación. ¿Qué ampolleta debería aconsejarle comprar Claudia a su mamá? Justifica tu respuesta</a:t>
            </a:r>
            <a:r>
              <a:rPr lang="es-ES" dirty="0" smtClean="0">
                <a:solidFill>
                  <a:srgbClr val="FF0000"/>
                </a:solidFill>
                <a:latin typeface="Google Sans"/>
              </a:rPr>
              <a:t>.				                   18 de 28</a:t>
            </a:r>
            <a:endParaRPr lang="es-CL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365104"/>
            <a:ext cx="2664296" cy="157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0827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4311</TotalTime>
  <Words>1033</Words>
  <Application>Microsoft Office PowerPoint</Application>
  <PresentationFormat>Presentación en pantalla (4:3)</PresentationFormat>
  <Paragraphs>106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7" baseType="lpstr">
      <vt:lpstr>Arial</vt:lpstr>
      <vt:lpstr>Arial Black</vt:lpstr>
      <vt:lpstr>Brush Script MT</vt:lpstr>
      <vt:lpstr>Calibri</vt:lpstr>
      <vt:lpstr>Century Gothic</vt:lpstr>
      <vt:lpstr>Footlight MT Light</vt:lpstr>
      <vt:lpstr>Google Sans</vt:lpstr>
      <vt:lpstr>Roboto</vt:lpstr>
      <vt:lpstr>Times New Roman</vt:lpstr>
      <vt:lpstr>Wingdings 2</vt:lpstr>
      <vt:lpstr>Wingdings 3</vt:lpstr>
      <vt:lpstr>Tema de Office</vt:lpstr>
      <vt:lpstr>1_Tema de Office</vt:lpstr>
      <vt:lpstr>PLANIFICACIÓN  CLASES VIRTUALES RETROALIMENTACIÓN CIENCIAS NATURALES 5° AÑO BÁSICO SEMANA N° 33 FECHA : 11-11-2020</vt:lpstr>
      <vt:lpstr>Presentación de PowerPoint</vt:lpstr>
      <vt:lpstr>Reglas clases virtuales</vt:lpstr>
      <vt:lpstr>Importante:</vt:lpstr>
      <vt:lpstr>Presentación de PowerPoint</vt:lpstr>
      <vt:lpstr>RESULTADOS AL 05-11-2020 Evaluados 28 estudiantes</vt:lpstr>
      <vt:lpstr>Inicio Activación Conocimientos Previos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Adelina</cp:lastModifiedBy>
  <cp:revision>153</cp:revision>
  <dcterms:created xsi:type="dcterms:W3CDTF">2020-07-06T03:06:52Z</dcterms:created>
  <dcterms:modified xsi:type="dcterms:W3CDTF">2020-11-09T22:46:16Z</dcterms:modified>
</cp:coreProperties>
</file>