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8" r:id="rId2"/>
    <p:sldId id="256" r:id="rId3"/>
    <p:sldId id="327" r:id="rId4"/>
    <p:sldId id="330" r:id="rId5"/>
    <p:sldId id="322" r:id="rId6"/>
    <p:sldId id="323" r:id="rId7"/>
    <p:sldId id="337" r:id="rId8"/>
    <p:sldId id="335" r:id="rId9"/>
    <p:sldId id="336" r:id="rId10"/>
    <p:sldId id="297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 varScale="1">
        <p:scale>
          <a:sx n="70" d="100"/>
          <a:sy n="70" d="100"/>
        </p:scale>
        <p:origin x="-13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bbKENPutW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hyperlink" Target="https://www.youtube.com/watch?v=y8Dr6Oj7_o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Canto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cb_FRKhVBhrMSz673kHAnQHxlhb8Rq6N/view?usp=shari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32048" y="1648892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br>
              <a:rPr lang="es-CL" sz="2800" b="1" dirty="0"/>
            </a:br>
            <a:r>
              <a:rPr lang="es-CL" sz="2800" b="1" dirty="0"/>
              <a:t> MÚSICA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N°33</a:t>
            </a:r>
            <a:r>
              <a:rPr lang="es-CL" sz="2400"/>
              <a:t/>
            </a:r>
            <a:br>
              <a:rPr lang="es-CL" sz="2400"/>
            </a:br>
            <a:r>
              <a:rPr lang="es-CL" sz="2400" dirty="0"/>
              <a:t>6</a:t>
            </a:r>
            <a:r>
              <a:rPr lang="es-CL" sz="2400"/>
              <a:t>º </a:t>
            </a:r>
            <a:r>
              <a:rPr lang="es-CL" sz="2400" dirty="0"/>
              <a:t>A</a:t>
            </a:r>
            <a:br>
              <a:rPr lang="es-CL" sz="2400" dirty="0"/>
            </a:b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FECHA</a:t>
            </a:r>
            <a:r>
              <a:rPr lang="es-CL" sz="2800"/>
              <a:t>:     12 </a:t>
            </a:r>
            <a:r>
              <a:rPr lang="es-CL" sz="2800" dirty="0"/>
              <a:t>de Noviembre  del  2020.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79864" y="5661248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64" y="490849"/>
            <a:ext cx="1167800" cy="100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157635"/>
            <a:ext cx="4752528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/>
              <a:t>MÚSICA </a:t>
            </a:r>
          </a:p>
          <a:p>
            <a:pPr algn="ctr"/>
            <a:r>
              <a:rPr lang="es-CL" sz="2000" b="1" dirty="0"/>
              <a:t>SEMANA 33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1428624" y="1126872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210" y="139266"/>
            <a:ext cx="847790" cy="732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4 Rectángulo redondeado"/>
          <p:cNvSpPr/>
          <p:nvPr/>
        </p:nvSpPr>
        <p:spPr>
          <a:xfrm>
            <a:off x="107504" y="5648997"/>
            <a:ext cx="3347864" cy="114334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/>
              <a:t>Completar formulario y/o enviar fotografía de este ticket de salida al: </a:t>
            </a:r>
          </a:p>
          <a:p>
            <a:pPr algn="ctr"/>
            <a:r>
              <a:rPr lang="es-CL" sz="1600" dirty="0"/>
              <a:t>Correo: </a:t>
            </a:r>
            <a:r>
              <a:rPr lang="es-CL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ines.carine@colegio-jeanpiaget.cl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7D7A7913-83A8-4802-B409-79AE82E66A6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991" y="92271"/>
            <a:ext cx="1733725" cy="100146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60865BE1-DDB7-475A-8C60-F87F2BC84DBD}"/>
              </a:ext>
            </a:extLst>
          </p:cNvPr>
          <p:cNvSpPr txBox="1"/>
          <p:nvPr/>
        </p:nvSpPr>
        <p:spPr>
          <a:xfrm>
            <a:off x="683568" y="2852937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  <a:p>
            <a:r>
              <a:rPr lang="es-CL" dirty="0"/>
              <a:t>1.- ¿Qué emociones te provoca el himno de nuestro colegio?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2.- Elige una estrofa </a:t>
            </a:r>
            <a:r>
              <a:rPr lang="es-CL" dirty="0" smtClean="0"/>
              <a:t>del </a:t>
            </a:r>
            <a:r>
              <a:rPr lang="es-CL" dirty="0"/>
              <a:t>himno </a:t>
            </a:r>
            <a:r>
              <a:rPr lang="es-CL" dirty="0" smtClean="0"/>
              <a:t>de </a:t>
            </a:r>
            <a:r>
              <a:rPr lang="es-CL" smtClean="0"/>
              <a:t>nuestro colegio y </a:t>
            </a:r>
            <a:r>
              <a:rPr lang="es-CL" dirty="0"/>
              <a:t>explica con tus palabras lo que significa</a:t>
            </a:r>
          </a:p>
          <a:p>
            <a:pPr marL="342900" indent="-342900">
              <a:buAutoNum type="arabicPeriod"/>
            </a:pPr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A3B03CDB-595E-4265-A036-D8DAB024B368}"/>
              </a:ext>
            </a:extLst>
          </p:cNvPr>
          <p:cNvSpPr txBox="1"/>
          <p:nvPr/>
        </p:nvSpPr>
        <p:spPr>
          <a:xfrm>
            <a:off x="467036" y="1910541"/>
            <a:ext cx="5976664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00B050"/>
                </a:solidFill>
              </a:rPr>
              <a:t>Desarrolla el ticket de salida y luego comparte tus respuestas</a:t>
            </a:r>
          </a:p>
        </p:txBody>
      </p:sp>
      <p:pic>
        <p:nvPicPr>
          <p:cNvPr id="3076" name="Picture 4" descr="Influencia de la música en las emociones humanas - Asociación San José">
            <a:extLst>
              <a:ext uri="{FF2B5EF4-FFF2-40B4-BE49-F238E27FC236}">
                <a16:creationId xmlns:a16="http://schemas.microsoft.com/office/drawing/2014/main" xmlns="" id="{CB5BE703-0D84-4931-ABE5-F8B5D6576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869" y="2630706"/>
            <a:ext cx="1589341" cy="118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851292"/>
              </p:ext>
            </p:extLst>
          </p:nvPr>
        </p:nvGraphicFramePr>
        <p:xfrm>
          <a:off x="179512" y="1052736"/>
          <a:ext cx="8784976" cy="4295087"/>
        </p:xfrm>
        <a:graphic>
          <a:graphicData uri="http://schemas.openxmlformats.org/drawingml/2006/table">
            <a:tbl>
              <a:tblPr firstRow="1" firstCol="1" bandRow="1"/>
              <a:tblGrid>
                <a:gridCol w="2160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247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946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Música  /  5° AÑO 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3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5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59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 3. Escuchar música en forma abundante de diversos contextos y culturas poniendo énfasis en: Tradición escrita (docta), música de compositores chilenos y del mundo.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814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b="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Escuchan atentamente, expresando sus impresiones por diferentes medios (verbales, corporales, visuales, musicales).</a:t>
                      </a:r>
                      <a:endParaRPr lang="es-ES" sz="1400" b="0" baseline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9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Conocimiento de música abundante de diversos contextos y culturas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Escuchar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Expresar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99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Escuchar himno del colegio y expresar impresiones verbales</a:t>
                      </a:r>
                      <a:endParaRPr lang="es-ES" sz="1400" b="0" baseline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89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0" dirty="0">
                          <a:effectLst/>
                          <a:latin typeface="+mn-lt"/>
                        </a:rPr>
                        <a:t>Ticket de salida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2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 descr="La Inclusión Escolar Nos Beneficia a Todos (con imágenes) | Dibujo 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897"/>
            <a:ext cx="2232248" cy="576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glow" dir="t"/>
          </a:scene3d>
          <a:sp3d prstMaterial="translucentPowder"/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2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72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2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43226" y="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62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45817" y="1196752"/>
            <a:ext cx="825236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Inicio</a:t>
            </a:r>
            <a:br>
              <a:rPr lang="es-C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C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Activación Conocimientos Previos</a:t>
            </a:r>
          </a:p>
          <a:p>
            <a:pPr algn="ctr"/>
            <a:endParaRPr lang="es-CL" sz="2800" dirty="0"/>
          </a:p>
          <a:p>
            <a:endParaRPr lang="es-CL" sz="2000" dirty="0">
              <a:latin typeface="Comic Sans MS" panose="030F0702030302020204" pitchFamily="66" charset="0"/>
            </a:endParaRPr>
          </a:p>
          <a:p>
            <a:r>
              <a:rPr lang="es-CL" sz="2000" dirty="0">
                <a:latin typeface="Comic Sans MS" panose="030F0702030302020204" pitchFamily="66" charset="0"/>
              </a:rPr>
              <a:t>1.- ¿Qué es un himno?</a:t>
            </a:r>
          </a:p>
          <a:p>
            <a:endParaRPr lang="es-CL" sz="2000" dirty="0">
              <a:latin typeface="Comic Sans MS" panose="030F0702030302020204" pitchFamily="66" charset="0"/>
            </a:endParaRPr>
          </a:p>
          <a:p>
            <a:endParaRPr lang="es-CL" sz="2000" dirty="0">
              <a:latin typeface="Comic Sans MS" panose="030F0702030302020204" pitchFamily="66" charset="0"/>
            </a:endParaRPr>
          </a:p>
          <a:p>
            <a:r>
              <a:rPr lang="es-CL" sz="2000" dirty="0">
                <a:latin typeface="Comic Sans MS" panose="030F0702030302020204" pitchFamily="66" charset="0"/>
              </a:rPr>
              <a:t>2.-¿Para qué se necesita un himno?</a:t>
            </a:r>
          </a:p>
          <a:p>
            <a:endParaRPr lang="es-CL" sz="2000" dirty="0">
              <a:latin typeface="Comic Sans MS" panose="030F0702030302020204" pitchFamily="66" charset="0"/>
            </a:endParaRPr>
          </a:p>
          <a:p>
            <a:endParaRPr lang="es-CL" sz="2000" dirty="0">
              <a:latin typeface="Comic Sans MS" panose="030F0702030302020204" pitchFamily="66" charset="0"/>
            </a:endParaRPr>
          </a:p>
          <a:p>
            <a:r>
              <a:rPr lang="es-CL" sz="2000" dirty="0">
                <a:latin typeface="Comic Sans MS" panose="030F0702030302020204" pitchFamily="66" charset="0"/>
              </a:rPr>
              <a:t>3.-¿Qué himnos conoces? Menciónalos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5" y="64200"/>
            <a:ext cx="1059905" cy="91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antante Gifs Animado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2118"/>
            <a:ext cx="1584176" cy="209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ifs animados de Signos de Interrogación ~ Gifmania | Signo de  interrogación, Signos de puntuacion, Preguntas al aza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0029">
            <a:off x="5484020" y="2890219"/>
            <a:ext cx="2352420" cy="287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28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95736" y="218914"/>
            <a:ext cx="4248472" cy="707886"/>
          </a:xfrm>
          <a:prstGeom prst="rect">
            <a:avLst/>
          </a:prstGeom>
          <a:gradFill>
            <a:gsLst>
              <a:gs pos="47000">
                <a:schemeClr val="accent1">
                  <a:lumMod val="5000"/>
                  <a:lumOff val="95000"/>
                </a:schemeClr>
              </a:gs>
              <a:gs pos="1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s-CL" sz="4000" dirty="0"/>
              <a:t>   Motivación</a:t>
            </a:r>
            <a:r>
              <a:rPr lang="es-CL" dirty="0"/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9932"/>
            <a:ext cx="125571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683568" y="1152069"/>
            <a:ext cx="8160841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dirty="0"/>
              <a:t>Comenzaremos por recordar y entonar nuestro Himno Nacional</a:t>
            </a:r>
          </a:p>
          <a:p>
            <a:endParaRPr lang="es-ES" dirty="0"/>
          </a:p>
          <a:p>
            <a:r>
              <a:rPr lang="es-ES" dirty="0">
                <a:hlinkClick r:id="rId3"/>
              </a:rPr>
              <a:t>https://www.youtube.com/watch?v=6bbKENPutWM</a:t>
            </a:r>
            <a:r>
              <a:rPr lang="es-ES" dirty="0"/>
              <a:t> </a:t>
            </a:r>
          </a:p>
          <a:p>
            <a:endParaRPr lang="es-CL" sz="2000" dirty="0"/>
          </a:p>
          <a:p>
            <a:endParaRPr lang="es-CL" sz="2000" dirty="0">
              <a:hlinkClick r:id="rId4"/>
            </a:endParaRPr>
          </a:p>
          <a:p>
            <a:endParaRPr lang="es-CL" sz="2000" b="1" dirty="0"/>
          </a:p>
          <a:p>
            <a:endParaRPr lang="es-CL" dirty="0"/>
          </a:p>
        </p:txBody>
      </p:sp>
      <p:pic>
        <p:nvPicPr>
          <p:cNvPr id="1030" name="Picture 6" descr="Clapping Hands GIF - Clapping Hands Clap - Descubre &amp; Comparte GIFs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121" y="1644197"/>
            <a:ext cx="1027423" cy="102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39B573E-B4AD-49CB-9048-3FC55D5B30A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413" t="15300" r="35038" b="19200"/>
          <a:stretch/>
        </p:blipFill>
        <p:spPr>
          <a:xfrm>
            <a:off x="1547664" y="2285316"/>
            <a:ext cx="4896544" cy="336898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486C524B-3980-427F-9BFE-13A17B2F3D7E}"/>
              </a:ext>
            </a:extLst>
          </p:cNvPr>
          <p:cNvSpPr txBox="1"/>
          <p:nvPr/>
        </p:nvSpPr>
        <p:spPr>
          <a:xfrm>
            <a:off x="1043608" y="5805265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¡¡La letra también aparece para que no olvidemos </a:t>
            </a:r>
            <a:r>
              <a:rPr lang="es-CL" dirty="0" smtClean="0"/>
              <a:t>pronunciarla </a:t>
            </a:r>
            <a:r>
              <a:rPr lang="es-CL" dirty="0"/>
              <a:t>bien!!</a:t>
            </a:r>
          </a:p>
        </p:txBody>
      </p:sp>
    </p:spTree>
    <p:extLst>
      <p:ext uri="{BB962C8B-B14F-4D97-AF65-F5344CB8AC3E}">
        <p14:creationId xmlns:p14="http://schemas.microsoft.com/office/powerpoint/2010/main" val="307401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5" y="64200"/>
            <a:ext cx="1059905" cy="91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683568" y="1002018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000000"/>
                </a:solidFill>
              </a:rPr>
              <a:t>Para comenzar es importante conocer qué es un himno</a:t>
            </a:r>
          </a:p>
        </p:txBody>
      </p:sp>
      <p:sp>
        <p:nvSpPr>
          <p:cNvPr id="6" name="1 Rectángulo"/>
          <p:cNvSpPr/>
          <p:nvPr/>
        </p:nvSpPr>
        <p:spPr>
          <a:xfrm>
            <a:off x="1763688" y="230076"/>
            <a:ext cx="5256584" cy="584775"/>
          </a:xfrm>
          <a:prstGeom prst="rect">
            <a:avLst/>
          </a:prstGeom>
          <a:gradFill>
            <a:gsLst>
              <a:gs pos="47000">
                <a:srgbClr val="66FF99"/>
              </a:gs>
              <a:gs pos="1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s-CL" sz="3200" dirty="0"/>
              <a:t>   Desarrollo de la clase</a:t>
            </a:r>
            <a:r>
              <a:rPr lang="es-CL" sz="1400" dirty="0"/>
              <a:t>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FFDFD9E6-E844-489A-8098-9614CEDAF0ED}"/>
              </a:ext>
            </a:extLst>
          </p:cNvPr>
          <p:cNvSpPr/>
          <p:nvPr/>
        </p:nvSpPr>
        <p:spPr>
          <a:xfrm>
            <a:off x="539553" y="1772817"/>
            <a:ext cx="4896544" cy="4083165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rgbClr val="202122"/>
                </a:solidFill>
                <a:latin typeface="Arial" panose="020B0604020202020204" pitchFamily="34" charset="0"/>
              </a:rPr>
              <a:t>Un </a:t>
            </a:r>
            <a:r>
              <a:rPr lang="es-MX" b="1" dirty="0">
                <a:solidFill>
                  <a:srgbClr val="202122"/>
                </a:solidFill>
                <a:latin typeface="Arial" panose="020B0604020202020204" pitchFamily="34" charset="0"/>
              </a:rPr>
              <a:t>himno,</a:t>
            </a:r>
            <a:r>
              <a:rPr lang="es-MX" dirty="0">
                <a:solidFill>
                  <a:srgbClr val="202122"/>
                </a:solidFill>
                <a:latin typeface="Arial" panose="020B0604020202020204" pitchFamily="34" charset="0"/>
              </a:rPr>
              <a:t> es un </a:t>
            </a:r>
            <a:r>
              <a:rPr lang="es-MX" dirty="0">
                <a:latin typeface="Arial" panose="020B0604020202020204" pitchFamily="34" charset="0"/>
                <a:hlinkClick r:id="rId3" tooltip="Canto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canto</a:t>
            </a:r>
            <a:r>
              <a:rPr lang="es-MX" dirty="0">
                <a:solidFill>
                  <a:srgbClr val="202122"/>
                </a:solidFill>
                <a:latin typeface="Arial" panose="020B0604020202020204" pitchFamily="34" charset="0"/>
              </a:rPr>
              <a:t>  que expresa sentimientos positivos, de alegría y celebración.</a:t>
            </a:r>
          </a:p>
          <a:p>
            <a:pPr algn="just"/>
            <a:r>
              <a:rPr lang="es-MX" dirty="0">
                <a:solidFill>
                  <a:srgbClr val="202122"/>
                </a:solidFill>
                <a:latin typeface="Arial" panose="020B0604020202020204" pitchFamily="34" charset="0"/>
              </a:rPr>
              <a:t>En la antigüedad era una composición coral en honor a una divinidad y es retomado con pleno valor litúrgico en la literatura latina cristiana de la  Edad Media.</a:t>
            </a:r>
          </a:p>
          <a:p>
            <a:pPr algn="just"/>
            <a:r>
              <a:rPr lang="es-MX" dirty="0">
                <a:solidFill>
                  <a:srgbClr val="202122"/>
                </a:solidFill>
                <a:latin typeface="Arial" panose="020B0604020202020204" pitchFamily="34" charset="0"/>
              </a:rPr>
              <a:t>Un himno puede estar dedicado a dioses, un santo, un héroe o a una persona célebre dedicado a celebrar una victoria u otro suceso memorable puede ser una composición musical que identifica a una colectividad, una región, un pueblo o una nación y que une a quienes la interpretan.</a:t>
            </a:r>
            <a:endParaRPr lang="es-MX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8" name="Picture 2" descr="6 cursos online de música para 2020 | EDUCACIÓN 3.0">
            <a:extLst>
              <a:ext uri="{FF2B5EF4-FFF2-40B4-BE49-F238E27FC236}">
                <a16:creationId xmlns:a16="http://schemas.microsoft.com/office/drawing/2014/main" xmlns="" id="{DDBBE280-DDFD-4F69-AA4B-6EFBB1BE7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2439">
            <a:off x="6427741" y="3341735"/>
            <a:ext cx="1981994" cy="133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4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511" y="21491"/>
            <a:ext cx="1059905" cy="91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EECC3E8-46D9-4CEA-972A-5F0E3BCF6D9F}"/>
              </a:ext>
            </a:extLst>
          </p:cNvPr>
          <p:cNvSpPr txBox="1"/>
          <p:nvPr/>
        </p:nvSpPr>
        <p:spPr>
          <a:xfrm>
            <a:off x="323528" y="332656"/>
            <a:ext cx="835292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Nuestro colegio también posee un himno que fue escrito por los </a:t>
            </a:r>
            <a:r>
              <a:rPr lang="es-MX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profesores: Elizabeth Gómez Sepúlveda, Francisco Vargas Orellana</a:t>
            </a:r>
          </a:p>
          <a:p>
            <a:r>
              <a:rPr lang="es-CL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y lo escucharemos a continuación</a:t>
            </a:r>
          </a:p>
          <a:p>
            <a:endParaRPr lang="es-CL" sz="2000" dirty="0">
              <a:latin typeface="Comic Sans MS" panose="030F0702030302020204" pitchFamily="66" charset="0"/>
            </a:endParaRPr>
          </a:p>
          <a:p>
            <a:endParaRPr lang="es-CL" sz="2000" dirty="0">
              <a:latin typeface="Comic Sans MS" panose="030F0702030302020204" pitchFamily="66" charset="0"/>
            </a:endParaRPr>
          </a:p>
          <a:p>
            <a:endParaRPr lang="es-CL" sz="2000" dirty="0">
              <a:latin typeface="Comic Sans MS" panose="030F0702030302020204" pitchFamily="66" charset="0"/>
            </a:endParaRPr>
          </a:p>
          <a:p>
            <a:endParaRPr lang="es-CL" sz="2000" dirty="0">
              <a:latin typeface="Comic Sans MS" panose="030F0702030302020204" pitchFamily="66" charset="0"/>
            </a:endParaRPr>
          </a:p>
          <a:p>
            <a:endParaRPr lang="es-CL" sz="2000" dirty="0">
              <a:latin typeface="Comic Sans MS" panose="030F0702030302020204" pitchFamily="66" charset="0"/>
            </a:endParaRPr>
          </a:p>
          <a:p>
            <a:endParaRPr lang="es-CL" sz="2000" dirty="0">
              <a:latin typeface="Comic Sans MS" panose="030F0702030302020204" pitchFamily="66" charset="0"/>
            </a:endParaRPr>
          </a:p>
          <a:p>
            <a:endParaRPr lang="es-CL" sz="2000" dirty="0">
              <a:latin typeface="Comic Sans MS" panose="030F0702030302020204" pitchFamily="66" charset="0"/>
            </a:endParaRPr>
          </a:p>
          <a:p>
            <a:endParaRPr lang="es-CL" sz="2000" dirty="0">
              <a:latin typeface="Comic Sans MS" panose="030F0702030302020204" pitchFamily="66" charset="0"/>
            </a:endParaRPr>
          </a:p>
          <a:p>
            <a:endParaRPr lang="es-CL" sz="2000" dirty="0">
              <a:latin typeface="Comic Sans MS" panose="030F0702030302020204" pitchFamily="66" charset="0"/>
            </a:endParaRPr>
          </a:p>
          <a:p>
            <a:endParaRPr lang="es-CL" sz="2000" dirty="0">
              <a:latin typeface="Comic Sans MS" panose="030F0702030302020204" pitchFamily="66" charset="0"/>
            </a:endParaRPr>
          </a:p>
          <a:p>
            <a:endParaRPr lang="es-CL" sz="2000" dirty="0">
              <a:latin typeface="Comic Sans MS" panose="030F0702030302020204" pitchFamily="66" charset="0"/>
            </a:endParaRPr>
          </a:p>
          <a:p>
            <a:endParaRPr lang="es-CL" sz="2000" dirty="0">
              <a:latin typeface="Comic Sans MS" panose="030F0702030302020204" pitchFamily="66" charset="0"/>
            </a:endParaRPr>
          </a:p>
          <a:p>
            <a:endParaRPr lang="es-CL" sz="2000" dirty="0">
              <a:latin typeface="Comic Sans MS" panose="030F0702030302020204" pitchFamily="66" charset="0"/>
            </a:endParaRPr>
          </a:p>
          <a:p>
            <a:endParaRPr lang="es-CL" sz="2000" dirty="0">
              <a:latin typeface="Comic Sans MS" panose="030F0702030302020204" pitchFamily="66" charset="0"/>
            </a:endParaRPr>
          </a:p>
          <a:p>
            <a:r>
              <a:rPr lang="es-CL" sz="2000" dirty="0">
                <a:latin typeface="Comic Sans MS" panose="030F0702030302020204" pitchFamily="66" charset="0"/>
                <a:hlinkClick r:id="rId3"/>
              </a:rPr>
              <a:t>https://drive.google.com/file/d/1cb_FRKhVBhrMSz673kHAnQHxlhb8Rq6N/view?usp=sharing</a:t>
            </a:r>
            <a:r>
              <a:rPr lang="es-CL" sz="20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D4ABC660-1837-40A2-926F-EB09BAF6C7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500" t="20601" r="54725" b="41600"/>
          <a:stretch/>
        </p:blipFill>
        <p:spPr>
          <a:xfrm>
            <a:off x="1547664" y="1510033"/>
            <a:ext cx="4832955" cy="383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8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5" y="64200"/>
            <a:ext cx="1059905" cy="91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7B044BDB-8BC3-4D52-A24E-3C123FE44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260432">
            <a:off x="4018236" y="2940287"/>
            <a:ext cx="4806084" cy="2107541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6B414681-6E53-43D8-9156-35F654B39F45}"/>
              </a:ext>
            </a:extLst>
          </p:cNvPr>
          <p:cNvSpPr/>
          <p:nvPr/>
        </p:nvSpPr>
        <p:spPr>
          <a:xfrm>
            <a:off x="395536" y="941156"/>
            <a:ext cx="54488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/>
              <a:t>Himno Colegio</a:t>
            </a:r>
          </a:p>
          <a:p>
            <a:r>
              <a:rPr lang="es-MX" sz="1200" dirty="0"/>
              <a:t>AUTORES:PROFESORES: ELIZABETH GÓMEZ SEPÚLVEDA</a:t>
            </a:r>
          </a:p>
          <a:p>
            <a:r>
              <a:rPr lang="es-MX" sz="1200" dirty="0"/>
              <a:t>FRANCISCO VARGAS ORELLANA</a:t>
            </a:r>
          </a:p>
          <a:p>
            <a:endParaRPr lang="es-MX" dirty="0"/>
          </a:p>
          <a:p>
            <a:r>
              <a:rPr lang="es-MX" sz="1100" b="1" dirty="0">
                <a:latin typeface="Arial" pitchFamily="34" charset="0"/>
                <a:cs typeface="Arial" pitchFamily="34" charset="0"/>
              </a:rPr>
              <a:t>Donde los albores dan comienzo a un nuevo siglo</a:t>
            </a:r>
          </a:p>
          <a:p>
            <a:r>
              <a:rPr lang="es-MX" sz="1100" b="1" dirty="0">
                <a:latin typeface="Arial" pitchFamily="34" charset="0"/>
                <a:cs typeface="Arial" pitchFamily="34" charset="0"/>
              </a:rPr>
              <a:t>se va construyendo una nueva luz de sueño</a:t>
            </a:r>
          </a:p>
          <a:p>
            <a:r>
              <a:rPr lang="es-MX" sz="1100" b="1" dirty="0">
                <a:latin typeface="Arial" pitchFamily="34" charset="0"/>
                <a:cs typeface="Arial" pitchFamily="34" charset="0"/>
              </a:rPr>
              <a:t>que renace fuerte en esta nueva realidad</a:t>
            </a:r>
          </a:p>
          <a:p>
            <a:r>
              <a:rPr lang="es-MX" sz="1100" b="1" dirty="0">
                <a:latin typeface="Arial" pitchFamily="34" charset="0"/>
                <a:cs typeface="Arial" pitchFamily="34" charset="0"/>
              </a:rPr>
              <a:t>que emerge firme en nuestra sociedad.</a:t>
            </a:r>
          </a:p>
          <a:p>
            <a:endParaRPr lang="es-MX" sz="1100" b="1" dirty="0">
              <a:latin typeface="Arial" pitchFamily="34" charset="0"/>
              <a:cs typeface="Arial" pitchFamily="34" charset="0"/>
            </a:endParaRPr>
          </a:p>
          <a:p>
            <a:r>
              <a:rPr lang="es-MX" sz="1100" b="1" dirty="0">
                <a:latin typeface="Arial" pitchFamily="34" charset="0"/>
                <a:cs typeface="Arial" pitchFamily="34" charset="0"/>
              </a:rPr>
              <a:t>Cuando los cantares de ternura y amistad,</a:t>
            </a:r>
          </a:p>
          <a:p>
            <a:r>
              <a:rPr lang="es-MX" sz="1100" b="1" dirty="0">
                <a:latin typeface="Arial" pitchFamily="34" charset="0"/>
                <a:cs typeface="Arial" pitchFamily="34" charset="0"/>
              </a:rPr>
              <a:t>se funden en sus patios en una sola verdad.</a:t>
            </a:r>
          </a:p>
          <a:p>
            <a:r>
              <a:rPr lang="es-MX" sz="1100" b="1" dirty="0">
                <a:latin typeface="Arial" pitchFamily="34" charset="0"/>
                <a:cs typeface="Arial" pitchFamily="34" charset="0"/>
              </a:rPr>
              <a:t>Que nos une en busca de una nueva identidad</a:t>
            </a:r>
          </a:p>
          <a:p>
            <a:r>
              <a:rPr lang="es-MX" sz="1100" b="1" dirty="0">
                <a:latin typeface="Arial" pitchFamily="34" charset="0"/>
                <a:cs typeface="Arial" pitchFamily="34" charset="0"/>
              </a:rPr>
              <a:t>y que despiertan puros de humanidad.</a:t>
            </a:r>
          </a:p>
          <a:p>
            <a:endParaRPr lang="es-MX" sz="1100" b="1" dirty="0">
              <a:latin typeface="Arial" pitchFamily="34" charset="0"/>
              <a:cs typeface="Arial" pitchFamily="34" charset="0"/>
            </a:endParaRPr>
          </a:p>
          <a:p>
            <a:r>
              <a:rPr lang="es-MX" sz="1100" b="1" dirty="0">
                <a:latin typeface="Arial" pitchFamily="34" charset="0"/>
                <a:cs typeface="Arial" pitchFamily="34" charset="0"/>
              </a:rPr>
              <a:t>CORO</a:t>
            </a:r>
          </a:p>
          <a:p>
            <a:r>
              <a:rPr lang="es-MX" sz="1100" b="1" dirty="0">
                <a:latin typeface="Arial" pitchFamily="34" charset="0"/>
                <a:cs typeface="Arial" pitchFamily="34" charset="0"/>
              </a:rPr>
              <a:t>Colegio Jean Piaget,</a:t>
            </a:r>
          </a:p>
          <a:p>
            <a:r>
              <a:rPr lang="es-MX" sz="1100" b="1" dirty="0">
                <a:latin typeface="Arial" pitchFamily="34" charset="0"/>
                <a:cs typeface="Arial" pitchFamily="34" charset="0"/>
              </a:rPr>
              <a:t>la luz para triunfar,</a:t>
            </a:r>
          </a:p>
          <a:p>
            <a:r>
              <a:rPr lang="es-MX" sz="1100" b="1" dirty="0">
                <a:latin typeface="Arial" pitchFamily="34" charset="0"/>
                <a:cs typeface="Arial" pitchFamily="34" charset="0"/>
              </a:rPr>
              <a:t>en sus aulas vivas el saber</a:t>
            </a:r>
          </a:p>
          <a:p>
            <a:r>
              <a:rPr lang="es-MX" sz="1100" b="1" dirty="0">
                <a:latin typeface="Arial" pitchFamily="34" charset="0"/>
                <a:cs typeface="Arial" pitchFamily="34" charset="0"/>
              </a:rPr>
              <a:t>has de encontrar que hacia</a:t>
            </a:r>
          </a:p>
          <a:p>
            <a:r>
              <a:rPr lang="es-MX" sz="1100" b="1" dirty="0">
                <a:latin typeface="Arial" pitchFamily="34" charset="0"/>
                <a:cs typeface="Arial" pitchFamily="34" charset="0"/>
              </a:rPr>
              <a:t>el futuro te hará mirar (Bis)</a:t>
            </a:r>
          </a:p>
          <a:p>
            <a:endParaRPr lang="es-MX" sz="1100" b="1" dirty="0">
              <a:latin typeface="Arial" pitchFamily="34" charset="0"/>
              <a:cs typeface="Arial" pitchFamily="34" charset="0"/>
            </a:endParaRPr>
          </a:p>
          <a:p>
            <a:r>
              <a:rPr lang="es-MX" sz="1100" b="1" dirty="0">
                <a:latin typeface="Arial" pitchFamily="34" charset="0"/>
                <a:cs typeface="Arial" pitchFamily="34" charset="0"/>
              </a:rPr>
              <a:t>Sobre sus cimientos se ha gestado un gran esfuerzo,</a:t>
            </a:r>
          </a:p>
          <a:p>
            <a:r>
              <a:rPr lang="es-MX" sz="1100" b="1" dirty="0">
                <a:latin typeface="Arial" pitchFamily="34" charset="0"/>
                <a:cs typeface="Arial" pitchFamily="34" charset="0"/>
              </a:rPr>
              <a:t>que va caminando en la senda del encuentro.</a:t>
            </a:r>
          </a:p>
          <a:p>
            <a:r>
              <a:rPr lang="es-MX" sz="1100" b="1" dirty="0">
                <a:latin typeface="Arial" pitchFamily="34" charset="0"/>
                <a:cs typeface="Arial" pitchFamily="34" charset="0"/>
              </a:rPr>
              <a:t>Que redime al hombre para su felicidad</a:t>
            </a:r>
          </a:p>
          <a:p>
            <a:r>
              <a:rPr lang="es-MX" sz="1100" b="1" dirty="0">
                <a:latin typeface="Arial" pitchFamily="34" charset="0"/>
                <a:cs typeface="Arial" pitchFamily="34" charset="0"/>
              </a:rPr>
              <a:t>y decide libre su vida en dignidad.</a:t>
            </a:r>
          </a:p>
          <a:p>
            <a:endParaRPr lang="es-MX" sz="1100" b="1" dirty="0">
              <a:latin typeface="Arial" pitchFamily="34" charset="0"/>
              <a:cs typeface="Arial" pitchFamily="34" charset="0"/>
            </a:endParaRPr>
          </a:p>
          <a:p>
            <a:r>
              <a:rPr lang="es-MX" sz="1100" b="1" dirty="0">
                <a:latin typeface="Arial" pitchFamily="34" charset="0"/>
                <a:cs typeface="Arial" pitchFamily="34" charset="0"/>
              </a:rPr>
              <a:t>Donde los anhelos se hacen una realidad</a:t>
            </a:r>
          </a:p>
          <a:p>
            <a:r>
              <a:rPr lang="es-MX" sz="1100" b="1" dirty="0">
                <a:latin typeface="Arial" pitchFamily="34" charset="0"/>
                <a:cs typeface="Arial" pitchFamily="34" charset="0"/>
              </a:rPr>
              <a:t>y las dulces voces se entrelazan con amor.</a:t>
            </a:r>
          </a:p>
          <a:p>
            <a:r>
              <a:rPr lang="es-MX" sz="1100" b="1" dirty="0">
                <a:latin typeface="Arial" pitchFamily="34" charset="0"/>
                <a:cs typeface="Arial" pitchFamily="34" charset="0"/>
              </a:rPr>
              <a:t>Donde se incita a crecer en libertad</a:t>
            </a:r>
          </a:p>
          <a:p>
            <a:r>
              <a:rPr lang="es-MX" sz="1100" b="1" dirty="0">
                <a:latin typeface="Arial" pitchFamily="34" charset="0"/>
                <a:cs typeface="Arial" pitchFamily="34" charset="0"/>
              </a:rPr>
              <a:t>como si fuera tu verdadero hogar.</a:t>
            </a:r>
          </a:p>
          <a:p>
            <a:endParaRPr lang="es-MX" sz="1100" b="1" dirty="0">
              <a:latin typeface="Arial" pitchFamily="34" charset="0"/>
              <a:cs typeface="Arial" pitchFamily="34" charset="0"/>
            </a:endParaRPr>
          </a:p>
          <a:p>
            <a:r>
              <a:rPr lang="es-MX" sz="1100" b="1" dirty="0">
                <a:latin typeface="Arial" pitchFamily="34" charset="0"/>
                <a:cs typeface="Arial" pitchFamily="34" charset="0"/>
              </a:rPr>
              <a:t>CORO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B243B62A-97FE-4988-980D-852B22699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94661"/>
            <a:ext cx="7344816" cy="81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4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7602</TotalTime>
  <Words>425</Words>
  <Application>Microsoft Office PowerPoint</Application>
  <PresentationFormat>Presentación en pantalla (4:3)</PresentationFormat>
  <Paragraphs>105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PLANIFICACIÓN  CLASES VIRTUALES  MÚSICA SEMANA N°33 6º A  FECHA:     12 de Noviembre  del  2020.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253</cp:revision>
  <dcterms:created xsi:type="dcterms:W3CDTF">2020-07-06T03:06:52Z</dcterms:created>
  <dcterms:modified xsi:type="dcterms:W3CDTF">2020-11-05T22:49:39Z</dcterms:modified>
</cp:coreProperties>
</file>