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43" r:id="rId10"/>
    <p:sldId id="342" r:id="rId11"/>
    <p:sldId id="316" r:id="rId12"/>
    <p:sldId id="324" r:id="rId13"/>
    <p:sldId id="331" r:id="rId14"/>
    <p:sldId id="320" r:id="rId15"/>
    <p:sldId id="344" r:id="rId16"/>
    <p:sldId id="345" r:id="rId17"/>
    <p:sldId id="346" r:id="rId18"/>
    <p:sldId id="353" r:id="rId19"/>
    <p:sldId id="347" r:id="rId20"/>
    <p:sldId id="348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aEPIQFzYsA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8.png"/><Relationship Id="rId7" Type="http://schemas.openxmlformats.org/officeDocument/2006/relationships/image" Target="../media/image30.tm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54308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5°A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16 </a:t>
            </a:r>
            <a:r>
              <a:rPr lang="es-CL" sz="2800" dirty="0" smtClean="0"/>
              <a:t>al </a:t>
            </a:r>
            <a:r>
              <a:rPr lang="es-CL" sz="2800" dirty="0" smtClean="0"/>
              <a:t>20 </a:t>
            </a:r>
            <a:r>
              <a:rPr lang="es-CL" sz="2800" dirty="0" smtClean="0"/>
              <a:t>de </a:t>
            </a:r>
            <a:r>
              <a:rPr lang="es-CL" sz="2800" dirty="0" smtClean="0"/>
              <a:t>noviembre </a:t>
            </a:r>
            <a:r>
              <a:rPr lang="es-CL" sz="2800" dirty="0" smtClean="0"/>
              <a:t>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509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064" y="1052736"/>
            <a:ext cx="7772400" cy="1470025"/>
          </a:xfrm>
        </p:spPr>
        <p:txBody>
          <a:bodyPr/>
          <a:lstStyle/>
          <a:p>
            <a:r>
              <a:rPr lang="es-MX" dirty="0"/>
              <a:t>La colonia en América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95616" y="3212976"/>
            <a:ext cx="6896784" cy="20882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Objetivo: </a:t>
            </a:r>
            <a:r>
              <a:rPr lang="es-CL" dirty="0" smtClean="0">
                <a:ea typeface="Calibri"/>
                <a:cs typeface="Times New Roman"/>
              </a:rPr>
              <a:t>Explicar </a:t>
            </a:r>
            <a:r>
              <a:rPr lang="es-CL" dirty="0">
                <a:ea typeface="Calibri"/>
                <a:cs typeface="Times New Roman"/>
              </a:rPr>
              <a:t>por qué las colonias americanas dependían de la metrópoli española, reconociendo la división político-administrativa señalando los virreinatos y gobernaciones</a:t>
            </a:r>
            <a:r>
              <a:rPr lang="es-CL" dirty="0" smtClean="0">
                <a:ea typeface="Calibri"/>
                <a:cs typeface="Times New Roman"/>
              </a:rPr>
              <a:t>.</a:t>
            </a:r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-1"/>
            <a:ext cx="4176464" cy="69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esta clase abordaremos el tema: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video, pon mucha atención de lo que allí se presenta: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www.youtube.com/watch?v=LaEPIQFzYsA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7" y="1772816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31840" y="692696"/>
            <a:ext cx="2669888" cy="1059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¿Quién estaba a la cabeza de la administración colonial?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4211960" y="2688557"/>
            <a:ext cx="2664296" cy="106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¿</a:t>
            </a:r>
            <a:r>
              <a:rPr lang="es-MX" dirty="0" smtClean="0"/>
              <a:t>Cómo definirías el periodo colonial</a:t>
            </a:r>
            <a:r>
              <a:rPr lang="es-MX" dirty="0" smtClean="0"/>
              <a:t>?</a:t>
            </a:r>
            <a:endParaRPr lang="es-MX" dirty="0" smtClean="0"/>
          </a:p>
          <a:p>
            <a:pPr algn="ctr"/>
            <a:endParaRPr lang="es-MX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3923928" y="4940803"/>
            <a:ext cx="2664296" cy="106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¿</a:t>
            </a:r>
            <a:r>
              <a:rPr lang="es-MX" dirty="0" smtClean="0"/>
              <a:t>Por qué crees tú que América dependía de España</a:t>
            </a:r>
            <a:r>
              <a:rPr lang="es-MX" dirty="0" smtClean="0"/>
              <a:t>?</a:t>
            </a:r>
            <a:endParaRPr lang="es-MX" dirty="0" smtClean="0"/>
          </a:p>
          <a:p>
            <a:pPr algn="ctr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356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0100" y="0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/>
              <a:t>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es-MX" sz="2800" dirty="0" smtClean="0"/>
              <a:t> </a:t>
            </a:r>
            <a:r>
              <a:rPr lang="es-MX" sz="2800" dirty="0"/>
              <a:t>de tu libro, </a:t>
            </a:r>
            <a:r>
              <a:rPr lang="es-MX" sz="2800" dirty="0" smtClean="0"/>
              <a:t>se presenta la siguiente información: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5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58" y="1124744"/>
            <a:ext cx="7008341" cy="5627136"/>
          </a:xfrm>
        </p:spPr>
      </p:pic>
      <p:sp>
        <p:nvSpPr>
          <p:cNvPr id="9" name="8 Rectángulo"/>
          <p:cNvSpPr/>
          <p:nvPr/>
        </p:nvSpPr>
        <p:spPr>
          <a:xfrm>
            <a:off x="40353" y="2420888"/>
            <a:ext cx="215538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elementos del mapa les llaman la atención?, ¿por qué?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0353" y="3933056"/>
            <a:ext cx="215538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significarán las divisiones que presenta el mapa?</a:t>
            </a:r>
          </a:p>
        </p:txBody>
      </p:sp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2795202" cy="969683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</a:t>
            </a:r>
            <a:r>
              <a:rPr lang="es-MX" sz="2800" dirty="0" smtClean="0"/>
              <a:t> </a:t>
            </a:r>
            <a:r>
              <a:rPr lang="es-MX" sz="2800" dirty="0" smtClean="0"/>
              <a:t>de tu libro: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7133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34" y="5892545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3" y="1988840"/>
            <a:ext cx="8786491" cy="2592288"/>
          </a:xfrm>
        </p:spPr>
      </p:pic>
    </p:spTree>
    <p:extLst>
      <p:ext uri="{BB962C8B-B14F-4D97-AF65-F5344CB8AC3E}">
        <p14:creationId xmlns:p14="http://schemas.microsoft.com/office/powerpoint/2010/main" val="11277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275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0" y="519056"/>
            <a:ext cx="7563860" cy="4799730"/>
          </a:xfrm>
        </p:spPr>
      </p:pic>
      <p:sp>
        <p:nvSpPr>
          <p:cNvPr id="7" name="6 Rectángulo"/>
          <p:cNvSpPr/>
          <p:nvPr/>
        </p:nvSpPr>
        <p:spPr>
          <a:xfrm>
            <a:off x="1331640" y="5698473"/>
            <a:ext cx="23042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situación se presenta en la  pintura? Descríbela.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5436096" y="5714694"/>
            <a:ext cx="23042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rol </a:t>
            </a:r>
            <a:r>
              <a:rPr lang="es-MX" dirty="0" smtClean="0"/>
              <a:t>crees </a:t>
            </a:r>
            <a:r>
              <a:rPr lang="es-MX" dirty="0"/>
              <a:t>que cumple el religioso en dicha situación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44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1041690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</a:t>
            </a:r>
            <a:r>
              <a:rPr lang="es-MX" sz="2800" dirty="0" smtClean="0"/>
              <a:t> </a:t>
            </a:r>
            <a:r>
              <a:rPr lang="es-MX" sz="2800" dirty="0" smtClean="0"/>
              <a:t>de tu </a:t>
            </a:r>
            <a:r>
              <a:rPr lang="es-MX" sz="2800" dirty="0" smtClean="0"/>
              <a:t>libro, se explica que tras la conquista de América, los españoles dividieron el territorio para poder administrarlo de mejor forma: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" y="45904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160338" cy="2592288"/>
          </a:xfrm>
        </p:spPr>
      </p:pic>
    </p:spTree>
    <p:extLst>
      <p:ext uri="{BB962C8B-B14F-4D97-AF65-F5344CB8AC3E}">
        <p14:creationId xmlns:p14="http://schemas.microsoft.com/office/powerpoint/2010/main" val="37082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7" y="260648"/>
            <a:ext cx="4221732" cy="6597352"/>
          </a:xfr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49" y="1700808"/>
            <a:ext cx="4485438" cy="3816424"/>
          </a:xfrm>
          <a:prstGeom prst="rect">
            <a:avLst/>
          </a:prstGeom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" y="-18417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24128" y="463786"/>
            <a:ext cx="2736304" cy="102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se decidió dividir el territorio?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5796136" y="5661248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los dos primeros virreinatos fueron el de Nueva España y Perú?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88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3011226" cy="1113699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115</a:t>
            </a:r>
            <a:r>
              <a:rPr lang="es-MX" sz="2800" dirty="0" smtClean="0"/>
              <a:t> </a:t>
            </a:r>
            <a:r>
              <a:rPr lang="es-MX" sz="2800" dirty="0" smtClean="0"/>
              <a:t>de tu libro</a:t>
            </a:r>
            <a:r>
              <a:rPr lang="es-MX" sz="2800" dirty="0"/>
              <a:t>: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1485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39" y="82619"/>
            <a:ext cx="4295335" cy="6775381"/>
          </a:xfr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2" y="1783588"/>
            <a:ext cx="3016324" cy="484589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948264" y="5157192"/>
            <a:ext cx="2221478" cy="1472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¿Cómo evolucionó la división administrativa colonial?, ¿por qué lo hizo de esa manera?</a:t>
            </a:r>
          </a:p>
        </p:txBody>
      </p:sp>
    </p:spTree>
    <p:extLst>
      <p:ext uri="{BB962C8B-B14F-4D97-AF65-F5344CB8AC3E}">
        <p14:creationId xmlns:p14="http://schemas.microsoft.com/office/powerpoint/2010/main" val="23149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575" y="1482170"/>
            <a:ext cx="3948373" cy="4251086"/>
          </a:xfrm>
        </p:spPr>
        <p:txBody>
          <a:bodyPr>
            <a:noAutofit/>
          </a:bodyPr>
          <a:lstStyle/>
          <a:p>
            <a:pPr algn="l"/>
            <a:r>
              <a:rPr lang="es-MX" sz="2000" dirty="0" smtClean="0"/>
              <a:t>1</a:t>
            </a:r>
            <a:r>
              <a:rPr lang="es-MX" sz="2000" dirty="0" smtClean="0"/>
              <a:t>)</a:t>
            </a:r>
            <a:r>
              <a:rPr lang="es-MX" sz="2000" dirty="0"/>
              <a:t> </a:t>
            </a:r>
            <a:r>
              <a:rPr lang="es-MX" sz="2000" dirty="0" smtClean="0"/>
              <a:t>¿De </a:t>
            </a:r>
            <a:r>
              <a:rPr lang="es-MX" sz="2000" dirty="0"/>
              <a:t>qué manera se manifiesta la dependencia administrativa de América con España</a:t>
            </a:r>
            <a:r>
              <a:rPr lang="es-MX" sz="2000" dirty="0" smtClean="0"/>
              <a:t>?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2) ¿Por qué en algunos lugares se establecieron Capitanías Generales?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3) Copia, imprime o calca el mapa en tu cuaderno y pinta con los colores que desees los diferentes virreinatos, completando la información solicitada:</a:t>
            </a:r>
            <a:r>
              <a:rPr lang="es-MX" sz="2000" dirty="0"/>
              <a:t/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4" name="AutoShape 4" descr="Qué son y cuáles son los Recursos Naturale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13 Rectángulo redondeado"/>
          <p:cNvSpPr/>
          <p:nvPr/>
        </p:nvSpPr>
        <p:spPr>
          <a:xfrm>
            <a:off x="2029856" y="0"/>
            <a:ext cx="4846400" cy="8875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34</a:t>
            </a:r>
            <a:endParaRPr lang="es-CL" sz="2000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899592" y="931931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pic>
        <p:nvPicPr>
          <p:cNvPr id="1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8" y="-15780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5" y="42010"/>
            <a:ext cx="1059525" cy="91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03" y="6088616"/>
            <a:ext cx="1060896" cy="10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56" y="-8263"/>
            <a:ext cx="2038444" cy="95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56" y="1282358"/>
            <a:ext cx="4493104" cy="5140730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9" y="5699087"/>
            <a:ext cx="6401694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87013"/>
              </p:ext>
            </p:extLst>
          </p:nvPr>
        </p:nvGraphicFramePr>
        <p:xfrm>
          <a:off x="395536" y="777225"/>
          <a:ext cx="8496944" cy="4909488"/>
        </p:xfrm>
        <a:graphic>
          <a:graphicData uri="http://schemas.openxmlformats.org/drawingml/2006/table">
            <a:tbl>
              <a:tblPr firstRow="1" firstCol="1" bandRow="1"/>
              <a:tblGrid>
                <a:gridCol w="2124236"/>
                <a:gridCol w="6372708"/>
              </a:tblGrid>
              <a:tr h="407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5°A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OA06 Explicar aspectos centrales de la Colonia, como la dependencia de las colonias americanas de la metrópoli, el rol de la Iglesia católica y el surgimiento de una sociedad mestiza.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Explican por qué las colonias americanas eran dependientes de la metrópoli española.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Reconocen en un mapa la división político-administrativa de la América española, señalando los virreinatos y gobernaciones.</a:t>
                      </a:r>
                      <a:endParaRPr lang="es-MX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colonia en América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Usar herramientas geográficas para ubicar, caracterizar y relacionar elementos del espacio geográfico, como regiones, climas, paisajes, población, recursos y riesgos naturales.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Explicar por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qué las colonias americanas dependían de la metrópoli española, reconociendo la división político-administrativa señalando los virreinatos y gobernaciones.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30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877" y="188640"/>
            <a:ext cx="8229600" cy="1143000"/>
          </a:xfrm>
        </p:spPr>
        <p:txBody>
          <a:bodyPr/>
          <a:lstStyle/>
          <a:p>
            <a:r>
              <a:rPr lang="es-MX" dirty="0" smtClean="0"/>
              <a:t>Zonas Naturales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pPr algn="just"/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El territorio chileno se divide en cinco grandes zonas naturales: 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Norte Grande, Norte Chico, Zona Central, Zona Sur y Zona Austral.</a:t>
            </a:r>
            <a:b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Se caracterizan por los elementos físicos que las forman, que a su vez las diferencian entre sí.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3"/>
            <a:ext cx="27305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2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74398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8" y="5349478"/>
            <a:ext cx="1508522" cy="15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CURSOS MINEROS DE CHILE: junio 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097"/>
            <a:ext cx="4955566" cy="68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584</Words>
  <Application>Microsoft Office PowerPoint</Application>
  <PresentationFormat>Presentación en pantalla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PLANIFICACIÓN  CLASES VIRTUALES HISTORIA, GEOGRAFÍA Y CS. SOCIALES 5°A SEMANA N° 34 FECHA : 16 al 20 de noviembre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Zonas Naturales</vt:lpstr>
      <vt:lpstr>Presentación de PowerPoint</vt:lpstr>
      <vt:lpstr>La colonia en América </vt:lpstr>
      <vt:lpstr>Observemos con mucha atención el siguiente video, pon mucha atención de lo que allí se presenta:</vt:lpstr>
      <vt:lpstr>Presentación de PowerPoint</vt:lpstr>
      <vt:lpstr>En la página 112 de tu libro, se presenta la siguiente información:</vt:lpstr>
      <vt:lpstr>Página 113 de tu libro:</vt:lpstr>
      <vt:lpstr>Presentación de PowerPoint</vt:lpstr>
      <vt:lpstr>En la página 114 de tu libro, se explica que tras la conquista de América, los españoles dividieron el territorio para poder administrarlo de mejor forma:</vt:lpstr>
      <vt:lpstr>Presentación de PowerPoint</vt:lpstr>
      <vt:lpstr>Página 115 de tu libro:</vt:lpstr>
      <vt:lpstr>1) ¿De qué manera se manifiesta la dependencia administrativa de América con España?  2) ¿Por qué en algunos lugares se establecieron Capitanías Generales?  3) Copia, imprime o calca el mapa en tu cuaderno y pinta con los colores que desees los diferentes virreinatos, completando la información solicitada: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157</cp:revision>
  <dcterms:created xsi:type="dcterms:W3CDTF">2020-07-06T03:06:52Z</dcterms:created>
  <dcterms:modified xsi:type="dcterms:W3CDTF">2020-11-12T19:03:29Z</dcterms:modified>
</cp:coreProperties>
</file>