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310" r:id="rId3"/>
    <p:sldId id="256" r:id="rId4"/>
    <p:sldId id="336" r:id="rId5"/>
    <p:sldId id="381" r:id="rId6"/>
    <p:sldId id="334" r:id="rId7"/>
    <p:sldId id="288" r:id="rId8"/>
    <p:sldId id="352" r:id="rId9"/>
    <p:sldId id="370" r:id="rId10"/>
    <p:sldId id="371" r:id="rId11"/>
    <p:sldId id="353" r:id="rId12"/>
    <p:sldId id="372" r:id="rId13"/>
    <p:sldId id="363" r:id="rId14"/>
    <p:sldId id="373" r:id="rId15"/>
    <p:sldId id="364" r:id="rId16"/>
    <p:sldId id="374" r:id="rId17"/>
    <p:sldId id="375" r:id="rId18"/>
    <p:sldId id="376" r:id="rId19"/>
    <p:sldId id="360" r:id="rId20"/>
    <p:sldId id="380" r:id="rId21"/>
    <p:sldId id="377" r:id="rId22"/>
    <p:sldId id="378" r:id="rId23"/>
    <p:sldId id="379" r:id="rId24"/>
    <p:sldId id="365" r:id="rId25"/>
    <p:sldId id="273" r:id="rId2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C5FF"/>
    <a:srgbClr val="EAD5FF"/>
    <a:srgbClr val="E0C1FF"/>
    <a:srgbClr val="CC99FF"/>
    <a:srgbClr val="CCCCFF"/>
    <a:srgbClr val="FF33CC"/>
    <a:srgbClr val="CC66FF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7" autoAdjust="0"/>
    <p:restoredTop sz="86477" autoAdjust="0"/>
  </p:normalViewPr>
  <p:slideViewPr>
    <p:cSldViewPr>
      <p:cViewPr>
        <p:scale>
          <a:sx n="53" d="100"/>
          <a:sy n="53" d="100"/>
        </p:scale>
        <p:origin x="-1860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gif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izz.com/admin/quiz/5fad9f302f90be001c149880/startV4" TargetMode="Externa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quizizz.com/join?gc=001424&amp;source=liveDashboar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gif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forms.gle/iFZDAosjhzdMyxp4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gi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QW602kH52Ec" TargetMode="Externa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91683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</a:t>
            </a:r>
            <a:r>
              <a:rPr lang="es-CL" sz="2800" dirty="0" smtClean="0"/>
              <a:t>34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FECHA: MARTES </a:t>
            </a:r>
            <a:r>
              <a:rPr lang="es-CL" sz="2800" dirty="0" smtClean="0"/>
              <a:t>19 de NOVIEMBRE</a:t>
            </a:r>
            <a:r>
              <a:rPr lang="es-CL" sz="2800" dirty="0" smtClean="0"/>
              <a:t/>
            </a:r>
            <a:br>
              <a:rPr lang="es-CL" sz="2800" dirty="0" smtClean="0"/>
            </a:br>
            <a:r>
              <a:rPr lang="es-CL" sz="2800" dirty="0" smtClean="0"/>
              <a:t>CURSO: 5° A</a:t>
            </a:r>
            <a:br>
              <a:rPr lang="es-CL" sz="2800" dirty="0" smtClean="0"/>
            </a:br>
            <a:r>
              <a:rPr lang="es-CL" sz="2800" dirty="0" smtClean="0"/>
              <a:t>ASIGNATURA: MATEMÁTICA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71" y="3662375"/>
            <a:ext cx="2989329" cy="25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Matemáticas 4º | CEIP LEÓN Y CASTIL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574" y="4639826"/>
            <a:ext cx="1592959" cy="218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1498169" cy="182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 t="20082" r="2302" b="9407"/>
          <a:stretch/>
        </p:blipFill>
        <p:spPr bwMode="auto">
          <a:xfrm>
            <a:off x="179512" y="1270023"/>
            <a:ext cx="8499632" cy="370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0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 t="20287" r="2877" b="8811"/>
          <a:stretch/>
        </p:blipFill>
        <p:spPr bwMode="auto">
          <a:xfrm>
            <a:off x="762842" y="130096"/>
            <a:ext cx="6984776" cy="317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8" t="19724" r="2534" b="7531"/>
          <a:stretch/>
        </p:blipFill>
        <p:spPr bwMode="auto">
          <a:xfrm>
            <a:off x="762842" y="3429000"/>
            <a:ext cx="7056784" cy="321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743" y="4437112"/>
            <a:ext cx="1511921" cy="18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13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0" t="18238" r="4491" b="6250"/>
          <a:stretch/>
        </p:blipFill>
        <p:spPr bwMode="auto">
          <a:xfrm>
            <a:off x="281042" y="1772816"/>
            <a:ext cx="8862958" cy="432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Nube"/>
          <p:cNvSpPr/>
          <p:nvPr/>
        </p:nvSpPr>
        <p:spPr>
          <a:xfrm>
            <a:off x="1691680" y="212664"/>
            <a:ext cx="5832648" cy="108012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latin typeface="Comic Sans MS" pitchFamily="66" charset="0"/>
              </a:rPr>
              <a:t>Ahora traslademos la figura….</a:t>
            </a:r>
            <a:endParaRPr lang="es-CL" sz="2400" dirty="0">
              <a:latin typeface="Comic Sans MS" pitchFamily="66" charset="0"/>
            </a:endParaRPr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2483768" y="3573016"/>
            <a:ext cx="0" cy="5738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2483768" y="4146900"/>
            <a:ext cx="36004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1403648" y="4653136"/>
            <a:ext cx="0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3563888" y="4653136"/>
            <a:ext cx="0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1403648" y="5223919"/>
            <a:ext cx="36004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3563888" y="5223919"/>
            <a:ext cx="36004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4608004" y="3212976"/>
            <a:ext cx="2916324" cy="646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079" y="4780355"/>
            <a:ext cx="1511921" cy="18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6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Veamos cómo resultó…</a:t>
            </a:r>
            <a:endParaRPr lang="es-C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t="18627" r="5607" b="6250"/>
          <a:stretch/>
        </p:blipFill>
        <p:spPr bwMode="auto">
          <a:xfrm>
            <a:off x="251520" y="1916832"/>
            <a:ext cx="8634983" cy="422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465" y="4653136"/>
            <a:ext cx="1511921" cy="18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9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184420"/>
            <a:ext cx="8229600" cy="1143000"/>
          </a:xfrm>
        </p:spPr>
        <p:txBody>
          <a:bodyPr>
            <a:normAutofit/>
          </a:bodyPr>
          <a:lstStyle/>
          <a:p>
            <a:r>
              <a:rPr lang="es-CL" dirty="0" smtClean="0"/>
              <a:t>Practiquemos en tu cuaderno…</a:t>
            </a:r>
            <a:endParaRPr lang="es-C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19608" r="4367" b="6250"/>
          <a:stretch/>
        </p:blipFill>
        <p:spPr bwMode="auto">
          <a:xfrm>
            <a:off x="0" y="1916833"/>
            <a:ext cx="8985615" cy="430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75" y="469776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92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Revisemos</a:t>
            </a:r>
            <a:endParaRPr lang="es-C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t="20099" r="3540" b="6249"/>
          <a:stretch/>
        </p:blipFill>
        <p:spPr bwMode="auto">
          <a:xfrm>
            <a:off x="2613" y="1780783"/>
            <a:ext cx="8850451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219" y="4678216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27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17402" r="2575" b="2451"/>
          <a:stretch/>
        </p:blipFill>
        <p:spPr bwMode="auto">
          <a:xfrm>
            <a:off x="157228" y="1484784"/>
            <a:ext cx="8968189" cy="455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Nube"/>
          <p:cNvSpPr/>
          <p:nvPr/>
        </p:nvSpPr>
        <p:spPr>
          <a:xfrm>
            <a:off x="1475656" y="188640"/>
            <a:ext cx="5832648" cy="936104"/>
          </a:xfrm>
          <a:prstGeom prst="clou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Comic Sans MS" pitchFamily="66" charset="0"/>
              </a:rPr>
              <a:t>¿Qué sucede en esta situación?</a:t>
            </a:r>
            <a:endParaRPr lang="es-CL" sz="2400" b="1" dirty="0"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465" y="4653136"/>
            <a:ext cx="1511921" cy="18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20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" t="16667" r="2713" b="4412"/>
          <a:stretch/>
        </p:blipFill>
        <p:spPr bwMode="auto">
          <a:xfrm>
            <a:off x="0" y="1556792"/>
            <a:ext cx="9022269" cy="444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Nube"/>
          <p:cNvSpPr/>
          <p:nvPr/>
        </p:nvSpPr>
        <p:spPr>
          <a:xfrm>
            <a:off x="1475656" y="188640"/>
            <a:ext cx="5832648" cy="936104"/>
          </a:xfrm>
          <a:prstGeom prst="clou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Comic Sans MS" pitchFamily="66" charset="0"/>
              </a:rPr>
              <a:t>Revisemos…</a:t>
            </a:r>
            <a:endParaRPr lang="es-CL" sz="2400" b="1" dirty="0"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465" y="4653136"/>
            <a:ext cx="1511921" cy="18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13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30 Falafel Alarm GIFs | Find the best GIF on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2003"/>
            <a:ext cx="4220736" cy="54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482835" y="188640"/>
            <a:ext cx="242526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  <a:endParaRPr lang="es-E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OL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8093" y="2643258"/>
            <a:ext cx="609600" cy="6096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263339" y="2948058"/>
            <a:ext cx="33846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/>
              <a:t>¡Gánate un punto resolviendo el problema relacionado con el desafío inicial! Puedes ver tu puntaje obtenido en tu correo</a:t>
            </a:r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3" name="2 Flecha abajo"/>
          <p:cNvSpPr/>
          <p:nvPr/>
        </p:nvSpPr>
        <p:spPr>
          <a:xfrm>
            <a:off x="6516216" y="5850440"/>
            <a:ext cx="1224136" cy="678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52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op 30 Falafel Alarm GIFs | Find the best GIF on Gfyc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2656"/>
            <a:ext cx="1728192" cy="22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47564" y="2759385"/>
            <a:ext cx="504056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es-CL" dirty="0" smtClean="0">
                <a:solidFill>
                  <a:prstClr val="black"/>
                </a:solidFill>
                <a:hlinkClick r:id="rId3"/>
              </a:rPr>
              <a:t>quizizz.com/admin/quiz/5fad9f302f90be001c149880/startV4</a:t>
            </a:r>
            <a:r>
              <a:rPr lang="es-CL" dirty="0" smtClean="0">
                <a:solidFill>
                  <a:prstClr val="black"/>
                </a:solidFill>
              </a:rPr>
              <a:t> </a:t>
            </a: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9552" y="69269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" name="1 Explosión 1"/>
          <p:cNvSpPr/>
          <p:nvPr/>
        </p:nvSpPr>
        <p:spPr>
          <a:xfrm>
            <a:off x="395536" y="103612"/>
            <a:ext cx="5544616" cy="1916832"/>
          </a:xfrm>
          <a:prstGeom prst="irregularSeal1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  <a:latin typeface="Comic Sans MS" pitchFamily="66" charset="0"/>
              </a:rPr>
              <a:t>¡A </a:t>
            </a:r>
            <a:r>
              <a:rPr lang="es-CL" dirty="0">
                <a:solidFill>
                  <a:prstClr val="white"/>
                </a:solidFill>
                <a:latin typeface="Comic Sans MS" pitchFamily="66" charset="0"/>
              </a:rPr>
              <a:t>JUGAR EN </a:t>
            </a:r>
            <a:r>
              <a:rPr lang="es-CL" dirty="0" smtClean="0">
                <a:solidFill>
                  <a:prstClr val="white"/>
                </a:solidFill>
                <a:latin typeface="Comic Sans MS" pitchFamily="66" charset="0"/>
              </a:rPr>
              <a:t>QUIZIZZ!</a:t>
            </a:r>
            <a:endParaRPr lang="es-CL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484910" y="4715852"/>
            <a:ext cx="1698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u="sng" dirty="0">
                <a:solidFill>
                  <a:prstClr val="black"/>
                </a:solidFill>
                <a:hlinkClick r:id="rId4"/>
              </a:rPr>
              <a:t>joinmyquiz.com</a:t>
            </a: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8" name="7 Llamada de flecha a la derecha"/>
          <p:cNvSpPr/>
          <p:nvPr/>
        </p:nvSpPr>
        <p:spPr>
          <a:xfrm>
            <a:off x="1223628" y="4396462"/>
            <a:ext cx="2952328" cy="100811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ESTUDIANTES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484910" y="5196624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smtClean="0">
                <a:solidFill>
                  <a:prstClr val="black"/>
                </a:solidFill>
              </a:rPr>
              <a:t>Código: </a:t>
            </a:r>
            <a:r>
              <a:rPr lang="es-CL" dirty="0">
                <a:solidFill>
                  <a:prstClr val="black"/>
                </a:solidFill>
              </a:rPr>
              <a:t>332832</a:t>
            </a:r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7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221362"/>
              </p:ext>
            </p:extLst>
          </p:nvPr>
        </p:nvGraphicFramePr>
        <p:xfrm>
          <a:off x="271700" y="332656"/>
          <a:ext cx="8856984" cy="6247702"/>
        </p:xfrm>
        <a:graphic>
          <a:graphicData uri="http://schemas.openxmlformats.org/drawingml/2006/table">
            <a:tbl>
              <a:tblPr firstRow="1" firstCol="1" bandRow="1"/>
              <a:tblGrid>
                <a:gridCol w="1800200"/>
                <a:gridCol w="7056784"/>
              </a:tblGrid>
              <a:tr h="2133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MATEMÁTICA/5°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Constanza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s-ES_tradnl" sz="1400" baseline="0" dirty="0" err="1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Estefani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Barrios Valenzuela</a:t>
                      </a: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Estrella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Letelier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b="0" i="0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DESAFÍO DEL DÍA: OA 6</a:t>
                      </a: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Resolver problemas rutinarios y no rutinarios que involucren las cuatro operaciones y combinaciones de ellas: </a:t>
                      </a:r>
                    </a:p>
                    <a:p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que incluyan situaciones con dinero </a:t>
                      </a:r>
                    </a:p>
                    <a:p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usando la calculadora y el computador en ámbitos numéricos superiores al 10 000 </a:t>
                      </a:r>
                    </a:p>
                    <a:p>
                      <a:endParaRPr lang="es-CL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CL" sz="1400" b="0" i="0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CLASE </a:t>
                      </a: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OA 18. Demostrar que comprenden el concepto de congruencia, usando la traslación, la reflexión y la rotación en cuadrículas y mediante software geométrico</a:t>
                      </a:r>
                      <a:endParaRPr lang="es-CL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00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0" u="sng" dirty="0" smtClean="0"/>
                        <a:t>INDICADORES OA</a:t>
                      </a:r>
                      <a:r>
                        <a:rPr lang="es-CL" sz="1400" b="0" u="sng" baseline="0" dirty="0" smtClean="0"/>
                        <a:t> </a:t>
                      </a:r>
                      <a:r>
                        <a:rPr lang="es-CL" sz="1400" b="0" u="sng" baseline="0" dirty="0" smtClean="0"/>
                        <a:t>18: </a:t>
                      </a:r>
                      <a:r>
                        <a:rPr lang="es-CL" sz="1400" b="0" dirty="0" smtClean="0"/>
                        <a:t>› Demuestran, por medio de ejemplos, que una figura trasladada,</a:t>
                      </a:r>
                      <a:r>
                        <a:rPr lang="es-CL" sz="1400" b="0" baseline="0" dirty="0" smtClean="0"/>
                        <a:t> </a:t>
                      </a:r>
                      <a:r>
                        <a:rPr lang="es-CL" sz="1400" b="0" dirty="0" smtClean="0"/>
                        <a:t>rotada o reflejada no experimenta transformaciones</a:t>
                      </a:r>
                      <a:r>
                        <a:rPr lang="es-CL" sz="1400" b="0" baseline="0" dirty="0" smtClean="0"/>
                        <a:t> </a:t>
                      </a:r>
                      <a:r>
                        <a:rPr lang="es-CL" sz="1400" b="0" dirty="0" smtClean="0"/>
                        <a:t>en sus ángulos.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0" dirty="0" smtClean="0"/>
                        <a:t>› Demuestran, por medio de ejemplos, que una figura trasladada,</a:t>
                      </a:r>
                      <a:r>
                        <a:rPr lang="es-CL" sz="1400" b="0" baseline="0" dirty="0" smtClean="0"/>
                        <a:t> </a:t>
                      </a:r>
                      <a:r>
                        <a:rPr lang="es-CL" sz="1400" b="0" dirty="0" smtClean="0"/>
                        <a:t>rotada o reflejada no experimenta transformaciones</a:t>
                      </a:r>
                      <a:r>
                        <a:rPr lang="es-CL" sz="1400" b="0" baseline="0" dirty="0" smtClean="0"/>
                        <a:t> </a:t>
                      </a:r>
                      <a:r>
                        <a:rPr lang="es-CL" sz="1400" b="0" dirty="0" smtClean="0"/>
                        <a:t>en las medidas de sus lados.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0" dirty="0" smtClean="0"/>
                        <a:t>› Explican el concepto de congruencia por medio de ejemplos.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0" dirty="0" smtClean="0"/>
                        <a:t>› Identifican en el entorno figuras 2D que no son congruentes.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0" dirty="0" smtClean="0"/>
                        <a:t>› Dibujan figuras congruentes y justifican la congruencia en su</a:t>
                      </a:r>
                      <a:r>
                        <a:rPr lang="es-CL" sz="1400" b="0" baseline="0" dirty="0" smtClean="0"/>
                        <a:t> </a:t>
                      </a:r>
                      <a:r>
                        <a:rPr lang="es-CL" sz="1400" b="0" dirty="0" smtClean="0"/>
                        <a:t>dibujo.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0" u="sng" dirty="0" smtClean="0"/>
                        <a:t>INDICADORES  </a:t>
                      </a:r>
                      <a:r>
                        <a:rPr lang="es-CL" sz="1400" b="0" u="sng" dirty="0" smtClean="0"/>
                        <a:t>OA 6</a:t>
                      </a:r>
                      <a:r>
                        <a:rPr lang="es-CL" sz="1400" b="0" dirty="0" smtClean="0"/>
                        <a:t>: › Evalúan la solución de un problema en su enunciado.</a:t>
                      </a:r>
                      <a:r>
                        <a:rPr lang="es-CL" sz="1400" b="0" baseline="0" dirty="0" smtClean="0"/>
                        <a:t> </a:t>
                      </a:r>
                      <a:r>
                        <a:rPr lang="es-CL" sz="1400" b="0" dirty="0" smtClean="0"/>
                        <a:t>Explican la estrategia utilizada para resolver un problema.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Traslación,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Rotación, Reflexión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Trasladar una figura geométrica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en un plano cartesiano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Se evaluará a través del ticket de salida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Formativa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Monitoreo a partir de participación en clases virtuales.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t="16422" r="4229" b="2451"/>
          <a:stretch/>
        </p:blipFill>
        <p:spPr bwMode="auto">
          <a:xfrm>
            <a:off x="118446" y="1772816"/>
            <a:ext cx="8736143" cy="454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1176036" y="290101"/>
            <a:ext cx="6552728" cy="9361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mic Sans MS" pitchFamily="66" charset="0"/>
              </a:rPr>
              <a:t>Veamos la siguiente situación….</a:t>
            </a:r>
            <a:endParaRPr lang="es-CL" sz="2800" dirty="0"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465" y="4653136"/>
            <a:ext cx="1511921" cy="18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36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" t="16422" r="1196" b="4166"/>
          <a:stretch/>
        </p:blipFill>
        <p:spPr bwMode="auto">
          <a:xfrm>
            <a:off x="467544" y="1556792"/>
            <a:ext cx="8468909" cy="415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1176036" y="290101"/>
            <a:ext cx="6552728" cy="9361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mic Sans MS" pitchFamily="66" charset="0"/>
              </a:rPr>
              <a:t>Revisemos…</a:t>
            </a:r>
            <a:endParaRPr lang="es-CL" sz="2800" dirty="0"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465" y="4653136"/>
            <a:ext cx="1511921" cy="18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50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1" t="16912" r="3815" b="6250"/>
          <a:stretch/>
        </p:blipFill>
        <p:spPr bwMode="auto">
          <a:xfrm>
            <a:off x="11265" y="1340768"/>
            <a:ext cx="913709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Nube"/>
          <p:cNvSpPr/>
          <p:nvPr/>
        </p:nvSpPr>
        <p:spPr>
          <a:xfrm>
            <a:off x="1691680" y="188640"/>
            <a:ext cx="6120680" cy="100811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latin typeface="Comic Sans MS" pitchFamily="66" charset="0"/>
              </a:rPr>
              <a:t>¿Qué aprendimos?</a:t>
            </a:r>
            <a:endParaRPr lang="es-CL" sz="2400" dirty="0"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12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8" t="17465" r="4091" b="2451"/>
          <a:stretch/>
        </p:blipFill>
        <p:spPr bwMode="auto">
          <a:xfrm>
            <a:off x="218856" y="1484784"/>
            <a:ext cx="8623892" cy="44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Nube"/>
          <p:cNvSpPr/>
          <p:nvPr/>
        </p:nvSpPr>
        <p:spPr>
          <a:xfrm>
            <a:off x="1554199" y="299609"/>
            <a:ext cx="6120680" cy="100811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latin typeface="Comic Sans MS" pitchFamily="66" charset="0"/>
              </a:rPr>
              <a:t>Hazlo tú solito…</a:t>
            </a:r>
            <a:endParaRPr lang="es-CL" sz="2400" dirty="0">
              <a:latin typeface="Comic Sans MS" pitchFamily="66" charset="0"/>
            </a:endParaRPr>
          </a:p>
        </p:txBody>
      </p:sp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219" y="4678216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85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318929" y="188640"/>
            <a:ext cx="4392488" cy="11795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373" y="188640"/>
            <a:ext cx="8229600" cy="1143000"/>
          </a:xfrm>
        </p:spPr>
        <p:txBody>
          <a:bodyPr>
            <a:noAutofit/>
          </a:bodyPr>
          <a:lstStyle/>
          <a:p>
            <a:r>
              <a:rPr lang="es-CL" sz="2400" b="1" dirty="0" smtClean="0"/>
              <a:t>TICKET DE SALIDA</a:t>
            </a:r>
            <a:br>
              <a:rPr lang="es-CL" sz="2400" b="1" dirty="0" smtClean="0"/>
            </a:br>
            <a:r>
              <a:rPr lang="es-CL" sz="2400" b="1" dirty="0" smtClean="0"/>
              <a:t>Semana </a:t>
            </a:r>
            <a:r>
              <a:rPr lang="es-CL" sz="2400" b="1" dirty="0" smtClean="0"/>
              <a:t>34</a:t>
            </a:r>
            <a:r>
              <a:rPr lang="es-CL" sz="2400" b="1" dirty="0" smtClean="0"/>
              <a:t/>
            </a:r>
            <a:br>
              <a:rPr lang="es-CL" sz="2400" b="1" dirty="0" smtClean="0"/>
            </a:br>
            <a:r>
              <a:rPr lang="es-CL" sz="2400" b="1" dirty="0" smtClean="0"/>
              <a:t>Matemática 5°</a:t>
            </a:r>
            <a:endParaRPr lang="es-CL" sz="24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0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Llamada de flecha hacia abajo"/>
          <p:cNvSpPr/>
          <p:nvPr/>
        </p:nvSpPr>
        <p:spPr>
          <a:xfrm>
            <a:off x="2690917" y="2204864"/>
            <a:ext cx="3834173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responder el ticket de salida haz clic en el siguiente enlace:</a:t>
            </a:r>
            <a:endParaRPr lang="es-CL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4842284" y="5445224"/>
            <a:ext cx="406794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Si no puedes ingresar al ticket de forma virtual, solicita a la profesora el ticket en PDF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constanza.barrios@colegio-jeanpiaget.cl</a:t>
            </a:r>
          </a:p>
          <a:p>
            <a:pPr algn="ctr"/>
            <a:r>
              <a:rPr lang="es-CL" sz="1600" dirty="0" smtClean="0"/>
              <a:t>Celular: 963447733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98892" y="3861048"/>
            <a:ext cx="3819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4"/>
              </a:rPr>
              <a:t>https://</a:t>
            </a:r>
            <a:r>
              <a:rPr lang="es-CL" dirty="0" smtClean="0">
                <a:hlinkClick r:id="rId4"/>
              </a:rPr>
              <a:t>forms.gle/iFZDAosjhzdMyxp48</a:t>
            </a:r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888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7" r="13383"/>
          <a:stretch/>
        </p:blipFill>
        <p:spPr bwMode="auto">
          <a:xfrm>
            <a:off x="0" y="0"/>
            <a:ext cx="9144000" cy="690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88" y="43360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</a:t>
            </a:r>
            <a:r>
              <a:rPr lang="es-CL" dirty="0" smtClean="0">
                <a:solidFill>
                  <a:prstClr val="black"/>
                </a:solidFill>
              </a:rPr>
              <a:t>, </a:t>
            </a:r>
            <a:r>
              <a:rPr lang="es-CL" dirty="0">
                <a:solidFill>
                  <a:prstClr val="black"/>
                </a:solidFill>
              </a:rPr>
              <a:t>significa que debes mandar </a:t>
            </a:r>
            <a:r>
              <a:rPr lang="es-CL" b="1" dirty="0">
                <a:solidFill>
                  <a:prstClr val="black"/>
                </a:solidFill>
              </a:rPr>
              <a:t>reporte </a:t>
            </a:r>
            <a:r>
              <a:rPr lang="es-CL" b="1" dirty="0" smtClean="0">
                <a:solidFill>
                  <a:prstClr val="black"/>
                </a:solidFill>
              </a:rPr>
              <a:t>a través de formulario </a:t>
            </a:r>
            <a:r>
              <a:rPr lang="es-CL" b="1" dirty="0" err="1" smtClean="0">
                <a:solidFill>
                  <a:prstClr val="black"/>
                </a:solidFill>
              </a:rPr>
              <a:t>google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4" y="107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Formularios personalizados para encuestas - Expertosi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15" y="2272145"/>
            <a:ext cx="1271587" cy="12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42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877461" y="168672"/>
            <a:ext cx="6406161" cy="116770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2254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dirty="0" smtClean="0">
                <a:latin typeface="Comic Sans MS" pitchFamily="66" charset="0"/>
              </a:rPr>
              <a:t>Desafío matemático: ¡Juguemos!</a:t>
            </a:r>
            <a:br>
              <a:rPr lang="es-CL" sz="3200" dirty="0" smtClean="0">
                <a:latin typeface="Comic Sans MS" pitchFamily="66" charset="0"/>
              </a:rPr>
            </a:br>
            <a:r>
              <a:rPr lang="es-CL" sz="3200" dirty="0" smtClean="0">
                <a:latin typeface="Comic Sans MS" pitchFamily="66" charset="0"/>
              </a:rPr>
              <a:t>¡Atentos!</a:t>
            </a:r>
            <a:endParaRPr lang="es-CL" sz="32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989" y="4056781"/>
            <a:ext cx="984011" cy="12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09" y="5292691"/>
            <a:ext cx="2429859" cy="156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 descr="Matemáticas 4º | CEIP LEÓN Y CASTILL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141" y="4509119"/>
            <a:ext cx="1645391" cy="225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039" y="4884559"/>
            <a:ext cx="1511921" cy="18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66741" y="1700808"/>
            <a:ext cx="88317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dirty="0">
                <a:latin typeface="Comic Sans MS" pitchFamily="66" charset="0"/>
              </a:rPr>
              <a:t>Gabriela recogió cierta cantidad de dulces el día de los niños. Si se ha comido 37 dulces, </a:t>
            </a:r>
            <a:r>
              <a:rPr lang="es-CL" sz="2400" dirty="0" smtClean="0">
                <a:latin typeface="Comic Sans MS" pitchFamily="66" charset="0"/>
              </a:rPr>
              <a:t>regaló 54 </a:t>
            </a:r>
            <a:r>
              <a:rPr lang="es-CL" sz="2400" dirty="0">
                <a:latin typeface="Comic Sans MS" pitchFamily="66" charset="0"/>
              </a:rPr>
              <a:t>y aún le quedan 109, ¿cuántos dulces recogió el día de los niños?</a:t>
            </a:r>
          </a:p>
        </p:txBody>
      </p:sp>
    </p:spTree>
    <p:extLst>
      <p:ext uri="{BB962C8B-B14F-4D97-AF65-F5344CB8AC3E}">
        <p14:creationId xmlns:p14="http://schemas.microsoft.com/office/powerpoint/2010/main" val="36877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56773" y="1233361"/>
            <a:ext cx="6408712" cy="1008112"/>
          </a:xfrm>
        </p:spPr>
        <p:txBody>
          <a:bodyPr>
            <a:noAutofit/>
          </a:bodyPr>
          <a:lstStyle/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619672" y="2564904"/>
            <a:ext cx="6322777" cy="2304256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¿Recuerdas qué es una figura 3D? </a:t>
            </a:r>
            <a:endParaRPr lang="es-C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¿Recuerdas qué son las aristas y vértices? </a:t>
            </a:r>
            <a:endParaRPr lang="es-C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¿Recuerdas qué es una figura congruente? </a:t>
            </a:r>
            <a:endParaRPr lang="es-C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¿Qué significará paralela, perpendicular, intersección?</a:t>
            </a:r>
            <a:endParaRPr lang="es-CL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1043608" y="332578"/>
            <a:ext cx="6552728" cy="7200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latin typeface="Comic Sans MS" pitchFamily="66" charset="0"/>
              </a:rPr>
              <a:t>ACTIVANDO NUESTROS CONOCIMIENTOS</a:t>
            </a:r>
            <a:endParaRPr lang="es-CL" sz="1600" b="1" dirty="0">
              <a:latin typeface="Comic Sans MS" pitchFamily="66" charset="0"/>
            </a:endParaRPr>
          </a:p>
        </p:txBody>
      </p:sp>
      <p:pic>
        <p:nvPicPr>
          <p:cNvPr id="2052" name="Picture 4" descr="▷ Snoopy: Imágenes Animadas, Gifs y Animaciones ¡100% GRATIS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175" y="5031111"/>
            <a:ext cx="1768913" cy="168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95" y="4221088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 descr="Matemáticas 4º | CEIP LEÓN Y CASTILL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2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3" t="15778" r="2763" b="10041"/>
          <a:stretch/>
        </p:blipFill>
        <p:spPr bwMode="auto">
          <a:xfrm>
            <a:off x="332943" y="1556792"/>
            <a:ext cx="8646510" cy="427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979" y="4005064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Nube"/>
          <p:cNvSpPr/>
          <p:nvPr/>
        </p:nvSpPr>
        <p:spPr>
          <a:xfrm>
            <a:off x="1619672" y="168672"/>
            <a:ext cx="5184576" cy="95607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mic Sans MS" pitchFamily="66" charset="0"/>
              </a:rPr>
              <a:t>¿Qué sabemos?</a:t>
            </a:r>
            <a:endParaRPr lang="es-CL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4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3" t="16189" r="4606" b="10655"/>
          <a:stretch/>
        </p:blipFill>
        <p:spPr bwMode="auto">
          <a:xfrm>
            <a:off x="289648" y="1772816"/>
            <a:ext cx="8643492" cy="429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Nube"/>
          <p:cNvSpPr/>
          <p:nvPr/>
        </p:nvSpPr>
        <p:spPr>
          <a:xfrm>
            <a:off x="1619672" y="168672"/>
            <a:ext cx="5184576" cy="95607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mic Sans MS" pitchFamily="66" charset="0"/>
              </a:rPr>
              <a:t>Revisemos…</a:t>
            </a:r>
            <a:endParaRPr lang="es-CL" sz="2800" dirty="0"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4581128"/>
            <a:ext cx="1511921" cy="18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87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Veamos qué es la traslación…</a:t>
            </a: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1808383" y="2060848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www.youtube.com/watch?v=QW602kH52Ec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69" y="3068960"/>
            <a:ext cx="5544616" cy="311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5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11910</TotalTime>
  <Words>580</Words>
  <Application>Microsoft Office PowerPoint</Application>
  <PresentationFormat>Presentación en pantalla (4:3)</PresentationFormat>
  <Paragraphs>76</Paragraphs>
  <Slides>24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Tema de Office</vt:lpstr>
      <vt:lpstr>1_Tema de Office</vt:lpstr>
      <vt:lpstr>PLANIFICACIÓN  PARA CLASE VIRTUALES SEMANA N° 34 FECHA: MARTES 19 de NOVIEMBRE CURSO: 5° A ASIGNATURA: MATEMÁTICA</vt:lpstr>
      <vt:lpstr>Presentación de PowerPoint</vt:lpstr>
      <vt:lpstr>Presentación de PowerPoint</vt:lpstr>
      <vt:lpstr>Importante:</vt:lpstr>
      <vt:lpstr>Desafío matemático: ¡Juguemos! ¡Atentos!</vt:lpstr>
      <vt:lpstr>Para comenzar la clase y activar tus conocimientos, responde en forma oral, las siguientes preguntas:</vt:lpstr>
      <vt:lpstr>Presentación de PowerPoint</vt:lpstr>
      <vt:lpstr>Presentación de PowerPoint</vt:lpstr>
      <vt:lpstr>Veamos qué es la traslación…</vt:lpstr>
      <vt:lpstr>Presentación de PowerPoint</vt:lpstr>
      <vt:lpstr>Presentación de PowerPoint</vt:lpstr>
      <vt:lpstr>Presentación de PowerPoint</vt:lpstr>
      <vt:lpstr>Veamos cómo resultó…</vt:lpstr>
      <vt:lpstr>Practiquemos en tu cuaderno…</vt:lpstr>
      <vt:lpstr>Revisemos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TICKET DE SALIDA Semana 34 Matemática 5°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Equipo Jean Piaget</cp:lastModifiedBy>
  <cp:revision>165</cp:revision>
  <dcterms:created xsi:type="dcterms:W3CDTF">2020-07-06T03:06:52Z</dcterms:created>
  <dcterms:modified xsi:type="dcterms:W3CDTF">2020-11-13T01:48:09Z</dcterms:modified>
</cp:coreProperties>
</file>