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0" r:id="rId3"/>
    <p:sldId id="318" r:id="rId4"/>
    <p:sldId id="260" r:id="rId5"/>
    <p:sldId id="311" r:id="rId6"/>
    <p:sldId id="312" r:id="rId7"/>
    <p:sldId id="313" r:id="rId8"/>
    <p:sldId id="314" r:id="rId9"/>
    <p:sldId id="315" r:id="rId10"/>
    <p:sldId id="316" r:id="rId11"/>
    <p:sldId id="317" r:id="rId12"/>
    <p:sldId id="278" r:id="rId13"/>
    <p:sldId id="272"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59" autoAdjust="0"/>
    <p:restoredTop sz="94364" autoAdjust="0"/>
  </p:normalViewPr>
  <p:slideViewPr>
    <p:cSldViewPr snapToGrid="0">
      <p:cViewPr varScale="1">
        <p:scale>
          <a:sx n="114" d="100"/>
          <a:sy n="114" d="100"/>
        </p:scale>
        <p:origin x="4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179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483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664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86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63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6014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7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8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85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422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2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233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293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pie de página"/>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6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87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CC9408-C9F9-4FD8-8325-38140F46531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11-11-2020</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FD08D6-E5B1-4656-83E4-64E93B7E009E}"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6390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hyperlink" Target="mailto:pia.caceres@colegio-jeanpiaget.cl"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emf"/><Relationship Id="rId9"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hyperlink" Target="https://www.youtube.com/watch?v=SWXrZ4c8DAk"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21724" y="1543220"/>
            <a:ext cx="9144000" cy="3073865"/>
          </a:xfrm>
        </p:spPr>
        <p:txBody>
          <a:bodyPr>
            <a:normAutofit/>
          </a:bodyPr>
          <a:lstStyle/>
          <a:p>
            <a:r>
              <a:rPr lang="es-MX" dirty="0">
                <a:latin typeface="Comic Sans MS" panose="030F0702030302020204" pitchFamily="66" charset="0"/>
              </a:rPr>
              <a:t>5° ORIENTACIÓN</a:t>
            </a:r>
            <a:br>
              <a:rPr lang="es-MX" dirty="0">
                <a:latin typeface="Comic Sans MS" panose="030F0702030302020204" pitchFamily="66" charset="0"/>
              </a:rPr>
            </a:br>
            <a:r>
              <a:rPr lang="es-MX" dirty="0">
                <a:latin typeface="Comic Sans MS" panose="030F0702030302020204" pitchFamily="66" charset="0"/>
              </a:rPr>
              <a:t>Clase en línea</a:t>
            </a:r>
            <a:br>
              <a:rPr lang="es-MX" dirty="0">
                <a:latin typeface="Comic Sans MS" panose="030F0702030302020204" pitchFamily="66" charset="0"/>
              </a:rPr>
            </a:br>
            <a:r>
              <a:rPr lang="es-MX" dirty="0">
                <a:latin typeface="Comic Sans MS" panose="030F0702030302020204" pitchFamily="66" charset="0"/>
              </a:rPr>
              <a:t>SEMANA N°34</a:t>
            </a:r>
            <a:br>
              <a:rPr lang="es-MX" dirty="0">
                <a:latin typeface="Comic Sans MS" panose="030F0702030302020204" pitchFamily="66" charset="0"/>
              </a:rPr>
            </a:br>
            <a:r>
              <a:rPr lang="es-MX" dirty="0">
                <a:latin typeface="Comic Sans MS" panose="030F0702030302020204" pitchFamily="66" charset="0"/>
              </a:rPr>
              <a:t>Fecha: 20 de Noviembre del 2020</a:t>
            </a:r>
          </a:p>
        </p:txBody>
      </p:sp>
      <p:sp>
        <p:nvSpPr>
          <p:cNvPr id="3" name="Subtítulo 2"/>
          <p:cNvSpPr>
            <a:spLocks noGrp="1"/>
          </p:cNvSpPr>
          <p:nvPr>
            <p:ph type="subTitle" idx="1"/>
          </p:nvPr>
        </p:nvSpPr>
        <p:spPr>
          <a:xfrm>
            <a:off x="1953334" y="0"/>
            <a:ext cx="9144000" cy="1655762"/>
          </a:xfrm>
        </p:spPr>
        <p:txBody>
          <a:bodyPr>
            <a:normAutofit fontScale="92500" lnSpcReduction="20000"/>
          </a:bodyPr>
          <a:lstStyle/>
          <a:p>
            <a:pPr fontAlgn="base">
              <a:spcBef>
                <a:spcPct val="0"/>
              </a:spcBef>
              <a:spcAft>
                <a:spcPct val="0"/>
              </a:spcAft>
            </a:pPr>
            <a:endParaRPr lang="es-ES" b="1" i="1" dirty="0">
              <a:solidFill>
                <a:prstClr val="black"/>
              </a:solidFill>
              <a:latin typeface="Times New Roman" pitchFamily="18" charset="0"/>
              <a:ea typeface="Times New Roman" pitchFamily="18" charset="0"/>
              <a:cs typeface="Times New Roman" pitchFamily="18" charset="0"/>
            </a:endParaRPr>
          </a:p>
          <a:p>
            <a:pPr fontAlgn="base">
              <a:spcBef>
                <a:spcPct val="0"/>
              </a:spcBef>
              <a:spcAft>
                <a:spcPct val="0"/>
              </a:spcAft>
            </a:pPr>
            <a:r>
              <a:rPr lang="es-ES" b="1" i="1" dirty="0">
                <a:solidFill>
                  <a:schemeClr val="tx1"/>
                </a:solidFill>
                <a:latin typeface="Times New Roman" pitchFamily="18" charset="0"/>
                <a:ea typeface="Times New Roman" pitchFamily="18" charset="0"/>
                <a:cs typeface="Times New Roman" pitchFamily="18" charset="0"/>
              </a:rPr>
              <a:t>Colegio Jean Piaget</a:t>
            </a:r>
            <a:endParaRPr lang="es-MX" i="1" dirty="0">
              <a:solidFill>
                <a:schemeClr val="tx1"/>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b="1" i="1" dirty="0">
                <a:solidFill>
                  <a:schemeClr val="tx1"/>
                </a:solidFill>
                <a:latin typeface="Times New Roman" pitchFamily="18" charset="0"/>
                <a:ea typeface="Times New Roman" pitchFamily="18" charset="0"/>
                <a:cs typeface="Times New Roman" pitchFamily="18" charset="0"/>
              </a:rPr>
              <a:t>Mi escuela, un lugar para aprender y crecer en un ambiente saludable</a:t>
            </a:r>
            <a:endParaRPr lang="es-ES" i="1" dirty="0">
              <a:solidFill>
                <a:schemeClr val="tx1"/>
              </a:solidFill>
              <a:latin typeface="Times New Roman" pitchFamily="18" charset="0"/>
              <a:cs typeface="Times New Roman" pitchFamily="18" charset="0"/>
            </a:endParaRPr>
          </a:p>
          <a:p>
            <a:endParaRPr lang="es-MX" dirty="0">
              <a:solidFill>
                <a:schemeClr val="bg1"/>
              </a:solidFill>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412653" y="436098"/>
            <a:ext cx="1941880" cy="167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p:cNvSpPr txBox="1"/>
          <p:nvPr/>
        </p:nvSpPr>
        <p:spPr>
          <a:xfrm>
            <a:off x="4318781" y="5638451"/>
            <a:ext cx="5373858" cy="523220"/>
          </a:xfrm>
          <a:prstGeom prst="rect">
            <a:avLst/>
          </a:prstGeom>
          <a:noFill/>
        </p:spPr>
        <p:txBody>
          <a:bodyPr wrap="square" rtlCol="0">
            <a:spAutoFit/>
          </a:bodyPr>
          <a:lstStyle/>
          <a:p>
            <a:r>
              <a:rPr lang="es-MX" sz="2800" dirty="0">
                <a:latin typeface="Comic Sans MS" panose="030F0702030302020204" pitchFamily="66" charset="0"/>
              </a:rPr>
              <a:t>Convivencia escolar</a:t>
            </a:r>
          </a:p>
        </p:txBody>
      </p:sp>
      <p:pic>
        <p:nvPicPr>
          <p:cNvPr id="7" name="Imagen 6" descr="Profesor PNG Clipart | PNGOcean"/>
          <p:cNvPicPr/>
          <p:nvPr/>
        </p:nvPicPr>
        <p:blipFill>
          <a:blip r:embed="rId4" cstate="print">
            <a:extLst>
              <a:ext uri="{BEBA8EAE-BF5A-486C-A8C5-ECC9F3942E4B}">
                <a14:imgProps xmlns:a14="http://schemas.microsoft.com/office/drawing/2010/main">
                  <a14:imgLayer r:embed="rId5">
                    <a14:imgEffect>
                      <a14:backgroundRemoval t="0" b="97375" l="9753" r="89973">
                        <a14:backgroundMark x1="25687" y1="12500" x2="25687" y2="12500"/>
                        <a14:backgroundMark x1="84615" y1="7875" x2="84615" y2="7875"/>
                        <a14:backgroundMark x1="82830" y1="31250" x2="82830" y2="31250"/>
                        <a14:backgroundMark x1="76236" y1="60250" x2="76236" y2="60250"/>
                        <a14:backgroundMark x1="34753" y1="72000" x2="34753" y2="72000"/>
                        <a14:backgroundMark x1="35027" y1="15750" x2="35027" y2="15750"/>
                        <a14:backgroundMark x1="44780" y1="32625" x2="44780" y2="32625"/>
                      </a14:backgroundRemoval>
                    </a14:imgEffect>
                  </a14:imgLayer>
                </a14:imgProps>
              </a:ext>
              <a:ext uri="{28A0092B-C50C-407E-A947-70E740481C1C}">
                <a14:useLocalDpi xmlns:a14="http://schemas.microsoft.com/office/drawing/2010/main" val="0"/>
              </a:ext>
            </a:extLst>
          </a:blip>
          <a:srcRect/>
          <a:stretch>
            <a:fillRect/>
          </a:stretch>
        </p:blipFill>
        <p:spPr bwMode="auto">
          <a:xfrm>
            <a:off x="8235629" y="2113751"/>
            <a:ext cx="4374686" cy="3512234"/>
          </a:xfrm>
          <a:prstGeom prst="rect">
            <a:avLst/>
          </a:prstGeom>
          <a:noFill/>
          <a:ln>
            <a:noFill/>
          </a:ln>
        </p:spPr>
      </p:pic>
    </p:spTree>
    <p:extLst>
      <p:ext uri="{BB962C8B-B14F-4D97-AF65-F5344CB8AC3E}">
        <p14:creationId xmlns:p14="http://schemas.microsoft.com/office/powerpoint/2010/main" val="130353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447924"/>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47529"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1825824" y="1484784"/>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044" y="2505074"/>
            <a:ext cx="5557245" cy="402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599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447924"/>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47529"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1825824" y="1556792"/>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736" y="2586038"/>
            <a:ext cx="4968552" cy="3507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64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199" y="500062"/>
            <a:ext cx="11009811" cy="1325563"/>
          </a:xfrm>
        </p:spPr>
        <p:txBody>
          <a:bodyPr>
            <a:normAutofit fontScale="90000"/>
          </a:bodyPr>
          <a:lstStyle/>
          <a:p>
            <a:pPr algn="ctr"/>
            <a:r>
              <a:rPr lang="es-CL" sz="7300" dirty="0"/>
              <a:t>TICKET DE SALIDA 33 </a:t>
            </a:r>
            <a:br>
              <a:rPr lang="es-MX" dirty="0"/>
            </a:br>
            <a:endParaRPr lang="es-MX" dirty="0"/>
          </a:p>
        </p:txBody>
      </p:sp>
      <p:sp>
        <p:nvSpPr>
          <p:cNvPr id="6" name="Rectángulo redondeado 5"/>
          <p:cNvSpPr/>
          <p:nvPr/>
        </p:nvSpPr>
        <p:spPr>
          <a:xfrm>
            <a:off x="1243148" y="1979498"/>
            <a:ext cx="8876714" cy="240674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a:solidFill>
                  <a:schemeClr val="tx1"/>
                </a:solidFill>
              </a:rPr>
              <a:t>1.- Elabora un afiche de prevención frente al consumo de drogas, utilizando una imagen alusiva  a una actividad física.</a:t>
            </a:r>
            <a:endParaRPr lang="es-MX" sz="2400" dirty="0">
              <a:solidFill>
                <a:schemeClr val="tx1"/>
              </a:solidFill>
            </a:endParaRPr>
          </a:p>
        </p:txBody>
      </p:sp>
      <p:pic>
        <p:nvPicPr>
          <p:cNvPr id="7" name="Imagen 6" descr="Colorido icono de cámara fotográfica, estilo de dibujos animados ..."/>
          <p:cNvPicPr/>
          <p:nvPr/>
        </p:nvPicPr>
        <p:blipFill>
          <a:blip r:embed="rId2" cstate="print">
            <a:extLst>
              <a:ext uri="{BEBA8EAE-BF5A-486C-A8C5-ECC9F3942E4B}">
                <a14:imgProps xmlns:a14="http://schemas.microsoft.com/office/drawing/2010/main">
                  <a14:imgLayer r:embed="rId3">
                    <a14:imgEffect>
                      <a14:backgroundRemoval t="0" b="92999" l="0" r="99846">
                        <a14:foregroundMark x1="35308" y1="13286" x2="35308" y2="13286"/>
                        <a14:foregroundMark x1="43385" y1="10581" x2="43385" y2="10581"/>
                        <a14:foregroundMark x1="50692" y1="10024" x2="50692" y2="10024"/>
                        <a14:foregroundMark x1="58000" y1="11535" x2="58000" y2="11535"/>
                        <a14:foregroundMark x1="65692" y1="13842" x2="65692" y2="13842"/>
                        <a14:foregroundMark x1="85846" y1="47335" x2="85846" y2="47335"/>
                        <a14:foregroundMark x1="87846" y1="34845" x2="87846" y2="34845"/>
                        <a14:backgroundMark x1="15000" y1="14240" x2="15000" y2="14240"/>
                        <a14:backgroundMark x1="93000" y1="16309" x2="93000" y2="16309"/>
                        <a14:backgroundMark x1="64615" y1="7399" x2="64615" y2="7399"/>
                        <a14:backgroundMark x1="55462" y1="3978" x2="55462" y2="3978"/>
                        <a14:backgroundMark x1="46538" y1="5091" x2="46538" y2="5091"/>
                        <a14:backgroundMark x1="36231" y1="6842" x2="36231" y2="6842"/>
                      </a14:backgroundRemoval>
                    </a14:imgEffect>
                  </a14:imgLayer>
                </a14:imgProps>
              </a:ext>
              <a:ext uri="{28A0092B-C50C-407E-A947-70E740481C1C}">
                <a14:useLocalDpi xmlns:a14="http://schemas.microsoft.com/office/drawing/2010/main" val="0"/>
              </a:ext>
            </a:extLst>
          </a:blip>
          <a:srcRect/>
          <a:stretch>
            <a:fillRect/>
          </a:stretch>
        </p:blipFill>
        <p:spPr bwMode="auto">
          <a:xfrm rot="20877186">
            <a:off x="571727" y="266153"/>
            <a:ext cx="1551848" cy="1433509"/>
          </a:xfrm>
          <a:prstGeom prst="rect">
            <a:avLst/>
          </a:prstGeom>
          <a:noFill/>
          <a:ln>
            <a:noFill/>
          </a:ln>
        </p:spPr>
      </p:pic>
      <p:sp>
        <p:nvSpPr>
          <p:cNvPr id="8" name="Rectángulo redondeado 7"/>
          <p:cNvSpPr/>
          <p:nvPr/>
        </p:nvSpPr>
        <p:spPr>
          <a:xfrm rot="296078">
            <a:off x="9584151" y="4545273"/>
            <a:ext cx="2656896" cy="1550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Email: </a:t>
            </a:r>
            <a:r>
              <a:rPr lang="es-MX" dirty="0">
                <a:solidFill>
                  <a:schemeClr val="tx1"/>
                </a:solidFill>
                <a:hlinkClick r:id="rId4"/>
              </a:rPr>
              <a:t>pia.caceres@colegio-jeanpiaget.cl</a:t>
            </a:r>
            <a:r>
              <a:rPr lang="es-MX" dirty="0">
                <a:solidFill>
                  <a:schemeClr val="tx1"/>
                </a:solidFill>
              </a:rPr>
              <a:t> </a:t>
            </a:r>
          </a:p>
          <a:p>
            <a:pPr algn="ctr"/>
            <a:r>
              <a:rPr lang="es-MX" dirty="0" err="1">
                <a:solidFill>
                  <a:schemeClr val="tx1"/>
                </a:solidFill>
              </a:rPr>
              <a:t>Telefono</a:t>
            </a:r>
            <a:r>
              <a:rPr lang="es-MX" dirty="0">
                <a:solidFill>
                  <a:schemeClr val="tx1"/>
                </a:solidFill>
              </a:rPr>
              <a:t>: +569 32735472</a:t>
            </a:r>
          </a:p>
        </p:txBody>
      </p:sp>
      <p:pic>
        <p:nvPicPr>
          <p:cNvPr id="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0587207" y="500062"/>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7"/>
          <a:stretch>
            <a:fillRect/>
          </a:stretch>
        </p:blipFill>
        <p:spPr>
          <a:xfrm>
            <a:off x="9978393" y="1845822"/>
            <a:ext cx="1316850" cy="1316850"/>
          </a:xfrm>
          <a:prstGeom prst="rect">
            <a:avLst/>
          </a:prstGeom>
        </p:spPr>
      </p:pic>
    </p:spTree>
    <p:extLst>
      <p:ext uri="{BB962C8B-B14F-4D97-AF65-F5344CB8AC3E}">
        <p14:creationId xmlns:p14="http://schemas.microsoft.com/office/powerpoint/2010/main" val="184720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lamada de nube 2"/>
          <p:cNvSpPr/>
          <p:nvPr/>
        </p:nvSpPr>
        <p:spPr>
          <a:xfrm>
            <a:off x="6006904" y="770204"/>
            <a:ext cx="4979964" cy="3872134"/>
          </a:xfrm>
          <a:prstGeom prst="cloudCallout">
            <a:avLst>
              <a:gd name="adj1" fmla="val -96365"/>
              <a:gd name="adj2" fmla="val 2874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latin typeface="Comic Sans MS" panose="030F0702030302020204" pitchFamily="66" charset="0"/>
              </a:rPr>
              <a:t>BUEN TRABAJO</a:t>
            </a:r>
          </a:p>
          <a:p>
            <a:pPr algn="ctr"/>
            <a:r>
              <a:rPr lang="es-MX" sz="2400" dirty="0">
                <a:solidFill>
                  <a:schemeClr val="tx1"/>
                </a:solidFill>
                <a:latin typeface="Comic Sans MS" panose="030F0702030302020204" pitchFamily="66" charset="0"/>
              </a:rPr>
              <a:t>CUIDENSE MUCHO</a:t>
            </a:r>
          </a:p>
        </p:txBody>
      </p:sp>
      <p:pic>
        <p:nvPicPr>
          <p:cNvPr id="5" name="Imagen 4" descr="Profesor PNG Clipart | PNGOcean"/>
          <p:cNvPicPr/>
          <p:nvPr/>
        </p:nvPicPr>
        <p:blipFill>
          <a:blip r:embed="rId2" cstate="print">
            <a:extLst>
              <a:ext uri="{BEBA8EAE-BF5A-486C-A8C5-ECC9F3942E4B}">
                <a14:imgProps xmlns:a14="http://schemas.microsoft.com/office/drawing/2010/main">
                  <a14:imgLayer r:embed="rId3">
                    <a14:imgEffect>
                      <a14:backgroundRemoval t="0" b="97375" l="9753" r="89973">
                        <a14:backgroundMark x1="25687" y1="12500" x2="25687" y2="12500"/>
                        <a14:backgroundMark x1="84615" y1="7875" x2="84615" y2="7875"/>
                        <a14:backgroundMark x1="82830" y1="31250" x2="82830" y2="31250"/>
                        <a14:backgroundMark x1="76236" y1="60250" x2="76236" y2="60250"/>
                        <a14:backgroundMark x1="34753" y1="72000" x2="34753" y2="72000"/>
                        <a14:backgroundMark x1="35027" y1="15750" x2="35027" y2="15750"/>
                        <a14:backgroundMark x1="44780" y1="32625" x2="44780" y2="32625"/>
                      </a14:backgroundRemoval>
                    </a14:imgEffect>
                  </a14:imgLayer>
                </a14:imgProps>
              </a:ext>
              <a:ext uri="{28A0092B-C50C-407E-A947-70E740481C1C}">
                <a14:useLocalDpi xmlns:a14="http://schemas.microsoft.com/office/drawing/2010/main" val="0"/>
              </a:ext>
            </a:extLst>
          </a:blip>
          <a:srcRect/>
          <a:stretch>
            <a:fillRect/>
          </a:stretch>
        </p:blipFill>
        <p:spPr bwMode="auto">
          <a:xfrm>
            <a:off x="154746" y="2096719"/>
            <a:ext cx="4374686" cy="3512234"/>
          </a:xfrm>
          <a:prstGeom prst="rect">
            <a:avLst/>
          </a:prstGeom>
          <a:noFill/>
          <a:ln>
            <a:noFill/>
          </a:ln>
          <a:scene3d>
            <a:camera prst="orthographicFront">
              <a:rot lat="0" lon="11400000" rev="0"/>
            </a:camera>
            <a:lightRig rig="threePt" dir="t"/>
          </a:scene3d>
        </p:spPr>
      </p:pic>
      <p:pic>
        <p:nvPicPr>
          <p:cNvPr id="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0678647" y="524281"/>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56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9048329" y="112558"/>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5 Tabla"/>
          <p:cNvGraphicFramePr>
            <a:graphicFrameLocks noGrp="1"/>
          </p:cNvGraphicFramePr>
          <p:nvPr>
            <p:extLst>
              <p:ext uri="{D42A27DB-BD31-4B8C-83A1-F6EECF244321}">
                <p14:modId xmlns:p14="http://schemas.microsoft.com/office/powerpoint/2010/main" val="2091891756"/>
              </p:ext>
            </p:extLst>
          </p:nvPr>
        </p:nvGraphicFramePr>
        <p:xfrm>
          <a:off x="467543" y="1196752"/>
          <a:ext cx="11040833" cy="4769635"/>
        </p:xfrm>
        <a:graphic>
          <a:graphicData uri="http://schemas.openxmlformats.org/drawingml/2006/table">
            <a:tbl>
              <a:tblPr firstRow="1" firstCol="1" bandRow="1"/>
              <a:tblGrid>
                <a:gridCol w="3494779">
                  <a:extLst>
                    <a:ext uri="{9D8B030D-6E8A-4147-A177-3AD203B41FA5}">
                      <a16:colId xmlns:a16="http://schemas.microsoft.com/office/drawing/2014/main" val="20000"/>
                    </a:ext>
                  </a:extLst>
                </a:gridCol>
                <a:gridCol w="7546054">
                  <a:extLst>
                    <a:ext uri="{9D8B030D-6E8A-4147-A177-3AD203B41FA5}">
                      <a16:colId xmlns:a16="http://schemas.microsoft.com/office/drawing/2014/main" val="20001"/>
                    </a:ext>
                  </a:extLst>
                </a:gridCol>
              </a:tblGrid>
              <a:tr h="374332">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ORIENTACIÓN </a:t>
                      </a:r>
                      <a:r>
                        <a:rPr lang="es-CL" sz="1400">
                          <a:effectLst/>
                          <a:latin typeface="+mn-lt"/>
                          <a:ea typeface="Calibri"/>
                          <a:cs typeface="Times New Roman"/>
                        </a:rPr>
                        <a:t>/ QUINTO</a:t>
                      </a:r>
                      <a:r>
                        <a:rPr lang="es-CL" sz="1400" baseline="0">
                          <a:effectLst/>
                          <a:latin typeface="+mn-lt"/>
                          <a:ea typeface="Calibri"/>
                          <a:cs typeface="Times New Roman"/>
                        </a:rPr>
                        <a:t> </a:t>
                      </a:r>
                      <a:r>
                        <a:rPr lang="es-CL" sz="1400" baseline="0" dirty="0">
                          <a:effectLst/>
                          <a:latin typeface="+mn-lt"/>
                          <a:ea typeface="Calibri"/>
                          <a:cs typeface="Times New Roman"/>
                        </a:rPr>
                        <a:t>AÑO BÁSICO</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6663">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CONVIVENCIA ESCOLAR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2299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r>
                        <a:rPr lang="es-CL" sz="1400" dirty="0"/>
                        <a:t>OA5. </a:t>
                      </a:r>
                      <a:r>
                        <a:rPr lang="es-CL" sz="1400" b="0" i="0" kern="1200" dirty="0">
                          <a:solidFill>
                            <a:schemeClr val="tx1"/>
                          </a:solidFill>
                          <a:effectLst/>
                          <a:latin typeface="+mn-lt"/>
                          <a:ea typeface="+mn-ea"/>
                          <a:cs typeface="+mn-cs"/>
                        </a:rPr>
                        <a:t>Reconocer y describir causas y consecuencias del consumo de drogas (por ejemplo, tabaco, alcohol, marihuana), identificar factores que lo previenen y proponer estrategias para enfrentarlo, como mantener hábitos de vida saludable y aprender a manejar el stress.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398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00000"/>
                        </a:lnSpc>
                        <a:spcAft>
                          <a:spcPts val="0"/>
                        </a:spcAft>
                      </a:pPr>
                      <a:r>
                        <a:rPr lang="es-CL" sz="1200" dirty="0"/>
                        <a:t> Se realiza reflexión en torno a los siguientes indicadores:</a:t>
                      </a:r>
                    </a:p>
                    <a:p>
                      <a:pPr marL="171450" indent="-171450">
                        <a:lnSpc>
                          <a:spcPct val="100000"/>
                        </a:lnSpc>
                        <a:spcAft>
                          <a:spcPts val="0"/>
                        </a:spcAft>
                        <a:buFont typeface="Arial" panose="020B0604020202020204" pitchFamily="34" charset="0"/>
                        <a:buChar char="•"/>
                      </a:pPr>
                      <a:r>
                        <a:rPr lang="es-CL" sz="1200" dirty="0"/>
                        <a:t>Señalan</a:t>
                      </a:r>
                      <a:r>
                        <a:rPr lang="es-CL" sz="1200" baseline="0" dirty="0"/>
                        <a:t> los beneficios de realizar actividad física para la prevención del consumo de drogas.</a:t>
                      </a:r>
                    </a:p>
                    <a:p>
                      <a:pPr marL="171450" indent="-171450">
                        <a:lnSpc>
                          <a:spcPct val="100000"/>
                        </a:lnSpc>
                        <a:spcAft>
                          <a:spcPts val="0"/>
                        </a:spcAft>
                        <a:buFont typeface="Arial" panose="020B0604020202020204" pitchFamily="34" charset="0"/>
                        <a:buChar char="•"/>
                      </a:pPr>
                      <a:r>
                        <a:rPr lang="es-CL" sz="1200" baseline="0" dirty="0"/>
                        <a:t>Dan ideas para evitar el consumo de alcohol u otras drogas a las  que  se pueden ver expuestos. </a:t>
                      </a:r>
                      <a:endParaRPr lang="es-CL" sz="120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332">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 Capacidad</a:t>
                      </a:r>
                      <a:r>
                        <a:rPr lang="es-CL" sz="1400" baseline="0" dirty="0">
                          <a:effectLst/>
                          <a:latin typeface="+mn-lt"/>
                          <a:ea typeface="Calibri"/>
                          <a:cs typeface="Times New Roman"/>
                        </a:rPr>
                        <a:t> de reflexión frente al consumo de alcohol y/o drogas.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48665">
                <a:tc>
                  <a:txBody>
                    <a:bodyPr/>
                    <a:lstStyle/>
                    <a:p>
                      <a:pPr algn="just">
                        <a:spcAft>
                          <a:spcPts val="0"/>
                        </a:spcAft>
                      </a:pPr>
                      <a:r>
                        <a:rPr lang="es-ES_tradnl" sz="1200" b="1" dirty="0">
                          <a:effectLst/>
                          <a:latin typeface="+mn-lt"/>
                          <a:ea typeface="Calibri"/>
                          <a:cs typeface="Times New Roman"/>
                        </a:rPr>
                        <a:t>OBJETIVO DE LA CLASE</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t>Potenciar un estilo de vida saludable y una actitud crítica frente a las drogas y alcohol.</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8665">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400" b="1" dirty="0">
                          <a:effectLst/>
                          <a:latin typeface="+mn-lt"/>
                        </a:rPr>
                        <a:t> </a:t>
                      </a:r>
                      <a:r>
                        <a:rPr lang="es-CL" sz="1400" b="0" dirty="0">
                          <a:effectLst/>
                          <a:latin typeface="+mn-lt"/>
                        </a:rPr>
                        <a:t>Evaluación</a:t>
                      </a:r>
                      <a:r>
                        <a:rPr lang="es-CL" sz="1400" b="0" baseline="0" dirty="0">
                          <a:effectLst/>
                          <a:latin typeface="+mn-lt"/>
                        </a:rPr>
                        <a:t> a través de ticket de salida</a:t>
                      </a:r>
                      <a:endParaRPr lang="es-CL" sz="1400" b="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3069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0609" y="365125"/>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3"/>
          <a:stretch>
            <a:fillRect/>
          </a:stretch>
        </p:blipFill>
        <p:spPr>
          <a:xfrm>
            <a:off x="374469" y="1672046"/>
            <a:ext cx="2579314" cy="1883574"/>
          </a:xfrm>
          <a:prstGeom prst="rect">
            <a:avLst/>
          </a:prstGeom>
        </p:spPr>
      </p:pic>
      <p:pic>
        <p:nvPicPr>
          <p:cNvPr id="7" name="Imagen 6"/>
          <p:cNvPicPr>
            <a:picLocks noChangeAspect="1"/>
          </p:cNvPicPr>
          <p:nvPr/>
        </p:nvPicPr>
        <p:blipFill>
          <a:blip r:embed="rId4"/>
          <a:stretch>
            <a:fillRect/>
          </a:stretch>
        </p:blipFill>
        <p:spPr>
          <a:xfrm>
            <a:off x="3364151" y="1731146"/>
            <a:ext cx="2549367" cy="1824474"/>
          </a:xfrm>
          <a:prstGeom prst="rect">
            <a:avLst/>
          </a:prstGeom>
        </p:spPr>
      </p:pic>
      <p:pic>
        <p:nvPicPr>
          <p:cNvPr id="8" name="Imagen 7"/>
          <p:cNvPicPr>
            <a:picLocks noChangeAspect="1"/>
          </p:cNvPicPr>
          <p:nvPr/>
        </p:nvPicPr>
        <p:blipFill>
          <a:blip r:embed="rId5"/>
          <a:stretch>
            <a:fillRect/>
          </a:stretch>
        </p:blipFill>
        <p:spPr>
          <a:xfrm>
            <a:off x="6096000" y="1731146"/>
            <a:ext cx="2549435" cy="1824474"/>
          </a:xfrm>
          <a:prstGeom prst="rect">
            <a:avLst/>
          </a:prstGeom>
        </p:spPr>
      </p:pic>
      <p:sp>
        <p:nvSpPr>
          <p:cNvPr id="9" name="Título 8"/>
          <p:cNvSpPr>
            <a:spLocks noGrp="1"/>
          </p:cNvSpPr>
          <p:nvPr>
            <p:ph type="title"/>
          </p:nvPr>
        </p:nvSpPr>
        <p:spPr/>
        <p:txBody>
          <a:bodyPr/>
          <a:lstStyle/>
          <a:p>
            <a:r>
              <a:rPr lang="es-MX" b="1" dirty="0">
                <a:latin typeface="Comic Sans MS" panose="030F0702030302020204" pitchFamily="66" charset="0"/>
              </a:rPr>
              <a:t>Virtual </a:t>
            </a:r>
            <a:r>
              <a:rPr lang="es-MX" b="1" dirty="0" err="1">
                <a:latin typeface="Comic Sans MS" panose="030F0702030302020204" pitchFamily="66" charset="0"/>
              </a:rPr>
              <a:t>classroom</a:t>
            </a:r>
            <a:r>
              <a:rPr lang="es-MX" b="1" dirty="0">
                <a:latin typeface="Comic Sans MS" panose="030F0702030302020204" pitchFamily="66" charset="0"/>
              </a:rPr>
              <a:t> rules</a:t>
            </a:r>
          </a:p>
        </p:txBody>
      </p:sp>
      <p:pic>
        <p:nvPicPr>
          <p:cNvPr id="10" name="Imagen 9"/>
          <p:cNvPicPr>
            <a:picLocks noChangeAspect="1"/>
          </p:cNvPicPr>
          <p:nvPr/>
        </p:nvPicPr>
        <p:blipFill>
          <a:blip r:embed="rId6"/>
          <a:stretch>
            <a:fillRect/>
          </a:stretch>
        </p:blipFill>
        <p:spPr>
          <a:xfrm>
            <a:off x="8839681" y="1731146"/>
            <a:ext cx="2603381" cy="1824474"/>
          </a:xfrm>
          <a:prstGeom prst="rect">
            <a:avLst/>
          </a:prstGeom>
        </p:spPr>
      </p:pic>
      <p:pic>
        <p:nvPicPr>
          <p:cNvPr id="11" name="Imagen 10"/>
          <p:cNvPicPr>
            <a:picLocks noChangeAspect="1"/>
          </p:cNvPicPr>
          <p:nvPr/>
        </p:nvPicPr>
        <p:blipFill>
          <a:blip r:embed="rId7"/>
          <a:stretch>
            <a:fillRect/>
          </a:stretch>
        </p:blipFill>
        <p:spPr>
          <a:xfrm>
            <a:off x="1331424" y="4095104"/>
            <a:ext cx="3070760" cy="2148943"/>
          </a:xfrm>
          <a:prstGeom prst="rect">
            <a:avLst/>
          </a:prstGeom>
        </p:spPr>
      </p:pic>
      <p:pic>
        <p:nvPicPr>
          <p:cNvPr id="12" name="Imagen 11"/>
          <p:cNvPicPr>
            <a:picLocks noChangeAspect="1"/>
          </p:cNvPicPr>
          <p:nvPr/>
        </p:nvPicPr>
        <p:blipFill>
          <a:blip r:embed="rId8"/>
          <a:stretch>
            <a:fillRect/>
          </a:stretch>
        </p:blipFill>
        <p:spPr>
          <a:xfrm>
            <a:off x="4918433" y="4095104"/>
            <a:ext cx="2919281" cy="2018313"/>
          </a:xfrm>
          <a:prstGeom prst="rect">
            <a:avLst/>
          </a:prstGeom>
        </p:spPr>
      </p:pic>
      <p:pic>
        <p:nvPicPr>
          <p:cNvPr id="13" name="Imagen 12"/>
          <p:cNvPicPr>
            <a:picLocks noChangeAspect="1"/>
          </p:cNvPicPr>
          <p:nvPr/>
        </p:nvPicPr>
        <p:blipFill>
          <a:blip r:embed="rId9"/>
          <a:stretch>
            <a:fillRect/>
          </a:stretch>
        </p:blipFill>
        <p:spPr>
          <a:xfrm>
            <a:off x="8241773" y="4029788"/>
            <a:ext cx="2922245" cy="2148943"/>
          </a:xfrm>
          <a:prstGeom prst="rect">
            <a:avLst/>
          </a:prstGeom>
        </p:spPr>
      </p:pic>
    </p:spTree>
    <p:extLst>
      <p:ext uri="{BB962C8B-B14F-4D97-AF65-F5344CB8AC3E}">
        <p14:creationId xmlns:p14="http://schemas.microsoft.com/office/powerpoint/2010/main" val="5161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64" y="161667"/>
            <a:ext cx="10515600" cy="1325563"/>
          </a:xfrm>
        </p:spPr>
        <p:txBody>
          <a:bodyPr/>
          <a:lstStyle/>
          <a:p>
            <a:pPr algn="ctr"/>
            <a:r>
              <a:rPr lang="es-MX" dirty="0"/>
              <a:t>Importante </a:t>
            </a:r>
          </a:p>
        </p:txBody>
      </p:sp>
      <p:pic>
        <p:nvPicPr>
          <p:cNvPr id="3074" name="Picture 2" descr="Lápiz De Dibujo Escribir Ilustración De Vector De Sombra De ..."/>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backgroundRemoval t="0" b="96530" l="5363" r="100000"/>
                    </a14:imgEffect>
                  </a14:imgLayer>
                </a14:imgProps>
              </a:ext>
              <a:ext uri="{28A0092B-C50C-407E-A947-70E740481C1C}">
                <a14:useLocalDpi xmlns:a14="http://schemas.microsoft.com/office/drawing/2010/main" val="0"/>
              </a:ext>
            </a:extLst>
          </a:blip>
          <a:srcRect/>
          <a:stretch>
            <a:fillRect/>
          </a:stretch>
        </p:blipFill>
        <p:spPr bwMode="auto">
          <a:xfrm>
            <a:off x="973912" y="2362514"/>
            <a:ext cx="1316893" cy="13168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0860390" y="365125"/>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descr="Colorido icono de cámara fotográfica, estilo de dibujos animados ..."/>
          <p:cNvPicPr/>
          <p:nvPr/>
        </p:nvPicPr>
        <p:blipFill>
          <a:blip r:embed="rId6" cstate="print">
            <a:extLst>
              <a:ext uri="{BEBA8EAE-BF5A-486C-A8C5-ECC9F3942E4B}">
                <a14:imgProps xmlns:a14="http://schemas.microsoft.com/office/drawing/2010/main">
                  <a14:imgLayer r:embed="rId7">
                    <a14:imgEffect>
                      <a14:backgroundRemoval t="0" b="92999" l="0" r="99846">
                        <a14:foregroundMark x1="35308" y1="13286" x2="35308" y2="13286"/>
                        <a14:foregroundMark x1="43385" y1="10581" x2="43385" y2="10581"/>
                        <a14:foregroundMark x1="50692" y1="10024" x2="50692" y2="10024"/>
                        <a14:foregroundMark x1="58000" y1="11535" x2="58000" y2="11535"/>
                        <a14:foregroundMark x1="65692" y1="13842" x2="65692" y2="13842"/>
                        <a14:foregroundMark x1="85846" y1="47335" x2="85846" y2="47335"/>
                        <a14:foregroundMark x1="87846" y1="34845" x2="87846" y2="34845"/>
                        <a14:backgroundMark x1="15000" y1="14240" x2="15000" y2="14240"/>
                        <a14:backgroundMark x1="93000" y1="16309" x2="93000" y2="16309"/>
                        <a14:backgroundMark x1="64615" y1="7399" x2="64615" y2="7399"/>
                        <a14:backgroundMark x1="55462" y1="3978" x2="55462" y2="3978"/>
                        <a14:backgroundMark x1="46538" y1="5091" x2="46538" y2="5091"/>
                        <a14:backgroundMark x1="36231" y1="6842" x2="36231" y2="6842"/>
                      </a14:backgroundRemoval>
                    </a14:imgEffect>
                  </a14:imgLayer>
                </a14:imgProps>
              </a:ext>
              <a:ext uri="{28A0092B-C50C-407E-A947-70E740481C1C}">
                <a14:useLocalDpi xmlns:a14="http://schemas.microsoft.com/office/drawing/2010/main" val="0"/>
              </a:ext>
            </a:extLst>
          </a:blip>
          <a:srcRect/>
          <a:stretch>
            <a:fillRect/>
          </a:stretch>
        </p:blipFill>
        <p:spPr bwMode="auto">
          <a:xfrm>
            <a:off x="430843" y="4730288"/>
            <a:ext cx="2609909" cy="1347423"/>
          </a:xfrm>
          <a:prstGeom prst="rect">
            <a:avLst/>
          </a:prstGeom>
          <a:noFill/>
          <a:ln>
            <a:noFill/>
          </a:ln>
        </p:spPr>
      </p:pic>
      <p:sp>
        <p:nvSpPr>
          <p:cNvPr id="8" name="4 Llamada de flecha a la izquierda"/>
          <p:cNvSpPr/>
          <p:nvPr/>
        </p:nvSpPr>
        <p:spPr>
          <a:xfrm>
            <a:off x="2720910" y="2207469"/>
            <a:ext cx="6043262" cy="1232509"/>
          </a:xfrm>
          <a:prstGeom prst="left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dirty="0">
                <a:solidFill>
                  <a:prstClr val="black"/>
                </a:solidFill>
              </a:rPr>
              <a:t>Cuando esté la imagen de un lápiz, significa que debes </a:t>
            </a:r>
            <a:r>
              <a:rPr lang="es-CL" b="1" dirty="0">
                <a:solidFill>
                  <a:prstClr val="black"/>
                </a:solidFill>
              </a:rPr>
              <a:t>escribir en tu cuaderno</a:t>
            </a:r>
          </a:p>
        </p:txBody>
      </p:sp>
      <p:sp>
        <p:nvSpPr>
          <p:cNvPr id="11" name="6 Llamada de flecha a la izquierda"/>
          <p:cNvSpPr/>
          <p:nvPr/>
        </p:nvSpPr>
        <p:spPr>
          <a:xfrm>
            <a:off x="2934198" y="4884244"/>
            <a:ext cx="5829974" cy="1193467"/>
          </a:xfrm>
          <a:prstGeom prst="left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dirty="0">
                <a:solidFill>
                  <a:prstClr val="black"/>
                </a:solidFill>
              </a:rPr>
              <a:t>Cuando esté la imagen de una cámara fotográfica, significa que debes mandar </a:t>
            </a:r>
            <a:r>
              <a:rPr lang="es-CL" b="1" dirty="0">
                <a:solidFill>
                  <a:prstClr val="black"/>
                </a:solidFill>
              </a:rPr>
              <a:t>reporte sólo de esa actividad (una foto de la actividad)</a:t>
            </a:r>
          </a:p>
        </p:txBody>
      </p:sp>
    </p:spTree>
    <p:extLst>
      <p:ext uri="{BB962C8B-B14F-4D97-AF65-F5344CB8AC3E}">
        <p14:creationId xmlns:p14="http://schemas.microsoft.com/office/powerpoint/2010/main" val="597789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764706"/>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1991544" y="1556792"/>
            <a:ext cx="8280920" cy="4536579"/>
          </a:xfrm>
        </p:spPr>
        <p:txBody>
          <a:bodyPr>
            <a:normAutofit/>
          </a:bodyPr>
          <a:lstStyle/>
          <a:p>
            <a:pPr algn="just"/>
            <a:r>
              <a:rPr lang="es-CL" sz="2400" b="1" dirty="0">
                <a:solidFill>
                  <a:schemeClr val="tx1"/>
                </a:solidFill>
              </a:rPr>
              <a:t>Algunos conceptos que debes recordar:</a:t>
            </a:r>
          </a:p>
          <a:p>
            <a:pPr algn="just"/>
            <a:endParaRPr lang="es-CL" sz="2400" b="1" dirty="0">
              <a:solidFill>
                <a:schemeClr val="tx1"/>
              </a:solidFill>
            </a:endParaRPr>
          </a:p>
          <a:p>
            <a:pPr algn="just"/>
            <a:r>
              <a:rPr lang="es-CL" sz="2900" b="1" dirty="0">
                <a:solidFill>
                  <a:schemeClr val="tx1"/>
                </a:solidFill>
              </a:rPr>
              <a:t>- </a:t>
            </a:r>
            <a:r>
              <a:rPr lang="es-CL" sz="2400" b="1" dirty="0">
                <a:solidFill>
                  <a:schemeClr val="tx1"/>
                </a:solidFill>
              </a:rPr>
              <a:t>Factores protectores: </a:t>
            </a:r>
            <a:r>
              <a:rPr lang="es-CL" sz="2400" dirty="0">
                <a:solidFill>
                  <a:schemeClr val="tx1"/>
                </a:solidFill>
              </a:rPr>
              <a:t>Elementos que reducen, inhiben o atenúan la probabilidad del uso de sustancias, podemos encontrar un buen nivel de autoestima, un adecuado autocontrol emocional, la cohesión y comunicación familiar, el apego a un grupo de referencia positivo, etc.</a:t>
            </a: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606842"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1" y="-99392"/>
            <a:ext cx="21637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36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764706"/>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1991544" y="1700809"/>
            <a:ext cx="8280920" cy="5760641"/>
          </a:xfrm>
        </p:spPr>
        <p:txBody>
          <a:bodyPr>
            <a:normAutofit/>
          </a:bodyPr>
          <a:lstStyle/>
          <a:p>
            <a:pPr algn="just"/>
            <a:r>
              <a:rPr lang="es-CL" sz="2600" b="1" dirty="0">
                <a:solidFill>
                  <a:schemeClr val="tx1"/>
                </a:solidFill>
              </a:rPr>
              <a:t>Algunos conceptos que debes conocer:</a:t>
            </a:r>
          </a:p>
          <a:p>
            <a:pPr algn="just"/>
            <a:endParaRPr lang="es-CL" sz="2600" b="1" dirty="0">
              <a:solidFill>
                <a:schemeClr val="tx1"/>
              </a:solidFill>
            </a:endParaRPr>
          </a:p>
          <a:p>
            <a:pPr marL="285750" indent="-285750" algn="just">
              <a:buFontTx/>
              <a:buChar char="-"/>
            </a:pPr>
            <a:r>
              <a:rPr lang="es-MX" sz="2400" b="1" dirty="0">
                <a:solidFill>
                  <a:schemeClr val="tx1"/>
                </a:solidFill>
              </a:rPr>
              <a:t>El Deporte y algunos de sus beneficios</a:t>
            </a:r>
            <a:r>
              <a:rPr lang="es-MX" sz="2400" dirty="0">
                <a:solidFill>
                  <a:schemeClr val="tx1"/>
                </a:solidFill>
              </a:rPr>
              <a:t>: la disminución del estrés, el aumento del rendimiento académico y la mejora de las relaciones familiares. Estos beneficios han demostrado ser medidas preventivas en la esfera del consumo indebido de drogas. Así pues, el deporte puede utilizarse para prevenir los problemas asociados al consumo indebido de drogas entre los jóvenes.</a:t>
            </a:r>
          </a:p>
          <a:p>
            <a:pPr marL="285750" indent="-285750" algn="just">
              <a:buFontTx/>
              <a:buChar char="-"/>
            </a:pPr>
            <a:endParaRPr lang="es-MX" sz="1800" dirty="0">
              <a:solidFill>
                <a:schemeClr val="tx1"/>
              </a:solidFill>
            </a:endParaRPr>
          </a:p>
          <a:p>
            <a:pPr algn="just"/>
            <a:br>
              <a:rPr lang="es-MX" dirty="0"/>
            </a:br>
            <a:endParaRPr lang="es-CL" dirty="0"/>
          </a:p>
          <a:p>
            <a:endParaRPr lang="es-CL" dirty="0">
              <a:solidFill>
                <a:schemeClr val="tx1"/>
              </a:solidFill>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606842"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1" y="-99392"/>
            <a:ext cx="21637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52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764706"/>
            <a:ext cx="7772400" cy="792087"/>
          </a:xfrm>
        </p:spPr>
        <p:txBody>
          <a:bodyPr>
            <a:normAutofit/>
          </a:bodyPr>
          <a:lstStyle/>
          <a:p>
            <a:r>
              <a:rPr lang="es-CL" sz="2800" dirty="0"/>
              <a:t>Inicio: Activación Conocimientos Previos</a:t>
            </a:r>
          </a:p>
        </p:txBody>
      </p:sp>
      <p:sp>
        <p:nvSpPr>
          <p:cNvPr id="2" name="1 Subtítulo"/>
          <p:cNvSpPr>
            <a:spLocks noGrp="1"/>
          </p:cNvSpPr>
          <p:nvPr>
            <p:ph type="subTitle" idx="1"/>
          </p:nvPr>
        </p:nvSpPr>
        <p:spPr>
          <a:xfrm>
            <a:off x="1991544" y="1700809"/>
            <a:ext cx="8280920" cy="5760641"/>
          </a:xfrm>
        </p:spPr>
        <p:txBody>
          <a:bodyPr>
            <a:normAutofit/>
          </a:bodyPr>
          <a:lstStyle/>
          <a:p>
            <a:pPr algn="just"/>
            <a:r>
              <a:rPr lang="es-CL" sz="2600" b="1" dirty="0">
                <a:solidFill>
                  <a:schemeClr val="tx1"/>
                </a:solidFill>
              </a:rPr>
              <a:t>Algunos conceptos que debes conocer:</a:t>
            </a:r>
          </a:p>
          <a:p>
            <a:pPr algn="just"/>
            <a:endParaRPr lang="es-CL" sz="2600" b="1" dirty="0">
              <a:solidFill>
                <a:schemeClr val="tx1"/>
              </a:solidFill>
            </a:endParaRPr>
          </a:p>
          <a:p>
            <a:pPr algn="just"/>
            <a:endParaRPr lang="es-MX" sz="1800" dirty="0">
              <a:solidFill>
                <a:schemeClr val="tx1"/>
              </a:solidFill>
            </a:endParaRPr>
          </a:p>
          <a:p>
            <a:pPr marL="285750" indent="-285750" algn="just">
              <a:buFontTx/>
              <a:buChar char="-"/>
            </a:pPr>
            <a:r>
              <a:rPr lang="es-MX" sz="2400" b="1" dirty="0">
                <a:solidFill>
                  <a:schemeClr val="tx1"/>
                </a:solidFill>
              </a:rPr>
              <a:t>El Deporte puede brindar oportunidades de: </a:t>
            </a:r>
            <a:r>
              <a:rPr lang="es-MX" sz="2400" dirty="0">
                <a:solidFill>
                  <a:schemeClr val="tx1"/>
                </a:solidFill>
              </a:rPr>
              <a:t>jugar y divertirse, evitar el aburrimiento estructurando ocupar el tiempo libre, promover la vida social introduciendo normas a seguir,  cooperar con otros para lograr metas, ponerse a prueba uno mismo establecer y vencer riesgos,  descubrir las propias limitaciones,</a:t>
            </a:r>
            <a:r>
              <a:rPr lang="es-MX" sz="2400" dirty="0"/>
              <a:t> </a:t>
            </a:r>
            <a:r>
              <a:rPr lang="es-MX" sz="2400" dirty="0">
                <a:solidFill>
                  <a:schemeClr val="tx1"/>
                </a:solidFill>
              </a:rPr>
              <a:t>hacer amigos y estrechar las relaciones con otras personas, conocer mejor el propio cuerpo, entre otras. </a:t>
            </a:r>
            <a:endParaRPr lang="es-CL" sz="2400" b="1" dirty="0">
              <a:solidFill>
                <a:schemeClr val="tx1"/>
              </a:solidFill>
            </a:endParaRPr>
          </a:p>
          <a:p>
            <a:pPr algn="just"/>
            <a:br>
              <a:rPr lang="es-MX" dirty="0"/>
            </a:br>
            <a:endParaRPr lang="es-CL" dirty="0"/>
          </a:p>
          <a:p>
            <a:endParaRPr lang="es-CL" dirty="0">
              <a:solidFill>
                <a:schemeClr val="tx1"/>
              </a:solidFill>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606842" y="87957"/>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321" y="-99392"/>
            <a:ext cx="2163763"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4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447924"/>
            <a:ext cx="7772400" cy="849587"/>
          </a:xfrm>
        </p:spPr>
        <p:txBody>
          <a:bodyPr>
            <a:normAutofit/>
          </a:bodyPr>
          <a:lstStyle/>
          <a:p>
            <a:r>
              <a:rPr lang="es-MX" sz="2800" dirty="0"/>
              <a:t>Reflexión</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47529"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1847528" y="1196752"/>
            <a:ext cx="8424936" cy="5256584"/>
          </a:xfrm>
        </p:spPr>
        <p:txBody>
          <a:bodyPr/>
          <a:lstStyle/>
          <a:p>
            <a:pPr lvl="0" algn="l"/>
            <a:endParaRPr lang="es-CL" sz="2000" b="1" dirty="0">
              <a:solidFill>
                <a:schemeClr val="tx1"/>
              </a:solidFill>
            </a:endParaRPr>
          </a:p>
          <a:p>
            <a:pPr lvl="0"/>
            <a:r>
              <a:rPr lang="es-CL" sz="2000" dirty="0">
                <a:solidFill>
                  <a:schemeClr val="tx1"/>
                </a:solidFill>
              </a:rPr>
              <a:t>Observa el siguiente video y comenta junto a tus compañeros:</a:t>
            </a:r>
          </a:p>
          <a:p>
            <a:pPr lvl="0"/>
            <a:endParaRPr lang="es-CL" sz="2000" dirty="0">
              <a:solidFill>
                <a:schemeClr val="tx1"/>
              </a:solidFill>
            </a:endParaRPr>
          </a:p>
          <a:p>
            <a:pPr lvl="0"/>
            <a:endParaRPr lang="es-CL" sz="2000" dirty="0">
              <a:solidFill>
                <a:schemeClr val="tx1"/>
              </a:solidFill>
            </a:endParaRPr>
          </a:p>
          <a:p>
            <a:pPr lvl="0"/>
            <a:r>
              <a:rPr lang="es-CL" sz="2000" dirty="0">
                <a:solidFill>
                  <a:schemeClr val="tx1"/>
                </a:solidFill>
                <a:hlinkClick r:id="rId4"/>
              </a:rPr>
              <a:t>https://www.youtube.com/watch?v=SWXrZ4c8DAk</a:t>
            </a:r>
            <a:endParaRPr lang="es-CL" sz="2000" dirty="0">
              <a:solidFill>
                <a:schemeClr val="tx1"/>
              </a:solidFill>
            </a:endParaRPr>
          </a:p>
          <a:p>
            <a:pPr lvl="0"/>
            <a:endParaRPr lang="es-CL" sz="2000" dirty="0">
              <a:solidFill>
                <a:schemeClr val="tx1"/>
              </a:solidFill>
            </a:endParaRPr>
          </a:p>
          <a:p>
            <a:pPr lvl="0" algn="just"/>
            <a:r>
              <a:rPr lang="es-MX" sz="2000" dirty="0">
                <a:solidFill>
                  <a:schemeClr val="tx1"/>
                </a:solidFill>
              </a:rPr>
              <a:t>1.- ¿Realizas algún tipo de actividad física o deporte?</a:t>
            </a:r>
          </a:p>
          <a:p>
            <a:pPr lvl="0" algn="just"/>
            <a:r>
              <a:rPr lang="es-MX" sz="2000" dirty="0">
                <a:solidFill>
                  <a:schemeClr val="tx1"/>
                </a:solidFill>
              </a:rPr>
              <a:t>2.-  Si lo practicas ¿cómo te hace sentir?</a:t>
            </a:r>
          </a:p>
          <a:p>
            <a:pPr lvl="0" algn="just"/>
            <a:r>
              <a:rPr lang="es-MX" sz="2000" dirty="0">
                <a:solidFill>
                  <a:schemeClr val="tx1"/>
                </a:solidFill>
              </a:rPr>
              <a:t>3.- ¿Por qué es importante practicar algún deporte o actividad física para prevenir el consumo de drogas y/o alcohol? </a:t>
            </a:r>
          </a:p>
          <a:p>
            <a:pPr lvl="0"/>
            <a:endParaRPr lang="es-CL" sz="2000" dirty="0">
              <a:solidFill>
                <a:schemeClr val="tx1"/>
              </a:solidFill>
            </a:endParaRPr>
          </a:p>
        </p:txBody>
      </p:sp>
      <p:pic>
        <p:nvPicPr>
          <p:cNvPr id="6" name="Picture 6" descr="Signo de Interrogación Animado (con imágenes) | Preguntas al azar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904313" y="4265562"/>
            <a:ext cx="1968021" cy="24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90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209800" y="447924"/>
            <a:ext cx="7772400" cy="849587"/>
          </a:xfrm>
        </p:spPr>
        <p:txBody>
          <a:bodyPr/>
          <a:lstStyle/>
          <a:p>
            <a:r>
              <a:rPr lang="es-MX" dirty="0"/>
              <a:t>Desarrollo de la clase</a:t>
            </a: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1847529" y="188640"/>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ubtítulo"/>
          <p:cNvSpPr>
            <a:spLocks noGrp="1"/>
          </p:cNvSpPr>
          <p:nvPr>
            <p:ph type="subTitle" idx="1"/>
          </p:nvPr>
        </p:nvSpPr>
        <p:spPr>
          <a:xfrm>
            <a:off x="1825824" y="1484784"/>
            <a:ext cx="8424936" cy="5256584"/>
          </a:xfrm>
        </p:spPr>
        <p:txBody>
          <a:bodyPr>
            <a:normAutofit/>
          </a:bodyPr>
          <a:lstStyle/>
          <a:p>
            <a:pPr lvl="0" algn="l"/>
            <a:r>
              <a:rPr lang="es-CL" sz="2000" b="1" dirty="0">
                <a:solidFill>
                  <a:schemeClr val="tx1"/>
                </a:solidFill>
              </a:rPr>
              <a:t>1.- Ejercicio práctico: </a:t>
            </a:r>
            <a:r>
              <a:rPr lang="es-CL" sz="2000" dirty="0">
                <a:solidFill>
                  <a:schemeClr val="tx1"/>
                </a:solidFill>
              </a:rPr>
              <a:t>reflexiona e identifica al menos 3 aspectos que expliquen por qué el dibujo señalado en la lámina, es positivo y previene el consumo de drogas y/o alcohol.</a:t>
            </a: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l"/>
            <a:endParaRPr lang="es-CL" sz="2000" b="1" dirty="0">
              <a:solidFill>
                <a:schemeClr val="tx1"/>
              </a:solidFill>
            </a:endParaRPr>
          </a:p>
          <a:p>
            <a:pPr lvl="0" algn="just"/>
            <a:r>
              <a:rPr lang="es-CL" sz="2000" dirty="0">
                <a:solidFill>
                  <a:schemeClr val="tx1"/>
                </a:solidFill>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7728" y="2508328"/>
            <a:ext cx="4680521" cy="394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33924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706</Words>
  <Application>Microsoft Office PowerPoint</Application>
  <PresentationFormat>Panorámica</PresentationFormat>
  <Paragraphs>79</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Comic Sans MS</vt:lpstr>
      <vt:lpstr>Times New Roman</vt:lpstr>
      <vt:lpstr>1_Tema de Office</vt:lpstr>
      <vt:lpstr>5° ORIENTACIÓN Clase en línea SEMANA N°34 Fecha: 20 de Noviembre del 2020</vt:lpstr>
      <vt:lpstr>Presentación de PowerPoint</vt:lpstr>
      <vt:lpstr>Virtual classroom rules</vt:lpstr>
      <vt:lpstr>Importante </vt:lpstr>
      <vt:lpstr>Inicio: Activación Conocimientos Previos</vt:lpstr>
      <vt:lpstr>Inicio: Activación Conocimientos Previos</vt:lpstr>
      <vt:lpstr>Inicio: Activación Conocimientos Previos</vt:lpstr>
      <vt:lpstr>Reflexión</vt:lpstr>
      <vt:lpstr>Desarrollo de la clase</vt:lpstr>
      <vt:lpstr>Desarrollo de la clase</vt:lpstr>
      <vt:lpstr>Desarrollo de la clase</vt:lpstr>
      <vt:lpstr>TICKET DE SALIDA 33  </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CLASES VIRTUALES INGLÉS SEMANA N°20 FECHA : 06-08-2020</dc:title>
  <dc:creator>Equipo Jean Piaget</dc:creator>
  <cp:lastModifiedBy>Coordinación JP</cp:lastModifiedBy>
  <cp:revision>57</cp:revision>
  <dcterms:created xsi:type="dcterms:W3CDTF">2020-08-03T02:54:47Z</dcterms:created>
  <dcterms:modified xsi:type="dcterms:W3CDTF">2020-11-11T18:46:50Z</dcterms:modified>
</cp:coreProperties>
</file>