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8" r:id="rId2"/>
    <p:sldId id="256" r:id="rId3"/>
    <p:sldId id="310" r:id="rId4"/>
    <p:sldId id="304" r:id="rId5"/>
    <p:sldId id="258" r:id="rId6"/>
    <p:sldId id="275" r:id="rId7"/>
    <p:sldId id="274" r:id="rId8"/>
    <p:sldId id="276" r:id="rId9"/>
    <p:sldId id="308" r:id="rId10"/>
    <p:sldId id="311" r:id="rId11"/>
    <p:sldId id="312" r:id="rId12"/>
    <p:sldId id="297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24" autoAdjust="0"/>
    <p:restoredTop sz="86477" autoAdjust="0"/>
  </p:normalViewPr>
  <p:slideViewPr>
    <p:cSldViewPr>
      <p:cViewPr varScale="1">
        <p:scale>
          <a:sx n="114" d="100"/>
          <a:sy n="114" d="100"/>
        </p:scale>
        <p:origin x="177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62880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br>
              <a:rPr lang="es-CL" sz="2800" dirty="0"/>
            </a:br>
            <a:r>
              <a:rPr lang="es-CL" sz="2800" dirty="0"/>
              <a:t>SEMANA </a:t>
            </a:r>
            <a:r>
              <a:rPr lang="es-CL" sz="2800" dirty="0" err="1"/>
              <a:t>N°</a:t>
            </a:r>
            <a:r>
              <a:rPr lang="es-CL" sz="2800" dirty="0"/>
              <a:t> 35</a:t>
            </a:r>
            <a:br>
              <a:rPr lang="es-CL" sz="2800" dirty="0"/>
            </a:br>
            <a:r>
              <a:rPr lang="es-CL" sz="2800" dirty="0"/>
              <a:t>FECHA : 23- Noviembre-2020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C490B9-C14F-441F-9D9C-60819C05A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vamos a crear?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1D6DA8-3D59-49D1-95DE-0334D234F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397" y="1166018"/>
            <a:ext cx="8229600" cy="5417344"/>
          </a:xfrm>
        </p:spPr>
        <p:txBody>
          <a:bodyPr>
            <a:normAutofit fontScale="77500" lnSpcReduction="20000"/>
          </a:bodyPr>
          <a:lstStyle/>
          <a:p>
            <a:r>
              <a:rPr lang="es-CL" dirty="0"/>
              <a:t>1- En tú cuaderno o croquera, dibuja un rectángulo que mida 18cm de largo y 8cm de alto. </a:t>
            </a:r>
          </a:p>
          <a:p>
            <a:r>
              <a:rPr lang="es-CL" dirty="0"/>
              <a:t>2- Divide el rectando en mini rectángulos de 2cm cada uno EJ:</a:t>
            </a:r>
          </a:p>
          <a:p>
            <a:endParaRPr lang="es-CL" dirty="0"/>
          </a:p>
          <a:p>
            <a:r>
              <a:rPr lang="es-CL" dirty="0"/>
              <a:t>3- Deben comenzar a pintar el primer rectángulo con el lápiz mina lo más cargado posible, teniendo la precaución de no romper el papel. </a:t>
            </a:r>
          </a:p>
          <a:p>
            <a:r>
              <a:rPr lang="es-CL" dirty="0"/>
              <a:t>4- Pintar todos los rectángulos posteriores teniendo en consideración que cada vez nos acercamos más a la luz hasta llegar al ultimo rectángulo que debe quedar en blanco.  </a:t>
            </a:r>
          </a:p>
          <a:p>
            <a:r>
              <a:rPr lang="es-CL" dirty="0"/>
              <a:t>5- Mientras realizas el trabajo, comenzará a sonar una canción en la que tendrás que identificar la relación que tiene con tú vida y el trabajo realizado. 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1A299054-CFB0-4701-8B71-39F064C624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518419"/>
              </p:ext>
            </p:extLst>
          </p:nvPr>
        </p:nvGraphicFramePr>
        <p:xfrm>
          <a:off x="2267744" y="2309018"/>
          <a:ext cx="572166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5268">
                  <a:extLst>
                    <a:ext uri="{9D8B030D-6E8A-4147-A177-3AD203B41FA5}">
                      <a16:colId xmlns:a16="http://schemas.microsoft.com/office/drawing/2014/main" val="23905302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2308132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0272362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5665939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8767724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3890486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875790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3887922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3733827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488419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595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93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65F06A-9711-4744-968C-329D44C9A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EJEMPLO</a:t>
            </a:r>
          </a:p>
        </p:txBody>
      </p:sp>
      <p:pic>
        <p:nvPicPr>
          <p:cNvPr id="1026" name="Picture 2" descr="Escala de valores | Cursos de Dibujo y Pintura | Escala de valores,  Texturas visuales, Colores">
            <a:extLst>
              <a:ext uri="{FF2B5EF4-FFF2-40B4-BE49-F238E27FC236}">
                <a16:creationId xmlns:a16="http://schemas.microsoft.com/office/drawing/2014/main" id="{EA24472F-DF6B-43E9-B46E-FCCB5FBB1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16" y="1451850"/>
            <a:ext cx="8879368" cy="3059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9ACA6BB-C7B2-4BA7-B856-6FE6365588E9}"/>
              </a:ext>
            </a:extLst>
          </p:cNvPr>
          <p:cNvSpPr txBox="1"/>
          <p:nvPr/>
        </p:nvSpPr>
        <p:spPr>
          <a:xfrm>
            <a:off x="1331640" y="5301208"/>
            <a:ext cx="69847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/>
              <a:t>https://www.youtube.com/watch?v=UnLKo0EGfuk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28142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TICKET DE SALIDA</a:t>
            </a:r>
          </a:p>
          <a:p>
            <a:pPr algn="ctr"/>
            <a:r>
              <a:rPr lang="es-CL" sz="2000" b="1" dirty="0"/>
              <a:t>ASIGNATURA Artes </a:t>
            </a:r>
            <a:r>
              <a:rPr lang="es-CL" sz="2000" b="1" dirty="0" err="1"/>
              <a:t>Visuales,Música</a:t>
            </a:r>
            <a:r>
              <a:rPr lang="es-CL" sz="2000" b="1" dirty="0"/>
              <a:t>  y Tecnología 35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Nombre: _______________________________________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3923928" y="5157192"/>
            <a:ext cx="4968552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Enviar fotografía de este ticket de salida al: </a:t>
            </a:r>
          </a:p>
          <a:p>
            <a:pPr algn="ctr"/>
            <a:r>
              <a:rPr lang="es-CL" dirty="0"/>
              <a:t>Correo: Alicia.cuellar@colegio-jeanPiaget.cl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CIERRE</a:t>
            </a:r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941" y="4692092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B3F3A83D-279B-4B36-B09F-66272560D2B1}"/>
              </a:ext>
            </a:extLst>
          </p:cNvPr>
          <p:cNvSpPr txBox="1"/>
          <p:nvPr/>
        </p:nvSpPr>
        <p:spPr>
          <a:xfrm>
            <a:off x="849941" y="2348880"/>
            <a:ext cx="804253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s-CL" sz="1400" b="1" dirty="0"/>
              <a:t>¿Qué color se puede relacionar cuando estoy más cerca de la sombra y cual color  puedo relacionar cuando estoy más cerca de la luz? Explica</a:t>
            </a:r>
          </a:p>
          <a:p>
            <a:endParaRPr lang="es-CL" sz="1400" b="1" dirty="0"/>
          </a:p>
          <a:p>
            <a:r>
              <a:rPr lang="es-CL" sz="1400" b="1" dirty="0"/>
              <a:t>2) ¿ De qué forma me puede solucionar una pintura el efecto de luz y sombra? Fundamenta</a:t>
            </a:r>
          </a:p>
          <a:p>
            <a:endParaRPr lang="es-CL" sz="1400" b="1" dirty="0"/>
          </a:p>
          <a:p>
            <a:r>
              <a:rPr lang="es-CL" sz="1400" b="1" dirty="0"/>
              <a:t>3) ¿Qué herramientas y técnicas fueron útiles para crear el trabajo realizado? Explica </a:t>
            </a:r>
          </a:p>
          <a:p>
            <a:endParaRPr lang="es-CL" sz="1400" b="1" dirty="0"/>
          </a:p>
          <a:p>
            <a:r>
              <a:rPr lang="es-CL" sz="1400" b="1" dirty="0"/>
              <a:t>4) Según la escala de luz y sombra ¿con qué efecto puedo asociar la canción escuchada durante el desarrollo de la actividad?</a:t>
            </a:r>
          </a:p>
          <a:p>
            <a:endParaRPr lang="es-CL" sz="1400" b="1" dirty="0"/>
          </a:p>
          <a:p>
            <a:r>
              <a:rPr lang="es-CL" sz="1400" b="1" dirty="0"/>
              <a:t>https://docs.google.com/forms/d/e/1FAIpQLSccA7ih_Z6nLFz5rX714qYL3G4wWDdgfij1R9rHk6Zzr697ug/viewform</a:t>
            </a:r>
          </a:p>
          <a:p>
            <a:pPr marL="342900" indent="-342900">
              <a:buFontTx/>
              <a:buAutoNum type="arabicParenR"/>
            </a:pPr>
            <a:endParaRPr lang="es-CL" sz="1400" b="1" dirty="0"/>
          </a:p>
          <a:p>
            <a:pPr marL="342900" indent="-342900">
              <a:buFontTx/>
              <a:buAutoNum type="arabicParenR"/>
            </a:pPr>
            <a:endParaRPr lang="es-CL" sz="1400" b="1" dirty="0"/>
          </a:p>
          <a:p>
            <a:endParaRPr lang="es-CL" sz="1800" b="1" dirty="0"/>
          </a:p>
          <a:p>
            <a:endParaRPr lang="es-CL" b="1" dirty="0"/>
          </a:p>
          <a:p>
            <a:endParaRPr lang="es-CL" sz="1800" b="1" dirty="0"/>
          </a:p>
          <a:p>
            <a:endParaRPr lang="es-CL" sz="1800" b="1" dirty="0"/>
          </a:p>
          <a:p>
            <a:r>
              <a:rPr lang="es-CL" b="1" dirty="0"/>
              <a:t> </a:t>
            </a:r>
          </a:p>
          <a:p>
            <a:endParaRPr lang="es-CL" sz="1800" b="1" dirty="0"/>
          </a:p>
          <a:p>
            <a:r>
              <a:rPr lang="es-CL" sz="1800" dirty="0"/>
              <a:t> </a:t>
            </a:r>
          </a:p>
          <a:p>
            <a:pPr marL="342900" indent="-342900">
              <a:buAutoNum type="arabicParenR"/>
            </a:pPr>
            <a:endParaRPr lang="es-CL" sz="1800" dirty="0"/>
          </a:p>
        </p:txBody>
      </p:sp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850380"/>
              </p:ext>
            </p:extLst>
          </p:nvPr>
        </p:nvGraphicFramePr>
        <p:xfrm>
          <a:off x="612096" y="2232"/>
          <a:ext cx="8136904" cy="6871472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64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Artes Visuales y tecnología  5° Básico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1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Estrella Letelier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50" b="1" u="sng" dirty="0">
                          <a:solidFill>
                            <a:schemeClr val="tx1"/>
                          </a:solidFill>
                        </a:rPr>
                        <a:t>ARTES: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dirty="0"/>
                        <a:t>Crear trabajos de arte y diseños a partir de diferentes desafíos y temas del entorno cultural y artístico, demostrando dominio en el uso de: › materiales de modelado, de reciclaje, naturales, papeles, cartones, pegamentos, lápices, pinturas, textiles e imágenes digitales › herramientas para dibujar, pintar, cortar unir, modelar y tecnológicas (brocha, sierra de calar, </a:t>
                      </a:r>
                      <a:r>
                        <a:rPr lang="es-ES" sz="1050" dirty="0" err="1"/>
                        <a:t>esteca</a:t>
                      </a:r>
                      <a:r>
                        <a:rPr lang="es-ES" sz="1050" dirty="0"/>
                        <a:t>, cámara de video y proyector multimedia, entre otros) › procedimientos de pintura, escultura, construcción, fotografía, video, diseño gráfico digital, entre otros </a:t>
                      </a:r>
                      <a:r>
                        <a:rPr lang="es-CL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 3)</a:t>
                      </a:r>
                      <a:endParaRPr lang="es-CL" sz="1050" b="1" u="sng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1" u="sng" dirty="0">
                          <a:solidFill>
                            <a:schemeClr val="tx1"/>
                          </a:solidFill>
                        </a:rPr>
                        <a:t>TECNOLOGÍA: </a:t>
                      </a:r>
                    </a:p>
                    <a:p>
                      <a:r>
                        <a:rPr lang="es-CL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Elaborar un producto tecnológico para resolver problemas y aprovechar  oportunidades, seleccionando y demostrando dominio en el uso de: técnicas y herramientas para medir, marcar, cortar, unir, pegar, mezclar, lijar, serrar, perforar y pintar, entre otras; materiales como papeles, cartones, maderas, fibras, plásticos, cerámicos, metales, desechos, entre otros</a:t>
                      </a:r>
                      <a:r>
                        <a:rPr lang="es-CL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 3)</a:t>
                      </a:r>
                    </a:p>
                    <a:p>
                      <a:r>
                        <a:rPr lang="es-CL" sz="105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MÚSICA:  </a:t>
                      </a:r>
                    </a:p>
                    <a:p>
                      <a:r>
                        <a:rPr lang="es-ES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Escuchar música en forma abundante de diversos contextos y culturas poniendo énfasis en: Tradición escrita (docta), piezas instrumentales y/o vocales de corta duración (por ejemplo, danzas medievales, selección del " Cuaderno de A.M. Bach", selección del ballet "Cascanueces" de P.I. </a:t>
                      </a:r>
                      <a:r>
                        <a:rPr lang="es-ES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Tchaikowsky</a:t>
                      </a:r>
                      <a:r>
                        <a:rPr lang="es-ES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 Tradición oral (folclor, música de pueblos originarios), canciones, rondas, bailes y versos rítmicos; Popular (jazz, rock, fusión, etcétera) poniendo énfasis en música infantil (por ejemplo, canciones como "La Elefanta Fresia" y música de películas como "El Libro de la Selva" y "El Rey León"). Escuchar apreciativamente al menos 20 músicas variadas de corta duración al año.</a:t>
                      </a:r>
                      <a:endParaRPr lang="es-CL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CL" sz="1000" u="sng" dirty="0">
                          <a:solidFill>
                            <a:schemeClr val="tx1"/>
                          </a:solidFill>
                        </a:rPr>
                        <a:t>ARTES: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s-ES" sz="1000" dirty="0"/>
                        <a:t>› Explican el uso de luces y sombras por medio de fotografías. </a:t>
                      </a:r>
                      <a:r>
                        <a:rPr lang="es-ES" sz="10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</a:rPr>
                        <a:t>- Buscar soluciones frente a dificultades al aplicar diferentes procedimientos técnicos.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1000" u="sng" dirty="0">
                          <a:solidFill>
                            <a:schemeClr val="tx1"/>
                          </a:solidFill>
                        </a:rPr>
                        <a:t>TECNOLOGÍA: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s-C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Usan las técnicas y herramientas apropiadas para transformar materiales (medir, mezclar, lijar, entre otras).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Música: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7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s-ES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Escuchan con atención, expresando intuitivamente sus impresiones por diferentes medios (verbales, corporales, visuales, musicales</a:t>
                      </a:r>
                      <a:endParaRPr lang="es-CL" sz="700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>
                        <a:solidFill>
                          <a:schemeClr val="tx1"/>
                        </a:solidFill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100" dirty="0"/>
                        <a:t>Demostrar disposición a expresar artísticamente las propias ideas y sentimientos.</a:t>
                      </a:r>
                      <a:endParaRPr lang="es-CL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Buscar, escuchar  </a:t>
                      </a:r>
                      <a:r>
                        <a:rPr lang="es-CL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y usar diversas técnicas innovadoras para crear efecto de luz y sombra. 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56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50" b="1" dirty="0">
                          <a:effectLst/>
                          <a:latin typeface="+mn-lt"/>
                        </a:rPr>
                        <a:t>EVALUACIÓN</a:t>
                      </a:r>
                      <a:endParaRPr lang="es-CL" sz="105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50" b="1" dirty="0">
                          <a:effectLst/>
                          <a:latin typeface="+mn-lt"/>
                        </a:rPr>
                        <a:t> </a:t>
                      </a:r>
                      <a:endParaRPr lang="es-CL" sz="105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200" b="1" baseline="0" dirty="0">
                          <a:effectLst/>
                          <a:latin typeface="+mn-lt"/>
                        </a:rPr>
                        <a:t> de salida</a:t>
                      </a:r>
                      <a:endParaRPr lang="es-CL" sz="12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/>
              <a:t>Inicio</a:t>
            </a:r>
            <a:br>
              <a:rPr lang="es-CL" dirty="0"/>
            </a:br>
            <a:r>
              <a:rPr lang="es-CL" dirty="0"/>
              <a:t>Activación Conocimientos Previos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323528" y="2204864"/>
            <a:ext cx="41764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800" dirty="0"/>
              <a:t> </a:t>
            </a:r>
            <a:r>
              <a:rPr lang="es-ES" sz="2800" dirty="0"/>
              <a:t>¿Qué es el arte impresionista?</a:t>
            </a:r>
          </a:p>
          <a:p>
            <a:endParaRPr lang="es-ES" sz="2800" dirty="0"/>
          </a:p>
          <a:p>
            <a:endParaRPr lang="es-ES" sz="2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800" dirty="0"/>
              <a:t>¿Qué es el arte posimpresionista? </a:t>
            </a:r>
            <a:endParaRPr lang="es-CL" dirty="0"/>
          </a:p>
        </p:txBody>
      </p:sp>
      <p:sp>
        <p:nvSpPr>
          <p:cNvPr id="5" name="Llamada de nube 4"/>
          <p:cNvSpPr/>
          <p:nvPr/>
        </p:nvSpPr>
        <p:spPr>
          <a:xfrm>
            <a:off x="4644010" y="1827197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RECORDEMOS</a:t>
            </a:r>
          </a:p>
        </p:txBody>
      </p:sp>
      <p:pic>
        <p:nvPicPr>
          <p:cNvPr id="1026" name="Picture 2" descr="Chimpancé pensando Imágenes Vectoriales, Ilustraciones Libres de Regalías  de Chimpancé pensando | Depositphotos®">
            <a:extLst>
              <a:ext uri="{FF2B5EF4-FFF2-40B4-BE49-F238E27FC236}">
                <a16:creationId xmlns:a16="http://schemas.microsoft.com/office/drawing/2014/main" id="{F42FEB52-3F17-4350-A81D-5CE7096FEC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034" y="3428999"/>
            <a:ext cx="2891033" cy="328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00927" y="332036"/>
            <a:ext cx="6347713" cy="1320800"/>
          </a:xfrm>
        </p:spPr>
        <p:txBody>
          <a:bodyPr>
            <a:normAutofit fontScale="90000"/>
          </a:bodyPr>
          <a:lstStyle/>
          <a:p>
            <a:r>
              <a:rPr lang="es-CL" u="sng" dirty="0"/>
              <a:t>Impresionismo</a:t>
            </a:r>
            <a:br>
              <a:rPr lang="es-CL" u="sng" dirty="0"/>
            </a:br>
            <a:endParaRPr lang="es-CL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511522"/>
            <a:ext cx="7125112" cy="4051437"/>
          </a:xfrm>
        </p:spPr>
        <p:txBody>
          <a:bodyPr>
            <a:normAutofit fontScale="47500" lnSpcReduction="20000"/>
          </a:bodyPr>
          <a:lstStyle/>
          <a:p>
            <a:r>
              <a:rPr lang="es-CL" sz="7000" dirty="0">
                <a:latin typeface="Comic Sans MS" pitchFamily="66" charset="0"/>
              </a:rPr>
              <a:t>El </a:t>
            </a:r>
            <a:r>
              <a:rPr lang="es-CL" sz="7000" b="1" dirty="0">
                <a:latin typeface="Comic Sans MS" pitchFamily="66" charset="0"/>
              </a:rPr>
              <a:t>impresionismo es</a:t>
            </a:r>
            <a:r>
              <a:rPr lang="es-CL" sz="7000" dirty="0">
                <a:latin typeface="Comic Sans MS" pitchFamily="66" charset="0"/>
              </a:rPr>
              <a:t> una corriente arte surgida en el siglo XIX, principalmente vinculada a la pintura: los pintores </a:t>
            </a:r>
            <a:r>
              <a:rPr lang="es-CL" sz="7000" b="1" dirty="0">
                <a:latin typeface="Comic Sans MS" pitchFamily="66" charset="0"/>
              </a:rPr>
              <a:t>impresionistas</a:t>
            </a:r>
            <a:r>
              <a:rPr lang="es-CL" sz="7000" dirty="0">
                <a:latin typeface="Comic Sans MS" pitchFamily="66" charset="0"/>
              </a:rPr>
              <a:t> retrataban objetos de acuerdo a la impresión que la luz produce a la vista y no según la supuesta realidad objetiva.</a:t>
            </a:r>
          </a:p>
          <a:p>
            <a:endParaRPr lang="es-CL" sz="8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5" name="3 Marcador de contenido" descr="C:\Users\alicia\Downloads\descarga (18)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538" y="4391384"/>
            <a:ext cx="1952625" cy="2343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384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PRECURSORES DESTACADOS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1" dirty="0" err="1"/>
              <a:t>Édouard</a:t>
            </a:r>
            <a:r>
              <a:rPr lang="es-CL" b="1" dirty="0"/>
              <a:t> </a:t>
            </a:r>
            <a:r>
              <a:rPr lang="es-CL" b="1" dirty="0" err="1"/>
              <a:t>Manet</a:t>
            </a:r>
            <a:r>
              <a:rPr lang="es-CL" b="1" dirty="0"/>
              <a:t>  </a:t>
            </a:r>
          </a:p>
          <a:p>
            <a:endParaRPr lang="es-CL" b="1" dirty="0"/>
          </a:p>
          <a:p>
            <a:endParaRPr lang="es-CL" b="1" dirty="0"/>
          </a:p>
          <a:p>
            <a:r>
              <a:rPr lang="es-CL" b="1" dirty="0"/>
              <a:t>Camille </a:t>
            </a:r>
            <a:r>
              <a:rPr lang="es-CL" b="1" dirty="0" err="1"/>
              <a:t>Corot</a:t>
            </a:r>
            <a:endParaRPr lang="es-CL" dirty="0"/>
          </a:p>
          <a:p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556792"/>
            <a:ext cx="2880320" cy="2388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540600"/>
            <a:ext cx="2846065" cy="2104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067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Pos impresionismo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</a:t>
            </a:r>
            <a:r>
              <a:rPr lang="es-CL" sz="2400" dirty="0"/>
              <a:t>l </a:t>
            </a:r>
            <a:r>
              <a:rPr lang="es-CL" sz="2400" b="1" dirty="0"/>
              <a:t>postimpresionismo</a:t>
            </a:r>
            <a:r>
              <a:rPr lang="es-CL" sz="2400" dirty="0"/>
              <a:t> era tanto una extensión del impresionismo como un rechazo a sus limitaciones. Los </a:t>
            </a:r>
            <a:r>
              <a:rPr lang="es-CL" sz="2400" b="1" dirty="0"/>
              <a:t>postimpresionistas</a:t>
            </a:r>
            <a:r>
              <a:rPr lang="es-CL" sz="2400" dirty="0"/>
              <a:t> continuaron utilizando colores vivos, una aplicación compacta de la pintura, pinceladas distinguibles y temas de la vida real, pero intentaron llevar más emoción y expresión a su pintura</a:t>
            </a:r>
            <a:r>
              <a:rPr lang="es-CL" dirty="0"/>
              <a:t>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797152"/>
            <a:ext cx="2390775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006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PRECURSORES DESTACADOS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Paul </a:t>
            </a:r>
            <a:r>
              <a:rPr lang="es-CL" dirty="0" err="1"/>
              <a:t>Cézanne</a:t>
            </a:r>
            <a:r>
              <a:rPr lang="es-CL" dirty="0"/>
              <a:t> (cubismo, abstraccionismo)</a:t>
            </a:r>
          </a:p>
          <a:p>
            <a:r>
              <a:rPr lang="es-CL" dirty="0"/>
              <a:t>Paul Gauguin (fovismo, simbolismo)</a:t>
            </a:r>
          </a:p>
          <a:p>
            <a:r>
              <a:rPr lang="es-CL" dirty="0"/>
              <a:t>Georges Seurat (puntillismo)</a:t>
            </a:r>
          </a:p>
          <a:p>
            <a:r>
              <a:rPr lang="es-CL" dirty="0"/>
              <a:t>Paul </a:t>
            </a:r>
            <a:r>
              <a:rPr lang="es-CL" dirty="0" err="1"/>
              <a:t>Signac</a:t>
            </a:r>
            <a:r>
              <a:rPr lang="es-CL" dirty="0"/>
              <a:t> (puntillismo)</a:t>
            </a:r>
          </a:p>
          <a:p>
            <a:r>
              <a:rPr lang="es-CL" dirty="0"/>
              <a:t>Henri de Toulouse-Lautrec (expresionismo)</a:t>
            </a:r>
          </a:p>
          <a:p>
            <a:r>
              <a:rPr lang="es-CL" dirty="0" err="1"/>
              <a:t>Vincent</a:t>
            </a:r>
            <a:r>
              <a:rPr lang="es-CL" dirty="0"/>
              <a:t> van Gogh (puntillismo, expresionismo y abstraccionismo)</a:t>
            </a:r>
          </a:p>
          <a:p>
            <a:r>
              <a:rPr lang="es-CL" dirty="0"/>
              <a:t>Ferdinand </a:t>
            </a:r>
            <a:r>
              <a:rPr lang="es-CL" dirty="0" err="1"/>
              <a:t>Hodler</a:t>
            </a:r>
            <a:r>
              <a:rPr lang="es-CL" dirty="0"/>
              <a:t>.</a:t>
            </a:r>
          </a:p>
          <a:p>
            <a:r>
              <a:rPr lang="es-CL" dirty="0" err="1"/>
              <a:t>Edvard</a:t>
            </a:r>
            <a:r>
              <a:rPr lang="es-CL" dirty="0"/>
              <a:t> </a:t>
            </a:r>
            <a:r>
              <a:rPr lang="es-CL" dirty="0" err="1"/>
              <a:t>Munch</a:t>
            </a:r>
            <a:r>
              <a:rPr lang="es-CL" dirty="0"/>
              <a:t> (expresionismo)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38798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Manos a la obra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6753" y="1201207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s-CL" dirty="0"/>
              <a:t> Ahora que ya recordamos más sobre el impresionismo y posimpresionismo, es momento de comenzar a aplicar algunas técnicas utilizadas por algunos precursores. En esta clase aprenderemos a realizar el efecto de luz y sombra aplicando la saturación de diversos colores. </a:t>
            </a:r>
          </a:p>
          <a:p>
            <a:r>
              <a:rPr lang="es-CL" dirty="0"/>
              <a:t>Mientras vas trabajando, comenzaras a escuchas unas melodías las cuales debes asociar a los colores trabajados. </a:t>
            </a:r>
          </a:p>
        </p:txBody>
      </p:sp>
      <p:pic>
        <p:nvPicPr>
          <p:cNvPr id="3074" name="Picture 2" descr="nino-y-nina-imagen-animada-0116">
            <a:extLst>
              <a:ext uri="{FF2B5EF4-FFF2-40B4-BE49-F238E27FC236}">
                <a16:creationId xmlns:a16="http://schemas.microsoft.com/office/drawing/2014/main" id="{CC22BB9E-9936-4A6F-AC2D-DFAB0E19B66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905198"/>
            <a:ext cx="2162572" cy="2777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32099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2372</TotalTime>
  <Words>1053</Words>
  <Application>Microsoft Office PowerPoint</Application>
  <PresentationFormat>Presentación en pantalla (4:3)</PresentationFormat>
  <Paragraphs>99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Comic Sans MS</vt:lpstr>
      <vt:lpstr>Times New Roman</vt:lpstr>
      <vt:lpstr>Wingdings</vt:lpstr>
      <vt:lpstr>Tema de Office</vt:lpstr>
      <vt:lpstr>PLANIFICACIÓN  CLASES VIRTUALES SEMANA N° 35 FECHA : 23- Noviembre-2020</vt:lpstr>
      <vt:lpstr>Presentación de PowerPoint</vt:lpstr>
      <vt:lpstr>Reglas para una buena clase </vt:lpstr>
      <vt:lpstr>Inicio Activación Conocimientos Previos</vt:lpstr>
      <vt:lpstr>Impresionismo </vt:lpstr>
      <vt:lpstr>PRECURSORES DESTACADOS</vt:lpstr>
      <vt:lpstr>Pos impresionismo </vt:lpstr>
      <vt:lpstr>PRECURSORES DESTACADOS</vt:lpstr>
      <vt:lpstr>Manos a la obra</vt:lpstr>
      <vt:lpstr>¿Qué vamos a crear?</vt:lpstr>
      <vt:lpstr>EJEMPLO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Coordinación JP</cp:lastModifiedBy>
  <cp:revision>119</cp:revision>
  <dcterms:created xsi:type="dcterms:W3CDTF">2020-07-06T03:06:52Z</dcterms:created>
  <dcterms:modified xsi:type="dcterms:W3CDTF">2020-11-18T17:48:16Z</dcterms:modified>
</cp:coreProperties>
</file>