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0" r:id="rId3"/>
    <p:sldId id="319" r:id="rId4"/>
    <p:sldId id="260" r:id="rId5"/>
    <p:sldId id="263" r:id="rId6"/>
    <p:sldId id="328" r:id="rId7"/>
    <p:sldId id="264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22" r:id="rId20"/>
    <p:sldId id="323" r:id="rId21"/>
    <p:sldId id="325" r:id="rId22"/>
    <p:sldId id="327" r:id="rId23"/>
    <p:sldId id="310" r:id="rId24"/>
    <p:sldId id="272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364" autoAdjust="0"/>
  </p:normalViewPr>
  <p:slideViewPr>
    <p:cSldViewPr snapToGrid="0">
      <p:cViewPr varScale="1">
        <p:scale>
          <a:sx n="73" d="100"/>
          <a:sy n="73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9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83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4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3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4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85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22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93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C9408-C9F9-4FD8-8325-38140F465313}" type="datetimeFigureOut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16-11-2020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D08D6-E5B1-4656-83E4-64E93B7E009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39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ia.caceres@colegio-jeanpiaget.c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1724" y="1543220"/>
            <a:ext cx="9144000" cy="3073865"/>
          </a:xfrm>
        </p:spPr>
        <p:txBody>
          <a:bodyPr>
            <a:normAutofit/>
          </a:bodyPr>
          <a:lstStyle/>
          <a:p>
            <a:r>
              <a:rPr lang="es-CL" dirty="0">
                <a:latin typeface="Comic Sans MS" panose="030F0702030302020204" pitchFamily="66" charset="0"/>
              </a:rPr>
              <a:t>5</a:t>
            </a:r>
            <a:r>
              <a:rPr lang="es-CL" dirty="0" smtClean="0">
                <a:latin typeface="Comic Sans MS" panose="030F0702030302020204" pitchFamily="66" charset="0"/>
              </a:rPr>
              <a:t>° GRADE</a:t>
            </a:r>
            <a:br>
              <a:rPr lang="es-CL" dirty="0" smtClean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ONLINE CLASS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WEEK N°35</a:t>
            </a:r>
            <a:r>
              <a:rPr lang="es-CL" dirty="0">
                <a:latin typeface="Comic Sans MS" panose="030F0702030302020204" pitchFamily="66" charset="0"/>
              </a:rPr>
              <a:t/>
            </a:r>
            <a:br>
              <a:rPr lang="es-CL" dirty="0">
                <a:latin typeface="Comic Sans MS" panose="030F0702030302020204" pitchFamily="66" charset="0"/>
              </a:rPr>
            </a:br>
            <a:r>
              <a:rPr lang="es-CL" dirty="0" smtClean="0">
                <a:latin typeface="Comic Sans MS" panose="030F0702030302020204" pitchFamily="66" charset="0"/>
              </a:rPr>
              <a:t>DATE: </a:t>
            </a:r>
            <a:r>
              <a:rPr lang="es-CL" dirty="0" err="1" smtClean="0">
                <a:latin typeface="Comic Sans MS" panose="030F0702030302020204" pitchFamily="66" charset="0"/>
              </a:rPr>
              <a:t>November</a:t>
            </a:r>
            <a:r>
              <a:rPr lang="es-CL" dirty="0" smtClean="0">
                <a:latin typeface="Comic Sans MS" panose="030F0702030302020204" pitchFamily="66" charset="0"/>
              </a:rPr>
              <a:t> 27 </a:t>
            </a:r>
            <a:r>
              <a:rPr lang="es-CL" dirty="0" err="1" smtClean="0">
                <a:latin typeface="Comic Sans MS" panose="030F0702030302020204" pitchFamily="66" charset="0"/>
              </a:rPr>
              <a:t>th</a:t>
            </a:r>
            <a:r>
              <a:rPr lang="es-CL" dirty="0" smtClean="0">
                <a:latin typeface="Comic Sans MS" panose="030F0702030302020204" pitchFamily="66" charset="0"/>
              </a:rPr>
              <a:t> , 2020</a:t>
            </a:r>
            <a:endParaRPr lang="es-MX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3334" y="0"/>
            <a:ext cx="9144000" cy="1655762"/>
          </a:xfrm>
        </p:spPr>
        <p:txBody>
          <a:bodyPr>
            <a:normAutofit fontScale="92500" lnSpcReduction="20000"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</a:t>
            </a: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Jean Piaget</a:t>
            </a:r>
            <a:endParaRPr lang="es-MX" i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53" y="436098"/>
            <a:ext cx="1941880" cy="16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318781" y="5638451"/>
            <a:ext cx="537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atin typeface="Comic Sans MS" panose="030F0702030302020204" pitchFamily="66" charset="0"/>
              </a:rPr>
              <a:t>Miss Pía Cáceres G.</a:t>
            </a:r>
            <a:endParaRPr lang="es-MX" sz="2800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75" l="9753" r="89973">
                        <a14:backgroundMark x1="25687" y1="12500" x2="25687" y2="12500"/>
                        <a14:backgroundMark x1="84615" y1="7875" x2="84615" y2="7875"/>
                        <a14:backgroundMark x1="82830" y1="31250" x2="82830" y2="31250"/>
                        <a14:backgroundMark x1="76236" y1="60250" x2="76236" y2="60250"/>
                        <a14:backgroundMark x1="34753" y1="72000" x2="34753" y2="72000"/>
                        <a14:backgroundMark x1="35027" y1="15750" x2="35027" y2="15750"/>
                        <a14:backgroundMark x1="44780" y1="32625" x2="4478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2113751"/>
            <a:ext cx="4374686" cy="3512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9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700213"/>
            <a:ext cx="4906962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1 Título"/>
          <p:cNvSpPr txBox="1">
            <a:spLocks/>
          </p:cNvSpPr>
          <p:nvPr/>
        </p:nvSpPr>
        <p:spPr bwMode="auto">
          <a:xfrm>
            <a:off x="7319964" y="2276476"/>
            <a:ext cx="280828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EAT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0944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ctrTitle"/>
          </p:nvPr>
        </p:nvSpPr>
        <p:spPr>
          <a:xfrm>
            <a:off x="2135188" y="333376"/>
            <a:ext cx="7993062" cy="1470025"/>
          </a:xfrm>
        </p:spPr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6147" name="1 Título"/>
          <p:cNvSpPr txBox="1">
            <a:spLocks/>
          </p:cNvSpPr>
          <p:nvPr/>
        </p:nvSpPr>
        <p:spPr bwMode="auto">
          <a:xfrm>
            <a:off x="7680325" y="2781301"/>
            <a:ext cx="23256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LIKE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sp>
        <p:nvSpPr>
          <p:cNvPr id="6148" name="AutoShape 2" descr="data:image/jpeg;base64,/9j/4AAQSkZJRgABAQAAAQABAAD/2wCEAAkGBxQSEhQUExQWFhQVFhUUFhUWFBYUFRQUFhUWGBUUFRQYHCggGBolHBQVITEhJSkrLi4uFx8zODMsNygtLiwBCgoKDg0OGhAQGywkHyQsLCwsLCwsLCwsLCwsLCwsLCwsLCwsLCwsLCwsLCwsLCwsLCwsLCwsLCwsLCwsLCwsLP/AABEIAMIBAwMBEQACEQEDEQH/xAAbAAABBQEBAAAAAAAAAAAAAAAFAQIDBAYAB//EAEEQAAECAwUGAwYCCAYDAQAAAAEAAgMEEQUSITFRBhNBYXGRIoGxMkJSocHwB9EUFSMzYnLh8RYkNJKiwoKTsmP/xAAaAQADAQEBAQAAAAAAAAAAAAAAAQIDBAUG/8QAMREAAgIBBAEDAgYCAgIDAAAAAAECEQMEEiExURMiQTJxBRRhkaGxgdHB8FLhM0Lx/9oADAMBAAIRAxEAPwDVUXmgKAgDqIA4pAZ3beyN/LkgeOH426kD2m9vRXjltkMwGy07u4t0+zEw/wDLgfovV0+TbL7k5Ibomo3u4mYcUey/9m/ocj3UazFaYY3caNovGLEUjFSA5ADIsYNpXiaAcXHQLTFieSVA+CSetYQAWMpvAPE7MMywA4uxC9rGseFVHs5XGWR89FmzXbqFvHmsSITi41oGirndGj59QrUwlAzs9HMV5d7oJAB0AJcT/FXPSizySvo0hGlyJGkrkGIRwYR5kQv6+aQ2TWNC/ZFx9pt4ZVxDSD5Y+q0x8ET5ILNgXCS3JvtQ/h5t5LLaaXZrpWCCBp9/JP00yWxJ2SIbWmWPkc/ouTU6ZxhaXX/WOE02DXjFec1RqIgBExCoA5MBUCOTA6iBCJgcUCEVANcgRGQqAsgplC1RQHXkUAl5KgOzUjPHrdktxMxGDAB15vQ+Jvr8l2Y53Gy0aqKd/Lg8XNB6OH9V6U/fjTMY+2dGmsSZ3kCG450APUYFeDmjtmzVl1ZALVICGZjhgrx4BNK2UlYFlpp293pxug3a5Vph6hdWKex2W4WqHy8Alwacy4EnVzsyen1Veo26DYki9bk97QbwDYTOgNSR1Iqtnm5dfYzWP/ZBDhXX7v4IYYeb3kOf6geSrfzt8INvFhaVh7yC/Cvgi4anMegW+NpmU0Ddn3kXK4h16v8ANeNfl6IukCXIQjypZFJb7p7tdQjyIp3B4LSkyOjUWXBBaCPZcKjUfE3qq64JfIVhy4IukYcPzUN8AomXtmQMJ1OByP0XlanDtdro2i/hg1cpYiYhUAcmAqBHJgcgQhTASqYhKoAYSmhCVVATQ3VAOoBVNUUPQAhQA0pAIpAwf4iStIsOJ8Tbp6tOHyK1xOrRpEXZuLWBd+FxHkcV62ld468GOXiVhzZWN+9h/C+o6OxXl6uNOzUPLiA5IATNPvnlw6ffqt4qom0V8CSsuCeQAPU5oosuvh0P396pARw5a9EbXIOH0Wi7EOaPG48XFzjxxcTT1VRbcmyWuBsnNmHDDtHY9KBpW+OTTM5xsdZeDHke49sUc2O9of8AJdUOUzGXFGnmZYEsdwe3dk82guhnzbe7BXHsiT4CFjuphr4m/wA7fab5/mryLizOL5DcKhyyzHQrBmyILTkhGhlvHgdDwWc4qUXFjfkwb2EEg4EYFeTKLi6ZadjUhnIEKEAKmByBCJiEqmIaSgBCUwGpiOTAsUVjHUQAtFIxpakBGQgDM7ewL0uHfC8djUfkqg6kXDsz+yrsYjeQd2NPqvV0T4kvsRqF0HLAdSbiD4mA+YK5tcuH9xx+k1BXllEU0+jT2TirY12UIEOt46D79F0tcGt8l2Tb+f38lSgRuJY7a49f6IWO2DmdLNo9tdfof6KnCmCkQvweD07fZCmK5Kb4I4QG5ijQntUV/NbxRm2LZcUAPFPcoeg8Xp6Lqw9mGQP2dNDdhhODbmOgOLHdAaA9Oa1qjNsJSrvE5uWIe088PofVaNcWZWHJWIDlx8Q8/aHf1XNONHRGVliIaYqFyW+DI7Ty12JeGThXz4ri1kOpBDwBVwmhyYjqoA6qAOqmIRMQlUwEJQA0piGpiFqmBQt219yQxvtEXidG5dyV36TTrLN7ukRkk4rgEw9oIoNagjQj651XqywYWqcUc633e5misi1BHbo4Zj6jkvF1OneJ/odUJ7i8VyljHIACbWsrKxOV09nBC7Kj2ZDZgftHfyH1C9XQv3S+wtR0vuGrLNJxvNrgs9b0xQ+k1hXkFFWcFboORK1xK2yl2RyuDSNcPkfqV1VwK+SeG+hHRXRFnRY2A5/1/NCKSI4cz+0aev1H0Q+xpDp+JhXT6H+gUlA+BMgVr7JJB6OBb9Qri+SGRWXNUi0JzF08yKgfRb4pVIznG0HJCLunAe7S5jiCx3s11GQ7rq4TpmNOStB+yot5g1Yaa+HH81UXxRE48hVsW44aZj/sFMluQ4umFHRcD0r1C51Ho3cuwDtIRux1oD81jq6WN2TDmRmV5B0HJiOQByAOTEImI4oAYUxCJgcmIVMDM7VNBiQYoxY9phkjK9W83v4l62ivHOUZcX/wZz5QLLV6RlRdseY3cVp4E3T0K5tVj342jSD5NsV4JuNKQAfaj/TReg9QhdoqPZitnP3p/kd6henovrf2DUfSvuG5D/Vw+jkazp/YUPpNavHGUbSNLp5n7+S2wdtDK0SLSh6/muuuRWNizmFe3Y/VNiSI2xjQD7+8EqNEhoiY+f8AVSVRJHmKkjghgkCojjQj7wNUkFEMKLQg8a17f2WsXRLiapsdr2048DyOJHddbkpKjFRcZWFLImbnngrxyDLCw42PebzaQR9Vqc9UX4kfxAcqeRUqJLYItmNWG0aGnZcX4hSx/wCS8D9wFXjHWcmI5AHIEIqEIgBCUCETARMDkxHKgMdeNKVw04dl9MznojchA0I0pS6HE3kJ1WtOoB+S+bkqZ0ilSAH2rP8AlYvQf/QQu0VHsxez37x38jvVq9PRfXL7BqPpX3DNnf6uH0KWr6f2/wCRQ+k15C8hjBluvoxpGv0K2wP3AAJi0KtGtR9/ei7GJEkpVyEWkEWQyro0JBCrwRSERul0qRdEJlQhJBQ0SgBToVBSVh0C6IrgzYUkoBcQtYQsznKkaezbOIxPFXKSic9ORWtpxZEaBxHoUoy4JcQPNRrx6LxNZm9SfHSOjHDaiBcpocgRyAOTEImIQoEImAiAEKYCJiFoqAxrQvpmYIZFB8lPNlcURkpvoS7N5Kfu2fyt9F87P6mbkhWYwFti6kq/mWD/AJBOPaKh2ZHZweN/Jnq4L09EuZP9Az9L7hqzB/m2dCp1f0sS+k1pK8gZRte6Id52TPEeOGRw81ePsqKtpGUnJEAtdCdfhnEHTku6F/Jc4UGpKEAAr+RJFpxoqoLIo87RtBmk0yk0DYk5EOXzS2su0QNnH8U9oOSCUGLUVVIRPFmSG0Hdat8cEJckcC0ojTUFJSkuhuMZcG02Vt1zvC7Elb//ACLk5ckPTdoLbQQWkX3GhDCGgcXV9PzXNlnWJolRuVmVXhm4lUwOqmI5AHJiETEIUxCIARMDkwOQI5UBjQV9LIxRFEcpXY30MGJA1oiTqLYJcnoEMUAGgA7L519mwpUgZvbp9Jbq9o9T9FWP6i4md2Uh13p0DR3JP0Xq6OPEn9icz5QZsxn+bHQ+iw1b4ZS+kPWlPsgMvxDQVoBxJ0C87FilldRJlJRVsHxLUgzUKIyHEF+hBacHVHI5+SHCUHydEYSg1Jrgz8xM7ljAAcqH+y9BSXBUotybDVmx7wB1AKbXJC6LceCXDBWmTJACfk4wqRloCKnuqQdACctN7HXN1Q4Yue7Stc6dkVZDyOJZsx0R7m1BAIqdBoMcdMlKaTNG243Rs7PkC4AJtcjVpWVtsZSJBY24OXyOPp3W2WG2KZljyOTaMnZc1GMQNMIOBIGIfUa1J4ZohFXZMsk+qPWNk7BeS2Jd3beLb96vTE07raUow+5k5Sn7QvtUaOYON09rw/JeTrJUkvJtB0qM+V5xQwoARADgqJFKAGlMRyBCJgdRMDkxCIAWqYGMC+mZkiB4zUjvgs2BLbyPDbzvHo3FY5/paKRv2Sup+S8t4V5KscZbn8kvRj5HZjfxHbdhQhXN5PZp/NJQUWVDsEbKGjIh1c0dgfzXoaXiD+5OVe5BuxQHTbtAwlc2oW60adRMntnaj4sd7K+CG9zWgU4YF1RxNF16XDHHC12zhyScpACFEF4GhJGRFajrqry4YzX6nTpdU8L55Xg1di2hDji64guFMeI5kaarieNx7O95IZLcHx/QYc647hwyNRTkqu+Tnra6DUs6oSLQ97A4UIRdFUC41iXjkR5lLcVtLsnY7YeOZTiyWr7C9lQzeGiuL9yLaW0185ZDIrBeAOHFdCy8tPo85x+UAoeyUNrqtp0IBVLauaK9STRqrNlyxtKDyFFjlkpPgUFRn9pRWN0aB6n6rg1EVJqzSIHdC5rn9BtWr/Ye5DHQVn6T8jsbuUelIOBwgFHpy8E8DTBKNkvADd2dEbWKhCxIBKJiETQCJiEQAqYGLaV9MzJDHjNIEX9mZoQojnkcLo8zj6LlzNdF/BpBtByPZc/A+Tjb/wDCeynjwBkNubRMYwhQ+EOPen5LOat8I0x0uWApS1jDYWQwC69UuJ8IwAA5lejp8MtlHNmzq+AVaJmYhrUurnRwx8qhbS0+RcxiYrPB/Uwe6SjtFSw9AWk9gapPBmStxGsuJukyFtokYHzWPqVwzTZfKJYUShDmnHUYEefFFDTfwaWxLadEiBj6UDaAjiQcajVYzhXKNo5L7NzZsbw0WTR0xCzHhJmqJt+KKSgfMTGIFaCqSBjrNtiG1xDXBxBxFcQeiqN9jo2kvtBCewQ3ODXPBDdcs6ac10qrUkcksTTaRQkbQdUVTjNt0y3ii1wamSmbwUZIU+Dn/Q8t/Ea1Jj9OfBhP3bBDhuLgKucXA1a2uAoB8136HRRzLc1+/J5+r1LxOk/8GHmo4liXl8SK9/haHvvG9qNF7G2GlV93wkebc9S66rtmpsHaFwhtbGIvcCTiRoa5leP+Ifhtx9aC5faX9o79JrPd6cnwumw4y12caLxY4ZOW1J34PSeRJW3wTMtSEfeb3C6HoNRHuD/YxWqwvqSJ2TTHZGo5GqxnhyQ+pNfc0jOMvpdkgcNVFMqx1BqEq/QBN30S2rwFiGCNEvTh4CxhgDQpejALGmXHNL0F5CxP0cap+g/IWYOEPNfQtGF8EkUAcjoU+kT2whZkgbgNQL3i75Lz8ruTNl0XWyJ1WNDEjSoY0uc6gaCSacAlTfQXR5vbU7EjxDgWsGAqKeHU6nku3Fhr7nPPJYyFdaKuyyA4uK9KCjBWzilcnwXGP45feS64r5ZhIlEcDSvNNyRKixXNa8+w0nUsaT5YJrDB8tITyTXCbLQgMcKPAcOYB7aK5Y4SVNIhTlF2mU42zoDg+C+4QQaHEdK5+q4cv4YpcwdHZi17X1qzRSsUtzI8lyx/CckrtpHW/wAVxxqk2XxNkDlWmC5M+gy4u1f2O3Br8OXhOn+o6FO1K4mmdykmEYbGPFHUNUlElyHSuz0MklrqHP2se61xwsUpSStGjsWxZcC8QDEpQkur8qroSqmkc2R5Om3RfmJeFkCAVW1vtChkkhZVzmkgVPPh3VNR+RP3coy9tbJR5iYiRt7BF44NJdUNAAaK3aVwXo6bXYsMFHa/4PL1Ggy5ZOdr+TAW5sjOMjh8SCXQg3CJDpEYPirdxb5gK1qMefOuftZEtPPBhfHPzQMtCG15IvVIFKNxIHM5DuuzNKD9qf7HJhUlzX7lqTl2lgaTEIH8Zp8qJY8Sa5sWTI0+KLL5FtDdDSDwJc09x+a19FfBl6r+SzJNMIUALW8QHXgNaEGoT9KFU1x+/wDZLySu75/YmizUxDIdDdvYZzaTR7ebXZOHI4rztR+GwlzGP7cP/TO3BrmuJv8A7/wF4U4+gN7PgcxyK8HUYJYJ7JHrYcscsN0SZtoxBoVjRqSttdwzaUqCyRtt6g9k9qCyZltN1S2oLJharNQntQWYUFeyYWSu8ZDeLiB3UTlSGlyapjQBQcMF5rNRzVLGDtpWEy0WhoQ295NIJHYKsbqaJmrizzF8QnpxXopu+Tkqh7mAurpg3QarsaTnx0ujnTaj9ywYi33GNDIb65pw5dsJdUWGxlrusz2krZjUp7kDiPbOHgmpWS40SxZmjDQq5SqPBMY3LkvQpqrerR3Br6BVF2kRKPIhmKcTqiUIvtIcZSXTY6WtLGlaDlh5rllpsGThxR0w1OfHypP+wtB2dn3hr4I30N+LYm8ZQDLxgkEEZEAHJfO58Tx5HB/B9Xp9bjniU+r+DRWXsPGJDo8wWn4IApjpvHCvyQuCcuq3cJfuauSsmFAHhqTxfEe6I8/+TiaDkMFVtnKmVLXtlkODEcCA9gJxyqMaedFcYW+ypLby+jyad2kmpp9+GXw2FtOABOOVSMOa2hpsmZ3FUvJM9biwJqTTfg6UtSeg1IjUFNXOPPGn0XZD8NcZW3a8HDm/GPVhtUafkGTM0XvrEe+G9x/eAh0Nzj8YoMedPNdjqNR+n7dHm8yuX1fo+xS+NDPjaHD4m4VGuC1TyR7V/YyrHL6XRdkphpNQ5w1Bx7FbQkjGcWi4Yo4d8qrQzHMiUQAUsh4cS041xHVeT+L6ffjWRdx/o9D8OzbZuD+f7CZk26L5o9sjdIjUoAjdIngUwI3SbtAUxEZlT8KYAW5RezRz2XbAlS+NX4BXzyH1XFqXRvDo1AlTquKy6HtleaTY6Be1LLkpGNfcp/uIH1Tx8zSJnxFnkb34L0jloYyItYSoiUSwIi6kzBxH70K9xG04xUtw9ogxzKED4LMJ9FvGVGTViRpgHXTBTPIhxgy1Iz4FAT/D3yw808WZE5MTILQnh4aEYBGfMh4sT5IZDezD7kvDdEcMTSgDRq5xNAOpXDPWRi6s7ceklL4Pd/w2LoUpDgOIvNvOceFXOLrorwFaV5LzM2VZpuVHpx03owSsNG0YTn3YbqmuLgcMOAWcZfDLeKW22T2pEhsaA6hc7Btcep6BJSYY4NvgG2hsjLTTakOY4j2mOIx1LDVp8wtY6iWOVoxyY962ybPP9pdlJiRaYheI0uM4jW3HwxwMRmILf4gcF6ul/Et0tuQ8vUfh+2O7GZ58TNexZ5VFGbhhw5HMLOaTVM0g2mLZccuhuYSasqAc8gHNr5YeSWCXDj4Hnityl5Hse00N2nThWq0TRm0yVsQZqkyWiYROR7qrJosyMxR7aZ1CmaUotPqhxtSTRr18Oz6k4hACIAQlMKOTAxzzivZbdHOlyWLImYkO8WDMgE9P7rz9Q22bxqgl+nzB+wubkodv5g+8pdjB1usjOgRA51RdrTpj9FWPiabJn9J5tGiL0GznSKxjKd5W0c2YWscxDxkjZhaLKQ8Y7enVVvYtg10wVMsskNY0ROm3LF6maNFhiRGdcs3qZlrDERkyajFTHK00N41RXfMFZyytmkYI9P8Aw5aGyd4ZuMQu5kOIFfIBck27PS0/EDXfrEw5d900N2leVEt7jF0abU2rB+yE9egQnE41PcOKtcUKUrbEti2HPtNzS43WQrjR/EbrjhqtM795GBpYq/U0knasVkABjYjyXBoAacvePLgPNOGSEYcmWVwc+WjSSk498OkdlGvaQ5rqYtIoQR0Rky4YpNumck5KL4Z5HG2VmYAdeuiG1xo4RGuIhk+FxaMaL1MH4pjhipu2jyNRgTyOUejOzse7VpNCDT+q9NZ4zhuTOaOPkr2TOAOfzA8zRwSwZVuZefG9qJH2kWG4WVcMDyoeI1TWpS6Vi/L3zYx9p14Aagp+v+gvQJ5efBoACTwxz6K1qI0Q8ErNfYNkkERYo8Xut05nnyXj6/8AEd3sxv7v/R6Oj0W33z/wjQF4+yvFtHq0cRyT4EJcGiOPAHAFNMBwr9lO2IyD4ZXqvNCuznWKd9F2zY7GMo441JOBK4ck05cGyxyJ3WrCHE9li5pFrHIY63YWjj5D81k8qK9KRVmdoodCLjiOOSn1UP0WebWw9l91wENJqATUgaLvjPdBM5ZQ2ugU6Ik2NI4RUtw9o7ep7xbBzZmiuOZol47JhON4jst1qIf/AGRn6Ml0xj4jXeycdOKiThP6eykpx7CMjshPRxWFKRnN+IsLG/7nUCwljku/5pGqnH/vJo5H8HrUiAEshQx/HGH/AEDknFLhyX8/6GnfwwnC/A+YFN7NwGE4UY2JE+gScYdW/wBv/Y/d4NrYP4ctlZe4+caRVwvbotxJOFC/PNZuEf1/j/2bQ1DxrpfyR2jYUOE0s3z4mFCd2GN71JXLqsscUeE7/j+ju00pZHbar+f7I9n4MtLM3Vw3XCgJq93Vrj7J4rn0urc5e8nV4/TW5dIdL2TLumXRnMcagUc81xLQLwaMKgceBXbHM8krUeDzI5cjtJ0HLHhtcS0kOc11Ab5LgMKXhXEqMOng21S7J2uK3PsvTMdkMh0R73Am7gCWsGpAwA5rdwXUuSVjUuTjFlw8ltHFzcTdHipk2tEe3dxRpsa5oD7SWBKT0F0O4JeKaOEUQwHNI1bUBwIwpXitsWdR+1HP7W6qmVbG2cFnNiPlwyJDJDohfRzgQAKUPDiscuWT98PjvkqdwXKKltbKyUxHbMEeF4O8bBN0N8JbfcwDw0NDUEVOa3/NyWNbOTHC45JU2r8GehfhDGd4hG3jCSWltxpLa4EgnOir15S5UkdPppcUEJT8PXwDXcxHEe9W/wChKlynLt/yOor4/gLNlnMwc1w/maR6rLJjfaRcZIUuHL5LlaaNDr6FYUO3vJUrEdf5JgLU/YToQNdLKjYjdINOY+SQETrLZzUSQ0yI2Qw691i4ou2QRrCYRx7oUUG4GxdmITs6+f8AdargluyEbGS54FNSfklpeB7Nh5b4XHoSqTYqRL/geUGbHf8AsKpCofD2JlCQBDJJNA0OJJJyAV44Sm6TIySUFcjbWL+DkoKOjsB//NpNB1d+S0uEOuf1fX7f7M/dLvj+zdWVs5KSg/YwIUMDiGAHzdmlLLNqr4GscVzQOtWZjvcGsihocHECl00GQvGua5MvqPiLR0wljS90bAMAmLRrnloJpdLnYEZ54Llg5S4c19rf+zSObl1ja/WilbUGNKuBhNERrnBrS115zMM3tpktnppR90Oa/cfrrJGslhCPDjvZDvCG5xLXOa8EBnGrSM64rVwlKKcn38M5fam6+CtCiRH0a51wAuJFKuFDgByNPks0ne2+BTUnzHgq2zaAgxIZZUveamrRQO1oMlnknDH7odvscfWk1GXPgjsmznxJhsbxA40GTCDoDmtIZcuSopUjaeLFjjy7YYe67ep+yNatigNFc/dWlPG3z/k5+ZrjwBxGcXeBxFbzXk+ze1w+8Vz5Zt8J/dk6XG4ZN010Nm5Z7KOhxmvdldPhI81z/k+Lxz5PWjq4P648HQtqHNNyM1rqUOND0IK0WbJhuGRWD02LMt0GQ2zMxojQ6VvXIpN+FwbTiCOB0TWVTi/TdPx5OHVaacVT/cvbLwi27de4RRhEbdq06spw81ro16bd8Nnn5NLVSRuJKZF7EXQanACgIwxK9Jx8Fqaui6+abSoxxoBqoNLTFhRw4kYgjMHsknzQNFSYZCc+45jCaVqWtp0qn6vu2Xz2ZOUVKiGLYsI5NLf5SR8slXHykXz8MoR7APuRP9zQfmKeiNsQ3SQOmLIjt4Bw/hP0KPTXwx+r5QKfHANDUHTFGxr4HuT+Sg551Cyo3sZvDqkBG+NzKljG77qsWUI+OgZBvjoUWFHNj6tRuCmSCZ0aFSkKhRMHRPcFE1nWpuI8KK4Vaw4+fFdmknF7oPi0cmrjL2zXwewyc0yKwPhuDmnEEGqznBwdSLjNSVoZMzLaEVBNDglQ2zy63rScJh2IN3Cla0HJeTqG9/fXwcGeUt7R0OQf++DGNvlvgqRUHC8K1oDoumWlhNqdJfoaRnqJwScnwLING8cDFdDoSaXxdFMS1tVzwxRnmcY+2v1Olfi2SKUZpP4YeZacF4F4kUoAXChNDUaHNdiyKtsvguVP/IPdaTQ8Xi0nEHChpwJOizlk8Din8lWZteA5z6sFSKDy414KVOLbtdFtPpMhsmeIIc2txpr4jeNdByTx5HfHRm0o2gzNw/0qC4EF9wgi74STy7rsilNOM2S5OPMTP2dZD4f7NwNASXF7sewXDPHUn4OndxYUkbJhRYTwXGoN4OacRQZLo0+FNtMxy5GlZiYdlRhGYI9WGI43RgbzBz4FZanHvaOzTapY4tI2EvZwgRWXIjiDm1zePHxZEKFp44pKUTLPqJaiFPivAYtOa8bWQS2ub9a6LXUSuknyccMkIWpAyXteJ+lPg4kNYHOGV01rUjjWq3wZJKexnNq3wpRYbgTTS41Ph4CgIbrhrzWc80PUr+D0YYZPEmubJI1nRbt+FGvhowBIvc8UsuHLKN45/uYTfw0Zp1ouikAucXV8IAqT5Ly4QzZePnowePwaWTtiKBduXnU1Xv4sU8cayu2TGTfRIYs3E9kNaFrx8Fck0OTi0/aQ4bjSlXFxBFfebUjsquP/AODW5LoqRrKeSTea3kHUA6Cif2sh890YiugXG5noUcWuUOY6IzCPEjyUuQ6EDBqs27KSELG6qRjbg0TAYTTRICCLPBvEfJFjopRbY0P1RyOkUo9qk4VPSipKXYvaPsna2Yk3VhPN3i04jzHFejj1Da2zVnBk06T3QdGnsv8AEwF1XgAk46Y6DgoenTlugxeq0ts0H5y2pGPCLwyG+KB4SRRwPI8eiieKSg242wi8cprkz8za7nvDKkYDEaVwAXny39O0aaie2lH5Cln2Y262HGAvElxiE+JtT4QEYox+RLTpLrkOxLGhvDN8b7m5e62nOmfBbyjGXfJolXXBSdDhtJEMAEGjuNG0zrrknCMbdIxzYW12Za2pGE6LvIZeRdpEaKir/iHzwWepqMfauTp00eakwRvo8QGBK1LsScKFo5k5LPTy3fUjXPgUHd8Gu2ekosrAvujPiGgJaaXW6gALWT+Y8GUV5CT3vnpYiFQOvA3sq0OIr0RDdli0yHOMZ8GCl9oXwYkWFiy6bjw7Ov8AZKTli4MdRkde0LStow3gOcXbwYNJ9ksGYFeKz4eP3XfwZ6XJkeRp9FGbt17LoxIv/wC2uFeqv1G4bUdyhUmx7Y0ZuLfEcxqarlcObPPyYW5M3FgzTIrHUo2I5paX0FQ6lKkrt0+X3m8sK2JUC7Lk4MJ273znRA+rn3sKVxFNFhkwYd7v6r7PRhqMiglSqug5aVomA9ocwuZEBuOaCTTi1wW+XJkw00ri/HaHhhDOnbprsSz5OG0PjyoBiFpY1p9lpcfE7lhh5ro0rhNb1+xxarH6b2viwA+TnYUTeijscW1qacgPRYzhmcnkkuRRni27Y9Gi2cEcPvODyKe8KV5UVafHPdb6DLJVwaCIIr8qMHcrs4XRztORXNitOZcTxNUf5DaeXfpY0+a4mjuGOmeiQxhi1SbAQxioYxhinmgZE55+ygCjNxT9hFjRQdU8UrHRA89UJiK0Zy1iyGgZMxlsjJlGJFVpmbEhz725OIVrI0Q8cX8BGW2jit41V+qn2jN4F8BaHts8+3j5qXDBLtFKWePTD0l+I1IZh1pXAE4kdCn6GJ9MPWy3zGxIe0UEww1sQg8XE59VH5NJ+2Q3qm+4joFp3Wm5GaakEgjA+dVM9Fu7ZUdXFfB1luuRDFvgRCcS05g8CFhPRZF9L4JlrOeOjaw5mD+jkwoovnEtc7vQJrSZIx47NVqISfIMiTNyjILyG1vHGlSc6qJ6fMlUUVGeJ3bCdqWdKx3Q4sXduiFha5wwJAFRXmtMkMuVLcuiIvFG/kDxJWVLWgNLSzwtxODScT1WT085QqmjglqGpezgHOsppe4OcbgxBaQT5lEtPOPFHbp9Sskbb5FnHurDZL3nFzqFzyBTnVQ9LN9plvJDyaqx7LMtiXsNM/ECDXNOOmyxdpFvLjkqbC1vCAyE0gNqHNcAygzNDhxXRPTynB8cmcc0VLsnkrRhRHMe9wwqAC4Vb5LfHiybV7WRLJC3yW7TnYIbegRIYLsMHBufEjVbQwZP/FmOTNDtsEu2key6GXXuydeLQK6ii6IaSbXuMZavGujRS20MEsBc9jXUxBc3A9VjLR5U6SbRcdZiaK03thKMzmIXk68fkqjosvyv34B6uHwB4n4iyoJo4nmGHFa/k/Ml+5l+Zn/4swi8Ns9pI7yS3BQ6hU2OhKdEhiA8kAcSgAfPQ6/3QxoGOIH2VNDtET3ck1EVoozDlrFCbBkcLVGTQPjBVZm0VnJiGIAW8UAKHJ2FD94VVk0ObHKNzDah4mnDie6fqSFsRI20Xj3j3Kfqy8i9OJK214vxnun60helEUWzF+M90/WkL0Y+B4tqL8Z7p+tIXoQ8Dv17G+Mp+vIXoQ8Hfr2N8ZTWomH5eHg79exvjPdH5ifkPy8PBxtyN8Z7p/mMnkPy8PB365i/G7uj8xk8i9DH4F/WcQ++7un+YyeRehDwKLQf8Tu5T/MZPIelDwPZMk8a+af5if8A5Mfpx8BCTFaVKh5Ww2I0cCHBuirfmUbpP5DavAWLivMZ6CYwFIdjw7opaCxL/P0SoY1zxz+aAIi4KhEURydCKkaXryU0UUI0s4IsdA6ZhrSLFQPjKhFU0TIIYkJOxNFZ0EqrIojMIp2A0tQAiAFqUWKkdVOwo6oQFHV5oA6vNAC15hAC1QI6vMIChb3NAUJe5osdHX+qLFQu8KLCiRhKE2FF+VgnRUk2JsP2dIOPBaxiZuRpYUhQDLstKj5M7l4LlevZeUz0RC1KwI3U5IGNvhHIDXReRKKAidEOiXHkYwlyOAGUdqnwHJG5nNV/gRBFlQ7hVPkOClEsknIURYcFSNY5CNwUVIlnOS3j2kbpAjOvZG8NhEZQc09zFsRE6VGircTtQx0onuFtInSadk7Rhk0bg2sY6VT3C2sYZY6J7gpibg6IsVCbk6IsDtwUWAv6OUWFMUSxRYD2yTjwPZFgWGWS8+6eyYFyBs/EPukKlCTJckuwvJbMH3losT+SPUXwHpKwQ3hVUsaXbFub6QalpOmTQPJXGMSXuLYleXor2rwK/wBQQYh1Xk0d9ihw1JRQCeSXIChp5BSxiGuqQxhGpT4ENuDUp8ByOaxuiLChxaDlQJWOhphlIBNwUchaGPlgVahJi3ELpYcStFjS7J3MYZVmhKpKC+BWzv0NvwjslaGNfZ7CcgirCxjrGhngjag3DP8AD7Dy5JqC8i3MjOz7U9sQtjf8NN5pbQcjm7MBDiG4kGyraZ/VG1eR3+grNlm6pUmG6iVuy8NWsbIeRErdnoQ91PZQlJskZYsOuDE6QclyFZrR7rQmotitInbLNGnkFaiyW0ObBGn0TtLtiV+CaHDA4Ko7ROye5zWn2IryPa4p2KkO33JOxUBSF5TO4UKSkOUsBqTGIUgGOTA5iBj6IQmKxUSSOKuKRJWK3fCEMWQxCFLKRz+CSBnLQkfTBSwOBREoVi0JLcIJk/I4rORaGtUFDjkriQxvFbkIe5Q2Wkc1CEyZmS6ILgxk+SE5FJvgcVySQxgkhscmyToZVIl9krUwHcFouiGNUjP/2Q=="/>
          <p:cNvSpPr>
            <a:spLocks noChangeAspect="1" noChangeArrowheads="1"/>
          </p:cNvSpPr>
          <p:nvPr/>
        </p:nvSpPr>
        <p:spPr bwMode="auto">
          <a:xfrm>
            <a:off x="1679575" y="-1538288"/>
            <a:ext cx="4286250" cy="32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s-MX"/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557338"/>
            <a:ext cx="54721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3450" y="333376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6412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7104063" y="2781301"/>
            <a:ext cx="3313112" cy="1470025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28800" dirty="0">
                <a:latin typeface="Algerian" pitchFamily="82" charset="0"/>
              </a:rPr>
              <a:t>TASTE</a:t>
            </a:r>
            <a:endParaRPr lang="es-PA" dirty="0">
              <a:latin typeface="Algerian" pitchFamily="82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66" y="1521338"/>
            <a:ext cx="5184775" cy="466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5701" y="189217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56416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9219" name="1 Título"/>
          <p:cNvSpPr txBox="1">
            <a:spLocks/>
          </p:cNvSpPr>
          <p:nvPr/>
        </p:nvSpPr>
        <p:spPr bwMode="auto">
          <a:xfrm>
            <a:off x="7175501" y="2781301"/>
            <a:ext cx="32416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SMELL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268414"/>
            <a:ext cx="53276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176" y="414900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8142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10243" name="1 Título"/>
          <p:cNvSpPr txBox="1">
            <a:spLocks/>
          </p:cNvSpPr>
          <p:nvPr/>
        </p:nvSpPr>
        <p:spPr bwMode="auto">
          <a:xfrm>
            <a:off x="7680326" y="2781301"/>
            <a:ext cx="266382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ADD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10244" name="Picture 2" descr="http://static.yuppiechef.com/spatula/wp-content/uploads/2012/12/adding-cake-ingredie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557339"/>
            <a:ext cx="5472113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762" y="274638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12078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11267" name="1 Título"/>
          <p:cNvSpPr txBox="1">
            <a:spLocks/>
          </p:cNvSpPr>
          <p:nvPr/>
        </p:nvSpPr>
        <p:spPr bwMode="auto">
          <a:xfrm>
            <a:off x="7464425" y="2781301"/>
            <a:ext cx="30241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BAKE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1126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268414"/>
            <a:ext cx="5472112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89568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12291" name="1 Título"/>
          <p:cNvSpPr txBox="1">
            <a:spLocks/>
          </p:cNvSpPr>
          <p:nvPr/>
        </p:nvSpPr>
        <p:spPr bwMode="auto">
          <a:xfrm>
            <a:off x="7680325" y="2781301"/>
            <a:ext cx="23256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BOIL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1229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1341439"/>
            <a:ext cx="5329237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4762" y="487925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97480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20483" name="1 Título"/>
          <p:cNvSpPr txBox="1">
            <a:spLocks/>
          </p:cNvSpPr>
          <p:nvPr/>
        </p:nvSpPr>
        <p:spPr bwMode="auto">
          <a:xfrm>
            <a:off x="7680325" y="2781301"/>
            <a:ext cx="23256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4400">
                <a:latin typeface="Algerian" panose="04020705040A02060702" pitchFamily="82" charset="0"/>
              </a:rPr>
              <a:t>MIX</a:t>
            </a:r>
            <a:endParaRPr lang="es-PA" altLang="es-MX" sz="4400">
              <a:latin typeface="Algerian" panose="04020705040A02060702" pitchFamily="82" charset="0"/>
            </a:endParaRPr>
          </a:p>
        </p:txBody>
      </p:sp>
      <p:pic>
        <p:nvPicPr>
          <p:cNvPr id="204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83" y="1210982"/>
            <a:ext cx="6048375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61" y="274638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99653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sp>
        <p:nvSpPr>
          <p:cNvPr id="19459" name="1 Título"/>
          <p:cNvSpPr txBox="1">
            <a:spLocks/>
          </p:cNvSpPr>
          <p:nvPr/>
        </p:nvSpPr>
        <p:spPr bwMode="auto">
          <a:xfrm>
            <a:off x="7319963" y="2781301"/>
            <a:ext cx="31686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s-ES" altLang="es-MX" sz="7200">
                <a:latin typeface="Algerian" panose="04020705040A02060702" pitchFamily="82" charset="0"/>
              </a:rPr>
              <a:t>WASH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412875"/>
            <a:ext cx="5616575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581" y="167603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09541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Before</a:t>
            </a:r>
            <a:r>
              <a:rPr lang="es-MX" dirty="0" smtClean="0"/>
              <a:t> Reading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840965"/>
            <a:ext cx="11466619" cy="4525963"/>
          </a:xfrm>
        </p:spPr>
        <p:txBody>
          <a:bodyPr/>
          <a:lstStyle/>
          <a:p>
            <a:r>
              <a:rPr lang="en-US" dirty="0"/>
              <a:t>Take a quick look at the </a:t>
            </a:r>
            <a:r>
              <a:rPr lang="en-US" dirty="0" smtClean="0"/>
              <a:t>picture </a:t>
            </a:r>
            <a:r>
              <a:rPr lang="en-US" dirty="0"/>
              <a:t>in the </a:t>
            </a:r>
            <a:r>
              <a:rPr lang="en-US" dirty="0" smtClean="0"/>
              <a:t>text (page 20) . </a:t>
            </a:r>
            <a:r>
              <a:rPr lang="en-US" dirty="0"/>
              <a:t>Discuss how you imagine </a:t>
            </a:r>
            <a:r>
              <a:rPr lang="en-US" dirty="0" smtClean="0"/>
              <a:t>this reading.</a:t>
            </a:r>
            <a:endParaRPr lang="en-US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81" y="-39598"/>
            <a:ext cx="1457070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028699"/>
              </p:ext>
            </p:extLst>
          </p:nvPr>
        </p:nvGraphicFramePr>
        <p:xfrm>
          <a:off x="182026" y="253235"/>
          <a:ext cx="11347454" cy="6354688"/>
        </p:xfrm>
        <a:graphic>
          <a:graphicData uri="http://schemas.openxmlformats.org/drawingml/2006/table">
            <a:tbl>
              <a:tblPr firstRow="1" firstCol="1" bandRow="1"/>
              <a:tblGrid>
                <a:gridCol w="307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6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4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Inglés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5°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NOMBRE DEL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PROFESOR/A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Pía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Cáceres González</a:t>
                      </a:r>
                      <a:endParaRPr lang="es-CL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3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APRENDIZAJE </a:t>
                      </a: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PRIORIZACIÓN NIVEL 1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OA 5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Leer y demostrar comprensión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textos adaptados y auténticos simples, no literarios,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que contengan palabras de uso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frecuente, familias de palabras,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repetición de palabras y frases,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estén acompañados de abundante apoyo visual, y estén relacionados con los temas y las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siguientes funciones del año: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› saludar y despedirse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› solicitar y entregar información personal y de temas familiares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› agradecer, disculparse y pedir permiso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› seguir y dar instrucciones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› describir personas, objetos y su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posición, lugares, acciones cotidianas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y clima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› expresar gustos, preferencias, cantidades y posesiones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70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200" b="1" dirty="0" smtClean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INDICADORES DE EVALUACIÓN PARA OA</a:t>
                      </a:r>
                      <a:endParaRPr lang="es-CL" sz="12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-Asocian palabras y expresiones que se repiten en los textos a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 función comunicativa.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Reconocen palabras de uso frecuente más comunes presentes en el texto</a:t>
                      </a:r>
                    </a:p>
                    <a:p>
                      <a:pPr marL="171450" lvl="0" indent="-171450">
                        <a:buFontTx/>
                        <a:buChar char="-"/>
                      </a:pP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Identifican referencias a acciones habituales referidas a la</a:t>
                      </a:r>
                      <a:r>
                        <a:rPr lang="es-MX" sz="12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comida; por ejemplo: I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eat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apple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everyday</a:t>
                      </a:r>
                      <a:r>
                        <a:rPr lang="es-MX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3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Contenido: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Vocabulary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related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food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es-CL" sz="1200" b="0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verbs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Habilidades</a:t>
                      </a:r>
                      <a:r>
                        <a:rPr lang="es-CL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:</a:t>
                      </a:r>
                      <a:r>
                        <a:rPr lang="es-MX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Comprensión lectora de textos adaptados y auténticos breves, no literarios y literarios.</a:t>
                      </a: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9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MX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Identificar ,</a:t>
                      </a:r>
                      <a:r>
                        <a:rPr lang="es-MX" sz="12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reconocer y asociar palabras y expresiones habituales referidas a la comida.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MX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CL" sz="1200" b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91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CL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 evaluará de forma formativa a través de preguntas del ticket de </a:t>
                      </a:r>
                      <a:r>
                        <a:rPr lang="es-CL" sz="1200" kern="12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salida</a:t>
                      </a:r>
                      <a:r>
                        <a:rPr lang="es-CL" sz="1200" kern="1200" baseline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online.</a:t>
                      </a:r>
                      <a:endParaRPr lang="es-MX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181" y="25323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5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While</a:t>
            </a:r>
            <a:r>
              <a:rPr lang="es-MX" dirty="0" smtClean="0"/>
              <a:t> Reading (page 20)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62" y="92076"/>
            <a:ext cx="1005934" cy="1069068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766" t="16884" r="22685" b="17310"/>
          <a:stretch/>
        </p:blipFill>
        <p:spPr>
          <a:xfrm>
            <a:off x="1254034" y="1600200"/>
            <a:ext cx="9718765" cy="47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201465"/>
          </a:xfrm>
        </p:spPr>
        <p:txBody>
          <a:bodyPr>
            <a:normAutofit/>
          </a:bodyPr>
          <a:lstStyle/>
          <a:p>
            <a:r>
              <a:rPr lang="es-MX" dirty="0" err="1" smtClean="0"/>
              <a:t>After</a:t>
            </a:r>
            <a:r>
              <a:rPr lang="es-MX" dirty="0" smtClean="0"/>
              <a:t> Reading ( page 20)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846" t="26971" r="23009" b="21655"/>
          <a:stretch/>
        </p:blipFill>
        <p:spPr>
          <a:xfrm>
            <a:off x="1332413" y="1583190"/>
            <a:ext cx="8948056" cy="43461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25" y="167549"/>
            <a:ext cx="10059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3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err="1" smtClean="0"/>
              <a:t>It´s</a:t>
            </a:r>
            <a:r>
              <a:rPr lang="es-MX" dirty="0" smtClean="0"/>
              <a:t> time to </a:t>
            </a:r>
            <a:r>
              <a:rPr lang="es-MX" dirty="0" err="1" smtClean="0"/>
              <a:t>play</a:t>
            </a:r>
            <a:r>
              <a:rPr lang="es-MX" dirty="0" smtClean="0"/>
              <a:t> </a:t>
            </a:r>
            <a:br>
              <a:rPr lang="es-MX" dirty="0" smtClean="0"/>
            </a:br>
            <a:r>
              <a:rPr lang="es-MX" dirty="0" err="1"/>
              <a:t>F</a:t>
            </a:r>
            <a:r>
              <a:rPr lang="es-MX" dirty="0" err="1" smtClean="0"/>
              <a:t>ind</a:t>
            </a:r>
            <a:r>
              <a:rPr lang="es-MX" dirty="0" smtClean="0"/>
              <a:t> 8 </a:t>
            </a:r>
            <a:r>
              <a:rPr lang="es-MX" dirty="0" err="1" smtClean="0"/>
              <a:t>differences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581" y="274638"/>
            <a:ext cx="987638" cy="853514"/>
          </a:xfrm>
          <a:prstGeom prst="rect">
            <a:avLst/>
          </a:prstGeom>
        </p:spPr>
      </p:pic>
      <p:pic>
        <p:nvPicPr>
          <p:cNvPr id="2052" name="Picture 4" descr="Investigador Privado, El Detective, Emoticon imagen png - imagen  transparente descarga gratui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100000" l="333" r="100000">
                        <a14:foregroundMark x1="56111" y1="28519" x2="56111" y2="2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6403">
            <a:off x="-156694" y="435672"/>
            <a:ext cx="3570922" cy="21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628767" y="2670401"/>
            <a:ext cx="4501662" cy="35846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625" y="2795949"/>
            <a:ext cx="4078577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L" sz="7300" dirty="0" smtClean="0"/>
              <a:t>ONLINE EXIT </a:t>
            </a:r>
            <a:r>
              <a:rPr lang="es-CL" sz="7300" dirty="0"/>
              <a:t>TICKET </a:t>
            </a:r>
            <a:r>
              <a:rPr lang="es-CL" sz="7300" dirty="0" smtClean="0"/>
              <a:t>34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sp>
        <p:nvSpPr>
          <p:cNvPr id="6" name="Rectángulo redondeado 5"/>
          <p:cNvSpPr/>
          <p:nvPr/>
        </p:nvSpPr>
        <p:spPr>
          <a:xfrm>
            <a:off x="3496119" y="1913810"/>
            <a:ext cx="7358566" cy="128237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MX" dirty="0">
                <a:solidFill>
                  <a:schemeClr val="tx1"/>
                </a:solidFill>
              </a:rPr>
              <a:t>https://docs.google.com/forms/d/e/1FAIpQLSepo56Qmgf4IIpilNGopad__vKpFLFL5EPFGdQGOwajP0JcJA/viewform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951760" y="5403474"/>
            <a:ext cx="4075800" cy="11448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Email: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pia.caceres@colegio-jeanpiaget.cl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Telefono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+569 32735472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207" y="500062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7523" t="9738" r="29088" b="15627"/>
          <a:stretch/>
        </p:blipFill>
        <p:spPr>
          <a:xfrm rot="20705584">
            <a:off x="448936" y="1922553"/>
            <a:ext cx="2633900" cy="254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lamada de nube 2"/>
          <p:cNvSpPr/>
          <p:nvPr/>
        </p:nvSpPr>
        <p:spPr>
          <a:xfrm>
            <a:off x="6006904" y="770204"/>
            <a:ext cx="4979964" cy="3872134"/>
          </a:xfrm>
          <a:prstGeom prst="cloudCallout">
            <a:avLst>
              <a:gd name="adj1" fmla="val -96365"/>
              <a:gd name="adj2" fmla="val 2874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job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!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See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you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class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good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MX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bye</a:t>
            </a:r>
            <a:r>
              <a:rPr lang="es-MX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s-MX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 descr="Well done! Congratulations Good Job | Congratulations images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33" y="1376826"/>
            <a:ext cx="3204698" cy="247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rofesor PNG Clipart | PNGOcea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6" y="2096719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647" y="524281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45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609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9" y="1672046"/>
            <a:ext cx="2579314" cy="1883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151" y="1731146"/>
            <a:ext cx="2549367" cy="182447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31146"/>
            <a:ext cx="2549435" cy="182447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latin typeface="Comic Sans MS" panose="030F0702030302020204" pitchFamily="66" charset="0"/>
              </a:rPr>
              <a:t>Virtual </a:t>
            </a:r>
            <a:r>
              <a:rPr lang="es-MX" b="1" dirty="0" err="1" smtClean="0">
                <a:latin typeface="Comic Sans MS" panose="030F0702030302020204" pitchFamily="66" charset="0"/>
              </a:rPr>
              <a:t>classroom</a:t>
            </a:r>
            <a:r>
              <a:rPr lang="es-MX" b="1" dirty="0" smtClean="0">
                <a:latin typeface="Comic Sans MS" panose="030F0702030302020204" pitchFamily="66" charset="0"/>
              </a:rPr>
              <a:t> rules</a:t>
            </a:r>
            <a:endParaRPr lang="es-MX" b="1" dirty="0">
              <a:latin typeface="Comic Sans MS" panose="030F0702030302020204" pitchFamily="66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681" y="1731146"/>
            <a:ext cx="2603381" cy="182447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424" y="4095104"/>
            <a:ext cx="3070760" cy="21489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8433" y="4095104"/>
            <a:ext cx="2919281" cy="20183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773" y="4029788"/>
            <a:ext cx="2922245" cy="2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5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0064" y="161667"/>
            <a:ext cx="10515600" cy="1325563"/>
          </a:xfrm>
        </p:spPr>
        <p:txBody>
          <a:bodyPr/>
          <a:lstStyle/>
          <a:p>
            <a:pPr algn="ctr"/>
            <a:r>
              <a:rPr lang="es-MX" b="1" dirty="0" smtClean="0"/>
              <a:t>Importante </a:t>
            </a:r>
            <a:endParaRPr lang="es-MX" b="1" dirty="0"/>
          </a:p>
        </p:txBody>
      </p:sp>
      <p:pic>
        <p:nvPicPr>
          <p:cNvPr id="3074" name="Picture 2" descr="Lápiz De Dibujo Escribir Ilustración De Vector De Sombra De 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24" b="96530" l="6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70" y="1274385"/>
            <a:ext cx="1316893" cy="1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390" y="365125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Inglés Libro De Texto De Lenguaje, Representación 3D Foto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72" b="97051" l="5128" r="95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64" y="2843902"/>
            <a:ext cx="1460306" cy="154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Colorido icono de cámara fotográfica, estilo de dibujos animados ...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99" l="0" r="99846">
                        <a14:foregroundMark x1="35308" y1="13286" x2="35308" y2="13286"/>
                        <a14:foregroundMark x1="43385" y1="10581" x2="43385" y2="10581"/>
                        <a14:foregroundMark x1="50692" y1="10024" x2="50692" y2="10024"/>
                        <a14:foregroundMark x1="58000" y1="11535" x2="58000" y2="11535"/>
                        <a14:foregroundMark x1="65692" y1="13842" x2="65692" y2="13842"/>
                        <a14:foregroundMark x1="85846" y1="47335" x2="85846" y2="47335"/>
                        <a14:foregroundMark x1="87846" y1="34845" x2="87846" y2="34845"/>
                        <a14:backgroundMark x1="15000" y1="14240" x2="15000" y2="14240"/>
                        <a14:backgroundMark x1="93000" y1="16309" x2="93000" y2="16309"/>
                        <a14:backgroundMark x1="64615" y1="7399" x2="64615" y2="7399"/>
                        <a14:backgroundMark x1="55462" y1="3978" x2="55462" y2="3978"/>
                        <a14:backgroundMark x1="46538" y1="5091" x2="46538" y2="5091"/>
                        <a14:backgroundMark x1="36231" y1="6842" x2="36231" y2="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3" y="4730288"/>
            <a:ext cx="2609909" cy="13474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4 Llamada de flecha a la izquierda"/>
          <p:cNvSpPr/>
          <p:nvPr/>
        </p:nvSpPr>
        <p:spPr>
          <a:xfrm>
            <a:off x="2720910" y="1358769"/>
            <a:ext cx="6043262" cy="1232509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10" name="8 Llamada de flecha a la izquierda"/>
          <p:cNvSpPr/>
          <p:nvPr/>
        </p:nvSpPr>
        <p:spPr>
          <a:xfrm>
            <a:off x="3040752" y="3074040"/>
            <a:ext cx="5723420" cy="129179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</a:t>
            </a:r>
            <a:r>
              <a:rPr lang="es-CL" dirty="0" smtClean="0">
                <a:solidFill>
                  <a:prstClr val="black"/>
                </a:solidFill>
              </a:rPr>
              <a:t>imagen </a:t>
            </a:r>
            <a:r>
              <a:rPr lang="es-CL" dirty="0">
                <a:solidFill>
                  <a:prstClr val="black"/>
                </a:solidFill>
              </a:rPr>
              <a:t>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</a:t>
            </a:r>
            <a:r>
              <a:rPr lang="es-CL" b="1" dirty="0" smtClean="0">
                <a:solidFill>
                  <a:prstClr val="black"/>
                </a:solidFill>
              </a:rPr>
              <a:t>inglés.</a:t>
            </a:r>
            <a:endParaRPr lang="es-CL" b="1" dirty="0">
              <a:solidFill>
                <a:prstClr val="black"/>
              </a:solidFill>
            </a:endParaRPr>
          </a:p>
        </p:txBody>
      </p:sp>
      <p:sp>
        <p:nvSpPr>
          <p:cNvPr id="11" name="6 Llamada de flecha a la izquierda"/>
          <p:cNvSpPr/>
          <p:nvPr/>
        </p:nvSpPr>
        <p:spPr>
          <a:xfrm>
            <a:off x="2934198" y="4884244"/>
            <a:ext cx="5829974" cy="1193467"/>
          </a:xfrm>
          <a:prstGeom prst="leftArrowCallou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</a:t>
            </a:r>
            <a:r>
              <a:rPr lang="es-CL" dirty="0" smtClean="0">
                <a:solidFill>
                  <a:prstClr val="black"/>
                </a:solidFill>
              </a:rPr>
              <a:t>la imagen </a:t>
            </a:r>
            <a:r>
              <a:rPr lang="es-CL" dirty="0">
                <a:solidFill>
                  <a:prstClr val="black"/>
                </a:solidFill>
              </a:rPr>
              <a:t>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</p:spTree>
    <p:extLst>
      <p:ext uri="{BB962C8B-B14F-4D97-AF65-F5344CB8AC3E}">
        <p14:creationId xmlns:p14="http://schemas.microsoft.com/office/powerpoint/2010/main" val="5977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de nube 3"/>
          <p:cNvSpPr/>
          <p:nvPr/>
        </p:nvSpPr>
        <p:spPr>
          <a:xfrm>
            <a:off x="6361611" y="561703"/>
            <a:ext cx="4349932" cy="2965268"/>
          </a:xfrm>
          <a:prstGeom prst="cloudCallout">
            <a:avLst>
              <a:gd name="adj1" fmla="val -141860"/>
              <a:gd name="adj2" fmla="val 328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1" dirty="0" smtClean="0">
                <a:solidFill>
                  <a:schemeClr val="tx1"/>
                </a:solidFill>
              </a:rPr>
              <a:t>1- Do </a:t>
            </a:r>
            <a:r>
              <a:rPr lang="es-MX" sz="2400" b="1" dirty="0" err="1" smtClean="0">
                <a:solidFill>
                  <a:schemeClr val="tx1"/>
                </a:solidFill>
              </a:rPr>
              <a:t>you</a:t>
            </a:r>
            <a:r>
              <a:rPr lang="es-MX" sz="2400" b="1" dirty="0" smtClean="0">
                <a:solidFill>
                  <a:schemeClr val="tx1"/>
                </a:solidFill>
              </a:rPr>
              <a:t> </a:t>
            </a:r>
            <a:r>
              <a:rPr lang="es-MX" sz="2400" b="1" dirty="0" err="1" smtClean="0">
                <a:solidFill>
                  <a:schemeClr val="tx1"/>
                </a:solidFill>
              </a:rPr>
              <a:t>know</a:t>
            </a:r>
            <a:r>
              <a:rPr lang="es-MX" sz="2400" b="1" dirty="0" smtClean="0">
                <a:solidFill>
                  <a:schemeClr val="tx1"/>
                </a:solidFill>
              </a:rPr>
              <a:t> </a:t>
            </a:r>
            <a:r>
              <a:rPr lang="es-MX" sz="2400" b="1" dirty="0" err="1" smtClean="0">
                <a:solidFill>
                  <a:schemeClr val="tx1"/>
                </a:solidFill>
              </a:rPr>
              <a:t>how</a:t>
            </a:r>
            <a:r>
              <a:rPr lang="es-MX" sz="2400" b="1" dirty="0" smtClean="0">
                <a:solidFill>
                  <a:schemeClr val="tx1"/>
                </a:solidFill>
              </a:rPr>
              <a:t> to </a:t>
            </a:r>
            <a:r>
              <a:rPr lang="es-MX" sz="2400" b="1" dirty="0" err="1" smtClean="0">
                <a:solidFill>
                  <a:schemeClr val="tx1"/>
                </a:solidFill>
              </a:rPr>
              <a:t>make</a:t>
            </a:r>
            <a:r>
              <a:rPr lang="es-MX" sz="2400" b="1" dirty="0" smtClean="0">
                <a:solidFill>
                  <a:schemeClr val="tx1"/>
                </a:solidFill>
              </a:rPr>
              <a:t> </a:t>
            </a:r>
            <a:r>
              <a:rPr lang="es-MX" sz="2400" b="1" dirty="0" err="1" smtClean="0">
                <a:solidFill>
                  <a:schemeClr val="tx1"/>
                </a:solidFill>
              </a:rPr>
              <a:t>your</a:t>
            </a:r>
            <a:r>
              <a:rPr lang="es-MX" sz="2400" b="1" dirty="0" smtClean="0">
                <a:solidFill>
                  <a:schemeClr val="tx1"/>
                </a:solidFill>
              </a:rPr>
              <a:t> </a:t>
            </a:r>
            <a:r>
              <a:rPr lang="es-MX" sz="2400" b="1" dirty="0" err="1" smtClean="0">
                <a:solidFill>
                  <a:schemeClr val="tx1"/>
                </a:solidFill>
              </a:rPr>
              <a:t>favorite</a:t>
            </a:r>
            <a:r>
              <a:rPr lang="es-MX" sz="2400" b="1" dirty="0" smtClean="0">
                <a:solidFill>
                  <a:schemeClr val="tx1"/>
                </a:solidFill>
              </a:rPr>
              <a:t> </a:t>
            </a:r>
            <a:r>
              <a:rPr lang="es-MX" sz="2400" b="1" dirty="0" err="1" smtClean="0">
                <a:solidFill>
                  <a:schemeClr val="tx1"/>
                </a:solidFill>
              </a:rPr>
              <a:t>dish</a:t>
            </a:r>
            <a:r>
              <a:rPr lang="es-MX" sz="2400" b="1" dirty="0" smtClean="0">
                <a:solidFill>
                  <a:schemeClr val="tx1"/>
                </a:solidFill>
              </a:rPr>
              <a:t>?</a:t>
            </a:r>
            <a:endParaRPr lang="es-MX" sz="24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746" y="3526971"/>
            <a:ext cx="2249671" cy="230166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24132" y="205595"/>
            <a:ext cx="10515600" cy="1325563"/>
          </a:xfrm>
        </p:spPr>
        <p:txBody>
          <a:bodyPr/>
          <a:lstStyle/>
          <a:p>
            <a:pPr algn="ctr"/>
            <a:r>
              <a:rPr lang="es-MX" dirty="0"/>
              <a:t>I</a:t>
            </a:r>
            <a:r>
              <a:rPr lang="es-MX" dirty="0" smtClean="0"/>
              <a:t>nicio</a:t>
            </a:r>
            <a:endParaRPr lang="es-MX" dirty="0"/>
          </a:p>
        </p:txBody>
      </p:sp>
      <p:pic>
        <p:nvPicPr>
          <p:cNvPr id="7" name="Imagen 6" descr="Profesor PNG Clipart | PNGOcea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" y="2044467"/>
            <a:ext cx="4374686" cy="351223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334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-63268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MOTIVACIÓN</a:t>
            </a:r>
            <a:endParaRPr lang="es-MX" dirty="0"/>
          </a:p>
        </p:txBody>
      </p:sp>
      <p:pic>
        <p:nvPicPr>
          <p:cNvPr id="6" name="Imagen 5" descr="Profesor PNG Clipart | PNGOcea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810" y="3252649"/>
            <a:ext cx="3417344" cy="306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77" y="74918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580668" y="546501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MX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4575" t="18440" r="33536" b="25746"/>
          <a:stretch/>
        </p:blipFill>
        <p:spPr>
          <a:xfrm>
            <a:off x="1894115" y="1952868"/>
            <a:ext cx="5564777" cy="282157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047408" y="5346671"/>
            <a:ext cx="4992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https://www.youtube.com/watch?v=MnS3nym_x-c</a:t>
            </a:r>
          </a:p>
        </p:txBody>
      </p:sp>
    </p:spTree>
    <p:extLst>
      <p:ext uri="{BB962C8B-B14F-4D97-AF65-F5344CB8AC3E}">
        <p14:creationId xmlns:p14="http://schemas.microsoft.com/office/powerpoint/2010/main" val="25409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71536"/>
            <a:ext cx="10515600" cy="9441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r>
              <a:rPr lang="en-US" dirty="0"/>
              <a:t>Vocabulary related to food and verbs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s-MX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289859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s-MX" dirty="0"/>
          </a:p>
          <a:p>
            <a:pPr algn="just">
              <a:spcAft>
                <a:spcPts val="0"/>
              </a:spcAft>
            </a:pPr>
            <a:r>
              <a:rPr lang="es-MX" sz="3600" dirty="0"/>
              <a:t>Objetivo</a:t>
            </a:r>
            <a:r>
              <a:rPr lang="es-MX" sz="3600" dirty="0" smtClean="0"/>
              <a:t>: Identificar </a:t>
            </a:r>
            <a:r>
              <a:rPr lang="es-MX" sz="3600" dirty="0"/>
              <a:t>, reconocer y asociar palabras y expresiones habituales referidas a la comida.</a:t>
            </a:r>
          </a:p>
          <a:p>
            <a:pPr algn="just">
              <a:spcAft>
                <a:spcPts val="0"/>
              </a:spcAft>
            </a:pPr>
            <a:endParaRPr lang="es-MX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270" y="40975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6097" y="409750"/>
            <a:ext cx="3103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November</a:t>
            </a:r>
            <a:r>
              <a:rPr lang="es-MX" sz="2400" dirty="0" smtClean="0"/>
              <a:t> 27 </a:t>
            </a:r>
            <a:r>
              <a:rPr lang="es-MX" sz="2400" dirty="0" err="1" smtClean="0"/>
              <a:t>th</a:t>
            </a:r>
            <a:r>
              <a:rPr lang="es-MX" sz="2400" dirty="0" smtClean="0"/>
              <a:t>, 2020</a:t>
            </a:r>
            <a:endParaRPr lang="es-MX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239" y="1198011"/>
            <a:ext cx="1316850" cy="1316850"/>
          </a:xfrm>
          <a:prstGeom prst="rect">
            <a:avLst/>
          </a:prstGeom>
        </p:spPr>
      </p:pic>
      <p:pic>
        <p:nvPicPr>
          <p:cNvPr id="1026" name="Picture 2" descr="Tinder × Chef | Motion design animation, Motion graphics inspiration,  Motion graphics desig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93" y="4113032"/>
            <a:ext cx="3370887" cy="25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17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16050" y="3500438"/>
            <a:ext cx="9251950" cy="3357562"/>
          </a:xfrm>
          <a:solidFill>
            <a:schemeClr val="accent5">
              <a:lumMod val="60000"/>
              <a:lumOff val="40000"/>
            </a:schemeClr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>
              <a:defRPr/>
            </a:pPr>
            <a:r>
              <a:rPr lang="es-ES" b="1" i="1" dirty="0" smtClean="0">
                <a:latin typeface="Bodoni MT Black" pitchFamily="18" charset="0"/>
              </a:rPr>
              <a:t>FOOD VERBS</a:t>
            </a:r>
            <a:endParaRPr lang="es-PA" b="1" i="1" dirty="0" smtClean="0">
              <a:latin typeface="Bodoni MT Black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0"/>
            <a:ext cx="925195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362" y="206792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63346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ctrTitle"/>
          </p:nvPr>
        </p:nvSpPr>
        <p:spPr>
          <a:xfrm>
            <a:off x="2279650" y="260351"/>
            <a:ext cx="7772400" cy="1470025"/>
          </a:xfrm>
        </p:spPr>
        <p:txBody>
          <a:bodyPr/>
          <a:lstStyle/>
          <a:p>
            <a:pPr eaLnBrk="1" hangingPunct="1"/>
            <a:r>
              <a:rPr lang="es-ES" altLang="es-MX" smtClean="0"/>
              <a:t>Verbs related to food</a:t>
            </a:r>
            <a:endParaRPr lang="es-PA" altLang="es-MX" smtClean="0"/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7"/>
          <a:stretch>
            <a:fillRect/>
          </a:stretch>
        </p:blipFill>
        <p:spPr bwMode="auto">
          <a:xfrm>
            <a:off x="1774825" y="1343026"/>
            <a:ext cx="5257800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3 CuadroTexto"/>
          <p:cNvSpPr txBox="1">
            <a:spLocks noChangeArrowheads="1"/>
          </p:cNvSpPr>
          <p:nvPr/>
        </p:nvSpPr>
        <p:spPr bwMode="auto">
          <a:xfrm>
            <a:off x="7391401" y="2946400"/>
            <a:ext cx="279241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ES" altLang="es-MX" sz="7200">
                <a:latin typeface="Algerian" panose="04020705040A02060702" pitchFamily="82" charset="0"/>
              </a:rPr>
              <a:t>DRINK</a:t>
            </a:r>
            <a:endParaRPr lang="es-PA" altLang="es-MX" sz="7200">
              <a:latin typeface="Algerian" panose="04020705040A02060702" pitchFamily="82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8581" y="339953"/>
            <a:ext cx="9876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32379"/>
      </p:ext>
    </p:extLst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745</TotalTime>
  <Words>485</Words>
  <Application>Microsoft Office PowerPoint</Application>
  <PresentationFormat>Panorámica</PresentationFormat>
  <Paragraphs>77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Algerian</vt:lpstr>
      <vt:lpstr>Arial</vt:lpstr>
      <vt:lpstr>Bodoni MT Black</vt:lpstr>
      <vt:lpstr>Calibri</vt:lpstr>
      <vt:lpstr>Comic Sans MS</vt:lpstr>
      <vt:lpstr>Times New Roman</vt:lpstr>
      <vt:lpstr>1_Tema de Office</vt:lpstr>
      <vt:lpstr>5° GRADE ONLINE CLASS WEEK N°35 DATE: November 27 th , 2020</vt:lpstr>
      <vt:lpstr>Presentación de PowerPoint</vt:lpstr>
      <vt:lpstr>Virtual classroom rules</vt:lpstr>
      <vt:lpstr>Importante </vt:lpstr>
      <vt:lpstr>Inicio</vt:lpstr>
      <vt:lpstr>MOTIVACIÓN</vt:lpstr>
      <vt:lpstr>  Vocabulary related to food and verbs  </vt:lpstr>
      <vt:lpstr>FOOD VERBS</vt:lpstr>
      <vt:lpstr>Verbs related to food</vt:lpstr>
      <vt:lpstr>Verbs related to food</vt:lpstr>
      <vt:lpstr>Verbs related to food</vt:lpstr>
      <vt:lpstr>Verbs related to food</vt:lpstr>
      <vt:lpstr>Verbs related to food</vt:lpstr>
      <vt:lpstr>Verbs related to food</vt:lpstr>
      <vt:lpstr>Verbs related to food</vt:lpstr>
      <vt:lpstr>Verbs related to food</vt:lpstr>
      <vt:lpstr>Verbs related to food</vt:lpstr>
      <vt:lpstr>Verbs related to food</vt:lpstr>
      <vt:lpstr>Before Reading </vt:lpstr>
      <vt:lpstr>While Reading (page 20)</vt:lpstr>
      <vt:lpstr>After Reading ( page 20)</vt:lpstr>
      <vt:lpstr>It´s time to play  Find 8 differences </vt:lpstr>
      <vt:lpstr>ONLINE EXIT TICKET 34 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INGLÉS SEMANA N°20 FECHA : 06-08-2020</dc:title>
  <dc:creator>Equipo Jean Piaget</dc:creator>
  <cp:lastModifiedBy>Equipo Jean Piaget</cp:lastModifiedBy>
  <cp:revision>85</cp:revision>
  <dcterms:created xsi:type="dcterms:W3CDTF">2020-08-03T02:54:47Z</dcterms:created>
  <dcterms:modified xsi:type="dcterms:W3CDTF">2020-11-16T23:08:14Z</dcterms:modified>
</cp:coreProperties>
</file>