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8" r:id="rId2"/>
    <p:sldId id="256" r:id="rId3"/>
    <p:sldId id="294" r:id="rId4"/>
    <p:sldId id="295" r:id="rId5"/>
    <p:sldId id="322" r:id="rId6"/>
    <p:sldId id="343" r:id="rId7"/>
    <p:sldId id="324" r:id="rId8"/>
    <p:sldId id="339" r:id="rId9"/>
    <p:sldId id="325" r:id="rId10"/>
    <p:sldId id="326" r:id="rId11"/>
    <p:sldId id="341" r:id="rId12"/>
    <p:sldId id="347" r:id="rId13"/>
    <p:sldId id="349" r:id="rId14"/>
    <p:sldId id="297" r:id="rId15"/>
    <p:sldId id="328" r:id="rId16"/>
    <p:sldId id="329" r:id="rId17"/>
    <p:sldId id="330" r:id="rId18"/>
    <p:sldId id="331" r:id="rId19"/>
    <p:sldId id="332" r:id="rId20"/>
    <p:sldId id="353" r:id="rId21"/>
    <p:sldId id="334" r:id="rId22"/>
    <p:sldId id="335" r:id="rId23"/>
    <p:sldId id="350" r:id="rId24"/>
    <p:sldId id="351" r:id="rId25"/>
    <p:sldId id="352" r:id="rId26"/>
    <p:sldId id="348" r:id="rId27"/>
    <p:sldId id="345" r:id="rId28"/>
    <p:sldId id="338" r:id="rId2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4FC4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47" autoAdjust="0"/>
    <p:restoredTop sz="86477" autoAdjust="0"/>
  </p:normalViewPr>
  <p:slideViewPr>
    <p:cSldViewPr>
      <p:cViewPr>
        <p:scale>
          <a:sx n="77" d="100"/>
          <a:sy n="77" d="100"/>
        </p:scale>
        <p:origin x="-1314" y="-72"/>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BB218-5A1E-4C4B-B8CE-76511CEE312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46A20311-E6C6-4AA5-BEE6-23AC0E7574E2}">
      <dgm:prSet/>
      <dgm:spPr>
        <a:blipFill rotWithShape="0">
          <a:blip xmlns:r="http://schemas.openxmlformats.org/officeDocument/2006/relationships" r:embed="rId1"/>
          <a:stretch>
            <a:fillRect/>
          </a:stretch>
        </a:blipFill>
      </dgm:spPr>
      <dgm:t>
        <a:bodyPr/>
        <a:lstStyle/>
        <a:p>
          <a:pPr rtl="0"/>
          <a:r>
            <a:rPr lang="es-CL" b="1" dirty="0" smtClean="0">
              <a:solidFill>
                <a:schemeClr val="tx1"/>
              </a:solidFill>
            </a:rPr>
            <a:t>El mito</a:t>
          </a:r>
          <a:endParaRPr lang="es-CL" dirty="0">
            <a:solidFill>
              <a:schemeClr val="tx1"/>
            </a:solidFill>
          </a:endParaRPr>
        </a:p>
      </dgm:t>
    </dgm:pt>
    <dgm:pt modelId="{DC0B0722-B126-483A-9997-CC47A617FD5A}" type="parTrans" cxnId="{7D144AF0-1568-442D-8D36-5597A9C651DB}">
      <dgm:prSet/>
      <dgm:spPr/>
      <dgm:t>
        <a:bodyPr/>
        <a:lstStyle/>
        <a:p>
          <a:endParaRPr lang="es-CL"/>
        </a:p>
      </dgm:t>
    </dgm:pt>
    <dgm:pt modelId="{AFFEDD0E-40A9-4AB4-AA87-177C42456C0F}" type="sibTrans" cxnId="{7D144AF0-1568-442D-8D36-5597A9C651DB}">
      <dgm:prSet/>
      <dgm:spPr/>
      <dgm:t>
        <a:bodyPr/>
        <a:lstStyle/>
        <a:p>
          <a:endParaRPr lang="es-CL"/>
        </a:p>
      </dgm:t>
    </dgm:pt>
    <dgm:pt modelId="{A7B217AC-170B-48F3-B01F-CF27A95C8702}">
      <dgm:prSet/>
      <dgm:spPr/>
      <dgm:t>
        <a:bodyPr/>
        <a:lstStyle/>
        <a:p>
          <a:pPr rtl="0"/>
          <a:r>
            <a:rPr lang="es-CL" smtClean="0"/>
            <a:t>El mito es una narración que describe y retrata en lenguaje simbólico el origen de los elementos y supuestos básicos de una cultura. </a:t>
          </a:r>
          <a:endParaRPr lang="es-CL"/>
        </a:p>
      </dgm:t>
    </dgm:pt>
    <dgm:pt modelId="{D9920C9F-1C8D-4700-B2D6-F84D210FA3A2}" type="parTrans" cxnId="{F6E28CE5-F107-4B4C-8308-5190FEB53EFB}">
      <dgm:prSet/>
      <dgm:spPr/>
      <dgm:t>
        <a:bodyPr/>
        <a:lstStyle/>
        <a:p>
          <a:endParaRPr lang="es-CL"/>
        </a:p>
      </dgm:t>
    </dgm:pt>
    <dgm:pt modelId="{B8717FFF-0D18-4C9D-A898-7DA774B37497}" type="sibTrans" cxnId="{F6E28CE5-F107-4B4C-8308-5190FEB53EFB}">
      <dgm:prSet/>
      <dgm:spPr/>
      <dgm:t>
        <a:bodyPr/>
        <a:lstStyle/>
        <a:p>
          <a:endParaRPr lang="es-CL"/>
        </a:p>
      </dgm:t>
    </dgm:pt>
    <dgm:pt modelId="{8526EFD8-764E-4FD7-956F-C1BA9012A1C1}">
      <dgm:prSet/>
      <dgm:spPr/>
      <dgm:t>
        <a:bodyPr/>
        <a:lstStyle/>
        <a:p>
          <a:pPr rtl="0"/>
          <a:r>
            <a:rPr lang="es-CL" b="1" smtClean="0"/>
            <a:t>Es un relato de hechos maravillosos </a:t>
          </a:r>
          <a:r>
            <a:rPr lang="es-CL" smtClean="0"/>
            <a:t>protagonizado por personajes sobrenaturales (dioses, semidioses, monstruos) o extraordinarios (héroes). </a:t>
          </a:r>
          <a:endParaRPr lang="es-CL"/>
        </a:p>
      </dgm:t>
    </dgm:pt>
    <dgm:pt modelId="{35D68EC7-EAEA-4894-8D2B-347DBFE519FF}" type="parTrans" cxnId="{8F25586B-AD84-416C-95B1-FB6D39F568D2}">
      <dgm:prSet/>
      <dgm:spPr/>
      <dgm:t>
        <a:bodyPr/>
        <a:lstStyle/>
        <a:p>
          <a:endParaRPr lang="es-CL"/>
        </a:p>
      </dgm:t>
    </dgm:pt>
    <dgm:pt modelId="{EF5C4D76-883F-4DA4-92FA-519A1C35EEB4}" type="sibTrans" cxnId="{8F25586B-AD84-416C-95B1-FB6D39F568D2}">
      <dgm:prSet/>
      <dgm:spPr/>
      <dgm:t>
        <a:bodyPr/>
        <a:lstStyle/>
        <a:p>
          <a:endParaRPr lang="es-CL"/>
        </a:p>
      </dgm:t>
    </dgm:pt>
    <dgm:pt modelId="{70D09B5A-F1C9-47D6-AE8E-647F56C77A15}">
      <dgm:prSet/>
      <dgm:spPr/>
      <dgm:t>
        <a:bodyPr/>
        <a:lstStyle/>
        <a:p>
          <a:pPr rtl="0"/>
          <a:r>
            <a:rPr lang="es-CL" dirty="0" smtClean="0"/>
            <a:t>La narración mítica cuenta, por ejemplo, cómo comenzó el mundo, cómo fueron creados los seres humanos y animales, y cómo se originaron ciertas costumbres, ritos formas de las actividades humanas. </a:t>
          </a:r>
          <a:endParaRPr lang="es-CL" dirty="0"/>
        </a:p>
      </dgm:t>
    </dgm:pt>
    <dgm:pt modelId="{ABB443F3-0464-4961-87CF-A775964E805F}" type="parTrans" cxnId="{468BB729-8078-4C10-B84F-C912F5DE67BE}">
      <dgm:prSet/>
      <dgm:spPr/>
      <dgm:t>
        <a:bodyPr/>
        <a:lstStyle/>
        <a:p>
          <a:endParaRPr lang="es-CL"/>
        </a:p>
      </dgm:t>
    </dgm:pt>
    <dgm:pt modelId="{2EBD336B-1484-41D1-BDB4-00D7BB7E2AD9}" type="sibTrans" cxnId="{468BB729-8078-4C10-B84F-C912F5DE67BE}">
      <dgm:prSet/>
      <dgm:spPr/>
      <dgm:t>
        <a:bodyPr/>
        <a:lstStyle/>
        <a:p>
          <a:endParaRPr lang="es-CL"/>
        </a:p>
      </dgm:t>
    </dgm:pt>
    <dgm:pt modelId="{6B084C4C-B448-4035-BAD6-AC39F9EE610C}">
      <dgm:prSet/>
      <dgm:spPr/>
      <dgm:t>
        <a:bodyPr/>
        <a:lstStyle/>
        <a:p>
          <a:pPr rtl="0"/>
          <a:r>
            <a:rPr lang="es-CL" smtClean="0"/>
            <a:t>Casi todas las culturas poseen poseyeron alguna vez mitos y vivieron en relación con ellos.</a:t>
          </a:r>
          <a:endParaRPr lang="es-CL"/>
        </a:p>
      </dgm:t>
    </dgm:pt>
    <dgm:pt modelId="{D3AD62B1-ED83-4D40-868F-81D5E5BB2E75}" type="parTrans" cxnId="{DB2DD74E-5581-487C-944A-A7CE8A3C1AED}">
      <dgm:prSet/>
      <dgm:spPr/>
      <dgm:t>
        <a:bodyPr/>
        <a:lstStyle/>
        <a:p>
          <a:endParaRPr lang="es-CL"/>
        </a:p>
      </dgm:t>
    </dgm:pt>
    <dgm:pt modelId="{534D54F9-3D67-4885-8F3A-1459A5CF9EA6}" type="sibTrans" cxnId="{DB2DD74E-5581-487C-944A-A7CE8A3C1AED}">
      <dgm:prSet/>
      <dgm:spPr/>
      <dgm:t>
        <a:bodyPr/>
        <a:lstStyle/>
        <a:p>
          <a:endParaRPr lang="es-CL"/>
        </a:p>
      </dgm:t>
    </dgm:pt>
    <dgm:pt modelId="{21E8DCBA-33AA-40CC-8620-89140566C4E6}" type="pres">
      <dgm:prSet presAssocID="{612BB218-5A1E-4C4B-B8CE-76511CEE3122}" presName="Name0" presStyleCnt="0">
        <dgm:presLayoutVars>
          <dgm:dir/>
          <dgm:animLvl val="lvl"/>
          <dgm:resizeHandles val="exact"/>
        </dgm:presLayoutVars>
      </dgm:prSet>
      <dgm:spPr/>
      <dgm:t>
        <a:bodyPr/>
        <a:lstStyle/>
        <a:p>
          <a:endParaRPr lang="es-CL"/>
        </a:p>
      </dgm:t>
    </dgm:pt>
    <dgm:pt modelId="{CE105B7F-425C-4050-878E-52D2C9E6BC0D}" type="pres">
      <dgm:prSet presAssocID="{46A20311-E6C6-4AA5-BEE6-23AC0E7574E2}" presName="linNode" presStyleCnt="0"/>
      <dgm:spPr/>
    </dgm:pt>
    <dgm:pt modelId="{57185701-710E-4FD3-B592-CA935D4EE333}" type="pres">
      <dgm:prSet presAssocID="{46A20311-E6C6-4AA5-BEE6-23AC0E7574E2}" presName="parentText" presStyleLbl="node1" presStyleIdx="0" presStyleCnt="1" custLinFactNeighborY="-1370">
        <dgm:presLayoutVars>
          <dgm:chMax val="1"/>
          <dgm:bulletEnabled val="1"/>
        </dgm:presLayoutVars>
      </dgm:prSet>
      <dgm:spPr/>
      <dgm:t>
        <a:bodyPr/>
        <a:lstStyle/>
        <a:p>
          <a:endParaRPr lang="es-CL"/>
        </a:p>
      </dgm:t>
    </dgm:pt>
    <dgm:pt modelId="{2FCF1331-5F8D-458C-A3B3-0312F68ACC14}" type="pres">
      <dgm:prSet presAssocID="{46A20311-E6C6-4AA5-BEE6-23AC0E7574E2}" presName="descendantText" presStyleLbl="alignAccFollowNode1" presStyleIdx="0" presStyleCnt="1" custScaleY="118151">
        <dgm:presLayoutVars>
          <dgm:bulletEnabled val="1"/>
        </dgm:presLayoutVars>
      </dgm:prSet>
      <dgm:spPr/>
      <dgm:t>
        <a:bodyPr/>
        <a:lstStyle/>
        <a:p>
          <a:endParaRPr lang="es-CL"/>
        </a:p>
      </dgm:t>
    </dgm:pt>
  </dgm:ptLst>
  <dgm:cxnLst>
    <dgm:cxn modelId="{8F25586B-AD84-416C-95B1-FB6D39F568D2}" srcId="{46A20311-E6C6-4AA5-BEE6-23AC0E7574E2}" destId="{8526EFD8-764E-4FD7-956F-C1BA9012A1C1}" srcOrd="1" destOrd="0" parTransId="{35D68EC7-EAEA-4894-8D2B-347DBFE519FF}" sibTransId="{EF5C4D76-883F-4DA4-92FA-519A1C35EEB4}"/>
    <dgm:cxn modelId="{E3B8A130-CE30-467F-B284-961DDC898236}" type="presOf" srcId="{6B084C4C-B448-4035-BAD6-AC39F9EE610C}" destId="{2FCF1331-5F8D-458C-A3B3-0312F68ACC14}" srcOrd="0" destOrd="3" presId="urn:microsoft.com/office/officeart/2005/8/layout/vList5"/>
    <dgm:cxn modelId="{2E646AF8-C185-4CD5-B6B9-D9FE98199925}" type="presOf" srcId="{612BB218-5A1E-4C4B-B8CE-76511CEE3122}" destId="{21E8DCBA-33AA-40CC-8620-89140566C4E6}" srcOrd="0" destOrd="0" presId="urn:microsoft.com/office/officeart/2005/8/layout/vList5"/>
    <dgm:cxn modelId="{C6D9DF92-EF2D-4E50-988D-A773FB61535E}" type="presOf" srcId="{46A20311-E6C6-4AA5-BEE6-23AC0E7574E2}" destId="{57185701-710E-4FD3-B592-CA935D4EE333}" srcOrd="0" destOrd="0" presId="urn:microsoft.com/office/officeart/2005/8/layout/vList5"/>
    <dgm:cxn modelId="{F6E28CE5-F107-4B4C-8308-5190FEB53EFB}" srcId="{46A20311-E6C6-4AA5-BEE6-23AC0E7574E2}" destId="{A7B217AC-170B-48F3-B01F-CF27A95C8702}" srcOrd="0" destOrd="0" parTransId="{D9920C9F-1C8D-4700-B2D6-F84D210FA3A2}" sibTransId="{B8717FFF-0D18-4C9D-A898-7DA774B37497}"/>
    <dgm:cxn modelId="{11D867B4-B73B-44C7-ADF2-AF50D1C333A8}" type="presOf" srcId="{A7B217AC-170B-48F3-B01F-CF27A95C8702}" destId="{2FCF1331-5F8D-458C-A3B3-0312F68ACC14}" srcOrd="0" destOrd="0" presId="urn:microsoft.com/office/officeart/2005/8/layout/vList5"/>
    <dgm:cxn modelId="{DB2DD74E-5581-487C-944A-A7CE8A3C1AED}" srcId="{46A20311-E6C6-4AA5-BEE6-23AC0E7574E2}" destId="{6B084C4C-B448-4035-BAD6-AC39F9EE610C}" srcOrd="3" destOrd="0" parTransId="{D3AD62B1-ED83-4D40-868F-81D5E5BB2E75}" sibTransId="{534D54F9-3D67-4885-8F3A-1459A5CF9EA6}"/>
    <dgm:cxn modelId="{49F725FD-CFF5-452D-82AF-123F559D8871}" type="presOf" srcId="{8526EFD8-764E-4FD7-956F-C1BA9012A1C1}" destId="{2FCF1331-5F8D-458C-A3B3-0312F68ACC14}" srcOrd="0" destOrd="1" presId="urn:microsoft.com/office/officeart/2005/8/layout/vList5"/>
    <dgm:cxn modelId="{E2BB3F32-8A1C-4581-BB2C-02C4A3EF65B6}" type="presOf" srcId="{70D09B5A-F1C9-47D6-AE8E-647F56C77A15}" destId="{2FCF1331-5F8D-458C-A3B3-0312F68ACC14}" srcOrd="0" destOrd="2" presId="urn:microsoft.com/office/officeart/2005/8/layout/vList5"/>
    <dgm:cxn modelId="{468BB729-8078-4C10-B84F-C912F5DE67BE}" srcId="{46A20311-E6C6-4AA5-BEE6-23AC0E7574E2}" destId="{70D09B5A-F1C9-47D6-AE8E-647F56C77A15}" srcOrd="2" destOrd="0" parTransId="{ABB443F3-0464-4961-87CF-A775964E805F}" sibTransId="{2EBD336B-1484-41D1-BDB4-00D7BB7E2AD9}"/>
    <dgm:cxn modelId="{7D144AF0-1568-442D-8D36-5597A9C651DB}" srcId="{612BB218-5A1E-4C4B-B8CE-76511CEE3122}" destId="{46A20311-E6C6-4AA5-BEE6-23AC0E7574E2}" srcOrd="0" destOrd="0" parTransId="{DC0B0722-B126-483A-9997-CC47A617FD5A}" sibTransId="{AFFEDD0E-40A9-4AB4-AA87-177C42456C0F}"/>
    <dgm:cxn modelId="{76595C69-013C-41AF-93E5-C097505830E7}" type="presParOf" srcId="{21E8DCBA-33AA-40CC-8620-89140566C4E6}" destId="{CE105B7F-425C-4050-878E-52D2C9E6BC0D}" srcOrd="0" destOrd="0" presId="urn:microsoft.com/office/officeart/2005/8/layout/vList5"/>
    <dgm:cxn modelId="{B81438D5-1374-447A-96E4-701C1B0A5241}" type="presParOf" srcId="{CE105B7F-425C-4050-878E-52D2C9E6BC0D}" destId="{57185701-710E-4FD3-B592-CA935D4EE333}" srcOrd="0" destOrd="0" presId="urn:microsoft.com/office/officeart/2005/8/layout/vList5"/>
    <dgm:cxn modelId="{239EC72C-3146-4FBE-AE40-7B725DEE6020}" type="presParOf" srcId="{CE105B7F-425C-4050-878E-52D2C9E6BC0D}" destId="{2FCF1331-5F8D-458C-A3B3-0312F68ACC1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F1331-5F8D-458C-A3B3-0312F68ACC14}">
      <dsp:nvSpPr>
        <dsp:cNvPr id="0" name=""/>
        <dsp:cNvSpPr/>
      </dsp:nvSpPr>
      <dsp:spPr>
        <a:xfrm rot="5400000">
          <a:off x="3352185" y="-118281"/>
          <a:ext cx="4968565" cy="54931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s-CL" sz="2000" kern="1200" smtClean="0"/>
            <a:t>El mito es una narración que describe y retrata en lenguaje simbólico el origen de los elementos y supuestos básicos de una cultura. </a:t>
          </a:r>
          <a:endParaRPr lang="es-CL" sz="2000" kern="1200"/>
        </a:p>
        <a:p>
          <a:pPr marL="228600" lvl="1" indent="-228600" algn="l" defTabSz="889000" rtl="0">
            <a:lnSpc>
              <a:spcPct val="90000"/>
            </a:lnSpc>
            <a:spcBef>
              <a:spcPct val="0"/>
            </a:spcBef>
            <a:spcAft>
              <a:spcPct val="15000"/>
            </a:spcAft>
            <a:buChar char="••"/>
          </a:pPr>
          <a:r>
            <a:rPr lang="es-CL" sz="2000" b="1" kern="1200" smtClean="0"/>
            <a:t>Es un relato de hechos maravillosos </a:t>
          </a:r>
          <a:r>
            <a:rPr lang="es-CL" sz="2000" kern="1200" smtClean="0"/>
            <a:t>protagonizado por personajes sobrenaturales (dioses, semidioses, monstruos) o extraordinarios (héroes). </a:t>
          </a:r>
          <a:endParaRPr lang="es-CL" sz="2000" kern="1200"/>
        </a:p>
        <a:p>
          <a:pPr marL="228600" lvl="1" indent="-228600" algn="l" defTabSz="889000" rtl="0">
            <a:lnSpc>
              <a:spcPct val="90000"/>
            </a:lnSpc>
            <a:spcBef>
              <a:spcPct val="0"/>
            </a:spcBef>
            <a:spcAft>
              <a:spcPct val="15000"/>
            </a:spcAft>
            <a:buChar char="••"/>
          </a:pPr>
          <a:r>
            <a:rPr lang="es-CL" sz="2000" kern="1200" dirty="0" smtClean="0"/>
            <a:t>La narración mítica cuenta, por ejemplo, cómo comenzó el mundo, cómo fueron creados los seres humanos y animales, y cómo se originaron ciertas costumbres, ritos formas de las actividades humanas. </a:t>
          </a:r>
          <a:endParaRPr lang="es-CL" sz="2000" kern="1200" dirty="0"/>
        </a:p>
        <a:p>
          <a:pPr marL="228600" lvl="1" indent="-228600" algn="l" defTabSz="889000" rtl="0">
            <a:lnSpc>
              <a:spcPct val="90000"/>
            </a:lnSpc>
            <a:spcBef>
              <a:spcPct val="0"/>
            </a:spcBef>
            <a:spcAft>
              <a:spcPct val="15000"/>
            </a:spcAft>
            <a:buChar char="••"/>
          </a:pPr>
          <a:r>
            <a:rPr lang="es-CL" sz="2000" kern="1200" smtClean="0"/>
            <a:t>Casi todas las culturas poseen poseyeron alguna vez mitos y vivieron en relación con ellos.</a:t>
          </a:r>
          <a:endParaRPr lang="es-CL" sz="2000" kern="1200"/>
        </a:p>
      </dsp:txBody>
      <dsp:txXfrm rot="-5400000">
        <a:off x="3089895" y="386555"/>
        <a:ext cx="5250601" cy="4483475"/>
      </dsp:txXfrm>
    </dsp:sp>
    <dsp:sp modelId="{57185701-710E-4FD3-B592-CA935D4EE333}">
      <dsp:nvSpPr>
        <dsp:cNvPr id="0" name=""/>
        <dsp:cNvSpPr/>
      </dsp:nvSpPr>
      <dsp:spPr>
        <a:xfrm>
          <a:off x="0" y="0"/>
          <a:ext cx="3089895" cy="5256583"/>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s-CL" sz="6500" b="1" kern="1200" dirty="0" smtClean="0">
              <a:solidFill>
                <a:schemeClr val="tx1"/>
              </a:solidFill>
            </a:rPr>
            <a:t>El mito</a:t>
          </a:r>
          <a:endParaRPr lang="es-CL" sz="6500" kern="1200" dirty="0">
            <a:solidFill>
              <a:schemeClr val="tx1"/>
            </a:solidFill>
          </a:endParaRPr>
        </a:p>
      </dsp:txBody>
      <dsp:txXfrm>
        <a:off x="150836" y="150836"/>
        <a:ext cx="2788223" cy="49549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19-11-2020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19-11-2020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19-11-2020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19-11-2020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19-11-2020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19-11-2020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19-11-2020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32048" y="1648892"/>
            <a:ext cx="7772400" cy="1780108"/>
          </a:xfrm>
        </p:spPr>
        <p:txBody>
          <a:bodyPr>
            <a:noAutofit/>
          </a:bodyPr>
          <a:lstStyle/>
          <a:p>
            <a:r>
              <a:rPr lang="es-CL" sz="2800" b="1" dirty="0"/>
              <a:t>PLANIFICACIÓN  CLASES VIRTUALES</a:t>
            </a:r>
            <a:r>
              <a:rPr lang="es-CL" sz="2800" dirty="0"/>
              <a:t/>
            </a:r>
            <a:br>
              <a:rPr lang="es-CL" sz="2800" dirty="0"/>
            </a:br>
            <a:r>
              <a:rPr lang="es-CL" sz="2800" dirty="0"/>
              <a:t>SEMANA N° </a:t>
            </a:r>
            <a:r>
              <a:rPr lang="es-CL" sz="2800" dirty="0" smtClean="0"/>
              <a:t>35</a:t>
            </a:r>
            <a:r>
              <a:rPr lang="es-CL" sz="2800" dirty="0"/>
              <a:t/>
            </a:r>
            <a:br>
              <a:rPr lang="es-CL" sz="2800" dirty="0"/>
            </a:br>
            <a:r>
              <a:rPr lang="es-CL" sz="2800" dirty="0" smtClean="0"/>
              <a:t>Clase N°1</a:t>
            </a:r>
            <a:r>
              <a:rPr lang="es-CL" sz="2400" dirty="0" smtClean="0"/>
              <a:t/>
            </a:r>
            <a:br>
              <a:rPr lang="es-CL" sz="2400" dirty="0" smtClean="0"/>
            </a:br>
            <a:r>
              <a:rPr lang="es-CL" sz="2400" dirty="0" smtClean="0"/>
              <a:t>5 año A</a:t>
            </a:r>
            <a:r>
              <a:rPr lang="es-CL" sz="2800" dirty="0"/>
              <a:t/>
            </a:r>
            <a:br>
              <a:rPr lang="es-CL" sz="2800" dirty="0"/>
            </a:br>
            <a:r>
              <a:rPr lang="es-CL" sz="2800" dirty="0" smtClean="0"/>
              <a:t>FECHA:   </a:t>
            </a:r>
            <a:r>
              <a:rPr lang="es-CL" sz="2800" dirty="0"/>
              <a:t> </a:t>
            </a:r>
            <a:r>
              <a:rPr lang="es-CL" sz="2800" dirty="0" smtClean="0"/>
              <a:t>23 de Noviembre del  </a:t>
            </a:r>
            <a:r>
              <a:rPr lang="es-CL" sz="2800" dirty="0"/>
              <a:t>2020.</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351196" y="443906"/>
            <a:ext cx="1167800" cy="100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aughing schoolboy clipart. Free download transparent .PNG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7596" y="3356992"/>
            <a:ext cx="1788303" cy="2426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489" y="64200"/>
            <a:ext cx="843661" cy="72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347864" y="197825"/>
            <a:ext cx="2520280" cy="422863"/>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t>LEO Y COMPRENDO</a:t>
            </a:r>
            <a:endParaRPr lang="es-CL" b="1" dirty="0"/>
          </a:p>
        </p:txBody>
      </p:sp>
      <p:sp>
        <p:nvSpPr>
          <p:cNvPr id="7" name="6 Rectángulo"/>
          <p:cNvSpPr/>
          <p:nvPr/>
        </p:nvSpPr>
        <p:spPr>
          <a:xfrm>
            <a:off x="524300" y="793737"/>
            <a:ext cx="7920880" cy="1872208"/>
          </a:xfrm>
          <a:prstGeom prst="rect">
            <a:avLst/>
          </a:prstGeom>
          <a:solidFill>
            <a:srgbClr val="66FF99"/>
          </a:solidFill>
        </p:spPr>
        <p:style>
          <a:lnRef idx="2">
            <a:schemeClr val="accent6"/>
          </a:lnRef>
          <a:fillRef idx="1">
            <a:schemeClr val="lt1"/>
          </a:fillRef>
          <a:effectRef idx="0">
            <a:schemeClr val="accent6"/>
          </a:effectRef>
          <a:fontRef idx="minor">
            <a:schemeClr val="dk1"/>
          </a:fontRef>
        </p:style>
        <p:txBody>
          <a:bodyPr rtlCol="0" anchor="ctr"/>
          <a:lstStyle/>
          <a:p>
            <a:endParaRPr lang="es-CL" dirty="0" smtClean="0"/>
          </a:p>
          <a:p>
            <a:pPr algn="ctr"/>
            <a:r>
              <a:rPr lang="es-CL" b="1" dirty="0" smtClean="0"/>
              <a:t>Responde </a:t>
            </a:r>
            <a:r>
              <a:rPr lang="es-CL" b="1" dirty="0"/>
              <a:t>las siguientes preguntas en tu cuaderno</a:t>
            </a:r>
            <a:r>
              <a:rPr lang="es-CL" b="1" dirty="0" smtClean="0"/>
              <a:t>:</a:t>
            </a:r>
          </a:p>
          <a:p>
            <a:r>
              <a:rPr lang="es-CL" b="1" dirty="0" smtClean="0"/>
              <a:t>3</a:t>
            </a:r>
            <a:r>
              <a:rPr lang="es-CL" b="1" dirty="0"/>
              <a:t>. Responde.</a:t>
            </a:r>
          </a:p>
          <a:p>
            <a:r>
              <a:rPr lang="es-CL" dirty="0"/>
              <a:t>• ¿Habías leído anteriormente algún mito? ¿A qué cultura pertenecía?</a:t>
            </a:r>
          </a:p>
          <a:p>
            <a:r>
              <a:rPr lang="es-CL" dirty="0"/>
              <a:t>• Basándote en las páginas anteriores, ¿a qué lugar o pueblo originario pertenece</a:t>
            </a:r>
          </a:p>
          <a:p>
            <a:r>
              <a:rPr lang="es-CL" dirty="0"/>
              <a:t> el mito leído? ¿Cómo pudiste relacionar la información?</a:t>
            </a:r>
          </a:p>
          <a:p>
            <a:endParaRPr lang="es-CL" dirty="0"/>
          </a:p>
        </p:txBody>
      </p:sp>
      <p:sp>
        <p:nvSpPr>
          <p:cNvPr id="3" name="2 Rectángulo"/>
          <p:cNvSpPr/>
          <p:nvPr/>
        </p:nvSpPr>
        <p:spPr>
          <a:xfrm>
            <a:off x="524300" y="2736672"/>
            <a:ext cx="7920880" cy="369332"/>
          </a:xfrm>
          <a:prstGeom prst="rect">
            <a:avLst/>
          </a:prstGeom>
        </p:spPr>
        <p:txBody>
          <a:bodyPr wrap="square">
            <a:spAutoFit/>
          </a:bodyPr>
          <a:lstStyle/>
          <a:p>
            <a:pPr algn="ctr"/>
            <a:r>
              <a:rPr lang="es-CL" dirty="0"/>
              <a:t>4. </a:t>
            </a:r>
            <a:r>
              <a:rPr lang="es-CL" b="1" dirty="0"/>
              <a:t>Contesta las siguientes preguntas de forma completa en tu cuaderno</a:t>
            </a:r>
            <a:r>
              <a:rPr lang="es-CL" dirty="0"/>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515" y="3062149"/>
            <a:ext cx="6240081" cy="259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p14="http://schemas.microsoft.com/office/powerpoint/2010/main" val="2606819040"/>
              </p:ext>
            </p:extLst>
          </p:nvPr>
        </p:nvGraphicFramePr>
        <p:xfrm>
          <a:off x="180815" y="5949280"/>
          <a:ext cx="8854378" cy="670560"/>
        </p:xfrm>
        <a:graphic>
          <a:graphicData uri="http://schemas.openxmlformats.org/drawingml/2006/table">
            <a:tbl>
              <a:tblPr firstRow="1" bandRow="1">
                <a:tableStyleId>{5C22544A-7EE6-4342-B048-85BDC9FD1C3A}</a:tableStyleId>
              </a:tblPr>
              <a:tblGrid>
                <a:gridCol w="8854378"/>
              </a:tblGrid>
              <a:tr h="311567">
                <a:tc>
                  <a:txBody>
                    <a:bodyPr/>
                    <a:lstStyle/>
                    <a:p>
                      <a:r>
                        <a:rPr lang="es-CL" sz="1600" b="0" dirty="0" smtClean="0"/>
                        <a:t>Características físicas:  son las</a:t>
                      </a:r>
                      <a:r>
                        <a:rPr lang="es-CL" sz="1600" b="0" baseline="0" dirty="0" smtClean="0"/>
                        <a:t> descripciones externas, color de piel, vestimenta….</a:t>
                      </a:r>
                      <a:endParaRPr lang="es-CL" sz="1600" b="0" dirty="0"/>
                    </a:p>
                  </a:txBody>
                  <a:tcPr/>
                </a:tc>
              </a:tr>
              <a:tr h="311567">
                <a:tc>
                  <a:txBody>
                    <a:bodyPr/>
                    <a:lstStyle/>
                    <a:p>
                      <a:r>
                        <a:rPr lang="es-CL" sz="1600" dirty="0" smtClean="0"/>
                        <a:t>Características psicológicas :son</a:t>
                      </a:r>
                      <a:r>
                        <a:rPr lang="es-CL" sz="1600" baseline="0" dirty="0" smtClean="0"/>
                        <a:t> las </a:t>
                      </a:r>
                      <a:r>
                        <a:rPr lang="es-CL" sz="1600" dirty="0" smtClean="0"/>
                        <a:t> internas,</a:t>
                      </a:r>
                      <a:r>
                        <a:rPr lang="es-CL" sz="1600" baseline="0" dirty="0" smtClean="0"/>
                        <a:t> forma de pensar, sentimientos, como actúa.</a:t>
                      </a:r>
                      <a:endParaRPr lang="es-CL" sz="1600" dirty="0"/>
                    </a:p>
                  </a:txBody>
                  <a:tcPr/>
                </a:tc>
              </a:tr>
            </a:tbl>
          </a:graphicData>
        </a:graphic>
      </p:graphicFrame>
    </p:spTree>
    <p:extLst>
      <p:ext uri="{BB962C8B-B14F-4D97-AF65-F5344CB8AC3E}">
        <p14:creationId xmlns:p14="http://schemas.microsoft.com/office/powerpoint/2010/main" val="4052296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548681"/>
            <a:ext cx="8064896" cy="3170099"/>
          </a:xfrm>
          <a:prstGeom prst="rect">
            <a:avLst/>
          </a:prstGeom>
        </p:spPr>
        <p:txBody>
          <a:bodyPr wrap="square">
            <a:spAutoFit/>
          </a:bodyPr>
          <a:lstStyle/>
          <a:p>
            <a:endParaRPr lang="es-CL" b="1" dirty="0"/>
          </a:p>
          <a:p>
            <a:endParaRPr lang="es-CL" b="1" dirty="0" smtClean="0"/>
          </a:p>
          <a:p>
            <a:endParaRPr lang="es-CL" b="1" dirty="0"/>
          </a:p>
          <a:p>
            <a:endParaRPr lang="es-CL" b="1" dirty="0" smtClean="0"/>
          </a:p>
          <a:p>
            <a:endParaRPr lang="es-CL" b="1" dirty="0" smtClean="0"/>
          </a:p>
          <a:p>
            <a:endParaRPr lang="es-CL" b="1" dirty="0"/>
          </a:p>
          <a:p>
            <a:endParaRPr lang="es-CL" b="1" dirty="0" smtClean="0"/>
          </a:p>
          <a:p>
            <a:endParaRPr lang="es-CL" dirty="0" smtClean="0">
              <a:solidFill>
                <a:srgbClr val="FF0000"/>
              </a:solidFill>
            </a:endParaRPr>
          </a:p>
          <a:p>
            <a:endParaRPr lang="es-CL" dirty="0" smtClean="0">
              <a:solidFill>
                <a:srgbClr val="FF0000"/>
              </a:solidFill>
            </a:endParaRPr>
          </a:p>
          <a:p>
            <a:endParaRPr lang="es-CL" dirty="0">
              <a:solidFill>
                <a:srgbClr val="FF0000"/>
              </a:solidFill>
            </a:endParaRPr>
          </a:p>
          <a:p>
            <a:r>
              <a:rPr lang="es-CL" sz="2000" dirty="0" smtClean="0">
                <a:solidFill>
                  <a:srgbClr val="FF0000"/>
                </a:solidFill>
              </a:rPr>
              <a:t>* Una </a:t>
            </a:r>
            <a:r>
              <a:rPr lang="es-CL" sz="2000" dirty="0">
                <a:solidFill>
                  <a:srgbClr val="FF0000"/>
                </a:solidFill>
              </a:rPr>
              <a:t>vez escrito tu texto, revísalo cuidadosamente y corrígelo</a:t>
            </a:r>
            <a:r>
              <a:rPr lang="es-CL" sz="2000" dirty="0" smtClean="0">
                <a:solidFill>
                  <a:srgbClr val="FF0000"/>
                </a:solidFill>
              </a:rPr>
              <a:t>.</a:t>
            </a:r>
            <a:endParaRPr lang="es-CL" sz="2000" dirty="0">
              <a:solidFill>
                <a:srgbClr val="FF0000"/>
              </a:solidFill>
            </a:endParaRPr>
          </a:p>
        </p:txBody>
      </p:sp>
      <p:sp>
        <p:nvSpPr>
          <p:cNvPr id="2" name="1 Rectángulo"/>
          <p:cNvSpPr/>
          <p:nvPr/>
        </p:nvSpPr>
        <p:spPr>
          <a:xfrm>
            <a:off x="539552" y="332656"/>
            <a:ext cx="8064896" cy="923330"/>
          </a:xfrm>
          <a:prstGeom prst="rect">
            <a:avLst/>
          </a:prstGeom>
        </p:spPr>
        <p:txBody>
          <a:bodyPr wrap="square">
            <a:spAutoFit/>
          </a:bodyPr>
          <a:lstStyle/>
          <a:p>
            <a:endParaRPr lang="es-CL" dirty="0"/>
          </a:p>
          <a:p>
            <a:endParaRPr lang="es-CL" dirty="0"/>
          </a:p>
          <a:p>
            <a:endParaRPr lang="es-CL" dirty="0"/>
          </a:p>
        </p:txBody>
      </p:sp>
      <p:sp>
        <p:nvSpPr>
          <p:cNvPr id="6" name="5 Estrella de 5 puntas"/>
          <p:cNvSpPr/>
          <p:nvPr/>
        </p:nvSpPr>
        <p:spPr>
          <a:xfrm>
            <a:off x="8046094" y="4293096"/>
            <a:ext cx="857895" cy="864096"/>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567408" y="322412"/>
            <a:ext cx="6984776" cy="1800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t>b) ¿Cuál era la tarea de </a:t>
            </a:r>
            <a:r>
              <a:rPr lang="es-CL" dirty="0" err="1"/>
              <a:t>Wüñelfe</a:t>
            </a:r>
            <a:r>
              <a:rPr lang="es-CL" dirty="0"/>
              <a:t>?</a:t>
            </a:r>
          </a:p>
          <a:p>
            <a:r>
              <a:rPr lang="es-CL" dirty="0"/>
              <a:t>c) ¿Qué es el </a:t>
            </a:r>
            <a:r>
              <a:rPr lang="es-CL" dirty="0" err="1"/>
              <a:t>kull</a:t>
            </a:r>
            <a:r>
              <a:rPr lang="es-CL" dirty="0"/>
              <a:t> </a:t>
            </a:r>
            <a:r>
              <a:rPr lang="es-CL" dirty="0" err="1"/>
              <a:t>kull</a:t>
            </a:r>
            <a:r>
              <a:rPr lang="es-CL" dirty="0"/>
              <a:t>? ¿Para qué era usado?</a:t>
            </a:r>
          </a:p>
          <a:p>
            <a:r>
              <a:rPr lang="es-CL" dirty="0"/>
              <a:t>d) ¿Por qué </a:t>
            </a:r>
            <a:r>
              <a:rPr lang="es-CL" dirty="0" err="1"/>
              <a:t>Wüñelfe</a:t>
            </a:r>
            <a:r>
              <a:rPr lang="es-CL" dirty="0"/>
              <a:t> olvidó su tarea? ¿Qué consecuencia tuvo su actuar?</a:t>
            </a:r>
          </a:p>
          <a:p>
            <a:r>
              <a:rPr lang="es-CL" dirty="0"/>
              <a:t>e) ¿Qué debía hacer para ser personada?</a:t>
            </a:r>
          </a:p>
          <a:p>
            <a:r>
              <a:rPr lang="es-CL" dirty="0"/>
              <a:t>f) ¿Qué es un </a:t>
            </a:r>
            <a:r>
              <a:rPr lang="es-CL" dirty="0" err="1"/>
              <a:t>nguillatún</a:t>
            </a:r>
            <a:r>
              <a:rPr lang="es-CL" dirty="0"/>
              <a:t>?</a:t>
            </a:r>
          </a:p>
          <a:p>
            <a:r>
              <a:rPr lang="es-CL" dirty="0"/>
              <a:t>g) ¿Cómo se resolvió el problema? </a:t>
            </a:r>
          </a:p>
        </p:txBody>
      </p:sp>
      <p:sp>
        <p:nvSpPr>
          <p:cNvPr id="5" name="4 Rectángulo redondeado"/>
          <p:cNvSpPr/>
          <p:nvPr/>
        </p:nvSpPr>
        <p:spPr>
          <a:xfrm>
            <a:off x="539552" y="2348262"/>
            <a:ext cx="6552728" cy="84956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b="1" dirty="0"/>
              <a:t>5. ¿Qué te pareció la actitud de </a:t>
            </a:r>
            <a:r>
              <a:rPr lang="es-CL" b="1" dirty="0" err="1"/>
              <a:t>Wüñelfe</a:t>
            </a:r>
            <a:r>
              <a:rPr lang="es-CL" b="1" dirty="0"/>
              <a:t>?</a:t>
            </a:r>
          </a:p>
          <a:p>
            <a:r>
              <a:rPr lang="es-CL" dirty="0"/>
              <a:t> Redacta tu opinión en un párrafo de 6 líneas, fundamentando tu respuesta con ejemplos del texto. Cuida tu ortografía y redacción.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788" y="1175797"/>
            <a:ext cx="1852613"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691332" y="3861048"/>
            <a:ext cx="7240264" cy="1972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L" b="1" dirty="0">
                <a:solidFill>
                  <a:prstClr val="black"/>
                </a:solidFill>
              </a:rPr>
              <a:t>6. Realiza la portada del texto, escogiendo una escena importante que vas a ilustrar.</a:t>
            </a:r>
          </a:p>
          <a:p>
            <a:pPr lvl="0"/>
            <a:r>
              <a:rPr lang="es-CL" dirty="0">
                <a:solidFill>
                  <a:prstClr val="black"/>
                </a:solidFill>
              </a:rPr>
              <a:t>Recuerda que la portada debe tener:</a:t>
            </a:r>
          </a:p>
          <a:p>
            <a:pPr lvl="0"/>
            <a:r>
              <a:rPr lang="es-CL" dirty="0">
                <a:solidFill>
                  <a:prstClr val="black"/>
                </a:solidFill>
              </a:rPr>
              <a:t>– Título del cuento.</a:t>
            </a:r>
          </a:p>
          <a:p>
            <a:pPr lvl="0"/>
            <a:r>
              <a:rPr lang="es-CL" dirty="0">
                <a:solidFill>
                  <a:prstClr val="black"/>
                </a:solidFill>
              </a:rPr>
              <a:t>– Autoras.</a:t>
            </a:r>
          </a:p>
          <a:p>
            <a:pPr lvl="0"/>
            <a:r>
              <a:rPr lang="es-CL" dirty="0">
                <a:solidFill>
                  <a:prstClr val="black"/>
                </a:solidFill>
              </a:rPr>
              <a:t>– Ilustración.</a:t>
            </a:r>
          </a:p>
          <a:p>
            <a:pPr lvl="0"/>
            <a:r>
              <a:rPr lang="es-CL" dirty="0">
                <a:solidFill>
                  <a:prstClr val="black"/>
                </a:solidFill>
              </a:rPr>
              <a:t>– Editorial.</a:t>
            </a:r>
          </a:p>
        </p:txBody>
      </p:sp>
      <p:sp>
        <p:nvSpPr>
          <p:cNvPr id="8" name="7 Rectángulo"/>
          <p:cNvSpPr/>
          <p:nvPr/>
        </p:nvSpPr>
        <p:spPr>
          <a:xfrm>
            <a:off x="579240" y="5991642"/>
            <a:ext cx="7352356" cy="369332"/>
          </a:xfrm>
          <a:prstGeom prst="rect">
            <a:avLst/>
          </a:prstGeom>
        </p:spPr>
        <p:txBody>
          <a:bodyPr wrap="square">
            <a:spAutoFit/>
          </a:bodyPr>
          <a:lstStyle/>
          <a:p>
            <a:pPr lvl="0"/>
            <a:r>
              <a:rPr lang="es-CL" dirty="0">
                <a:solidFill>
                  <a:srgbClr val="FF0000"/>
                </a:solidFill>
              </a:rPr>
              <a:t>7. Comparte el texto y la ilustración con tu familia</a:t>
            </a:r>
            <a:r>
              <a:rPr lang="es-CL" b="1" dirty="0">
                <a:solidFill>
                  <a:srgbClr val="FF0000"/>
                </a:solidFill>
              </a:rPr>
              <a:t>.</a:t>
            </a:r>
          </a:p>
        </p:txBody>
      </p:sp>
    </p:spTree>
    <p:extLst>
      <p:ext uri="{BB962C8B-B14F-4D97-AF65-F5344CB8AC3E}">
        <p14:creationId xmlns:p14="http://schemas.microsoft.com/office/powerpoint/2010/main" val="271002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500" y="0"/>
            <a:ext cx="8460940" cy="76470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a:t>Evaluación de la clase</a:t>
            </a:r>
          </a:p>
          <a:p>
            <a:pPr algn="ctr"/>
            <a:r>
              <a:rPr lang="es-CL" b="1" dirty="0"/>
              <a:t>Responde las siguientes </a:t>
            </a:r>
            <a:r>
              <a:rPr lang="es-CL" b="1" dirty="0" smtClean="0"/>
              <a:t>preguntas  no olvides al momento de leer subrayar o marcar el lenguaje figurado encontrado en la lectura </a:t>
            </a:r>
            <a:endParaRPr lang="es-CL"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798" y="896290"/>
            <a:ext cx="6474347" cy="598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13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268760"/>
            <a:ext cx="806489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smtClean="0">
                <a:solidFill>
                  <a:schemeClr val="tx1"/>
                </a:solidFill>
              </a:rPr>
              <a:t>1.- ¿Qué </a:t>
            </a:r>
            <a:r>
              <a:rPr lang="es-CL" dirty="0">
                <a:solidFill>
                  <a:schemeClr val="tx1"/>
                </a:solidFill>
              </a:rPr>
              <a:t>ocurrió con el Sol cuando </a:t>
            </a:r>
            <a:r>
              <a:rPr lang="es-CL" dirty="0" err="1">
                <a:solidFill>
                  <a:schemeClr val="tx1"/>
                </a:solidFill>
              </a:rPr>
              <a:t>Wüñelfe</a:t>
            </a:r>
            <a:r>
              <a:rPr lang="es-CL" dirty="0">
                <a:solidFill>
                  <a:schemeClr val="tx1"/>
                </a:solidFill>
              </a:rPr>
              <a:t> olvidó hacer soñar el </a:t>
            </a:r>
            <a:r>
              <a:rPr lang="es-CL" dirty="0" err="1">
                <a:solidFill>
                  <a:schemeClr val="tx1"/>
                </a:solidFill>
              </a:rPr>
              <a:t>kull</a:t>
            </a:r>
            <a:r>
              <a:rPr lang="es-CL" dirty="0">
                <a:solidFill>
                  <a:schemeClr val="tx1"/>
                </a:solidFill>
              </a:rPr>
              <a:t> </a:t>
            </a:r>
            <a:r>
              <a:rPr lang="es-CL" dirty="0" err="1">
                <a:solidFill>
                  <a:schemeClr val="tx1"/>
                </a:solidFill>
              </a:rPr>
              <a:t>kull</a:t>
            </a:r>
            <a:r>
              <a:rPr lang="es-CL" dirty="0">
                <a:solidFill>
                  <a:schemeClr val="tx1"/>
                </a:solidFill>
              </a:rPr>
              <a:t>?</a:t>
            </a:r>
          </a:p>
          <a:p>
            <a:r>
              <a:rPr lang="es-CL" dirty="0">
                <a:solidFill>
                  <a:schemeClr val="tx1"/>
                </a:solidFill>
              </a:rPr>
              <a:t>A) Se enojó profundamente con ella.</a:t>
            </a:r>
          </a:p>
          <a:p>
            <a:r>
              <a:rPr lang="es-CL" dirty="0">
                <a:solidFill>
                  <a:schemeClr val="tx1"/>
                </a:solidFill>
              </a:rPr>
              <a:t>B) Se quedó sollozando todo el día.</a:t>
            </a:r>
          </a:p>
          <a:p>
            <a:r>
              <a:rPr lang="es-CL" dirty="0">
                <a:solidFill>
                  <a:schemeClr val="tx1"/>
                </a:solidFill>
              </a:rPr>
              <a:t>C) Se durmió sin poder despertar.</a:t>
            </a:r>
          </a:p>
          <a:p>
            <a:r>
              <a:rPr lang="es-CL" dirty="0">
                <a:solidFill>
                  <a:schemeClr val="tx1"/>
                </a:solidFill>
              </a:rPr>
              <a:t>D) Se quedó esperando la señal. </a:t>
            </a:r>
          </a:p>
        </p:txBody>
      </p:sp>
      <p:sp>
        <p:nvSpPr>
          <p:cNvPr id="3" name="2 Rectángulo"/>
          <p:cNvSpPr/>
          <p:nvPr/>
        </p:nvSpPr>
        <p:spPr>
          <a:xfrm>
            <a:off x="539552" y="3068960"/>
            <a:ext cx="80648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smtClean="0">
                <a:solidFill>
                  <a:schemeClr val="tx1"/>
                </a:solidFill>
              </a:rPr>
              <a:t>2.- ¿Quién </a:t>
            </a:r>
            <a:r>
              <a:rPr lang="es-CL" dirty="0">
                <a:solidFill>
                  <a:schemeClr val="tx1"/>
                </a:solidFill>
              </a:rPr>
              <a:t>es “el pequeño lucero”?</a:t>
            </a:r>
          </a:p>
          <a:p>
            <a:r>
              <a:rPr lang="es-CL" dirty="0">
                <a:solidFill>
                  <a:schemeClr val="tx1"/>
                </a:solidFill>
              </a:rPr>
              <a:t>A) </a:t>
            </a:r>
            <a:r>
              <a:rPr lang="es-CL" dirty="0" err="1">
                <a:solidFill>
                  <a:schemeClr val="tx1"/>
                </a:solidFill>
              </a:rPr>
              <a:t>Wüñelfe</a:t>
            </a:r>
            <a:r>
              <a:rPr lang="es-CL" dirty="0">
                <a:solidFill>
                  <a:schemeClr val="tx1"/>
                </a:solidFill>
              </a:rPr>
              <a:t>.</a:t>
            </a:r>
          </a:p>
          <a:p>
            <a:r>
              <a:rPr lang="es-CL" dirty="0">
                <a:solidFill>
                  <a:schemeClr val="tx1"/>
                </a:solidFill>
              </a:rPr>
              <a:t>B) </a:t>
            </a:r>
            <a:r>
              <a:rPr lang="es-CL" dirty="0" err="1">
                <a:solidFill>
                  <a:schemeClr val="tx1"/>
                </a:solidFill>
              </a:rPr>
              <a:t>Wanglen</a:t>
            </a:r>
            <a:r>
              <a:rPr lang="es-CL" dirty="0">
                <a:solidFill>
                  <a:schemeClr val="tx1"/>
                </a:solidFill>
              </a:rPr>
              <a:t>.</a:t>
            </a:r>
          </a:p>
          <a:p>
            <a:r>
              <a:rPr lang="es-CL" dirty="0">
                <a:solidFill>
                  <a:schemeClr val="tx1"/>
                </a:solidFill>
              </a:rPr>
              <a:t>C) El Sol.</a:t>
            </a:r>
          </a:p>
          <a:p>
            <a:r>
              <a:rPr lang="es-CL" dirty="0">
                <a:solidFill>
                  <a:schemeClr val="tx1"/>
                </a:solidFill>
              </a:rPr>
              <a:t>D) El cóndor</a:t>
            </a:r>
          </a:p>
        </p:txBody>
      </p:sp>
      <p:sp>
        <p:nvSpPr>
          <p:cNvPr id="4" name="3 Rectángulo"/>
          <p:cNvSpPr/>
          <p:nvPr/>
        </p:nvSpPr>
        <p:spPr>
          <a:xfrm>
            <a:off x="539552" y="5013176"/>
            <a:ext cx="8136904"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smtClean="0">
                <a:solidFill>
                  <a:schemeClr val="tx1"/>
                </a:solidFill>
              </a:rPr>
              <a:t>3</a:t>
            </a:r>
            <a:r>
              <a:rPr lang="es-CL" dirty="0" smtClean="0">
                <a:solidFill>
                  <a:schemeClr val="tx1"/>
                </a:solidFill>
              </a:rPr>
              <a:t>.-Escribe a lo menos dos frases donde se pueda reconocer el uso del lenguaje figurado en la lectura.</a:t>
            </a:r>
          </a:p>
          <a:p>
            <a:r>
              <a:rPr lang="es-CL" dirty="0" smtClean="0">
                <a:solidFill>
                  <a:schemeClr val="tx1"/>
                </a:solidFill>
              </a:rPr>
              <a:t>_______________________________________________________________________________________________________________________________________________________________________________________________________________</a:t>
            </a:r>
            <a:endParaRPr lang="es-CL" dirty="0">
              <a:solidFill>
                <a:schemeClr val="tx1"/>
              </a:solidFill>
            </a:endParaRPr>
          </a:p>
        </p:txBody>
      </p:sp>
      <p:sp>
        <p:nvSpPr>
          <p:cNvPr id="5" name="4 Rectángulo redondeado"/>
          <p:cNvSpPr/>
          <p:nvPr/>
        </p:nvSpPr>
        <p:spPr>
          <a:xfrm>
            <a:off x="2555776" y="260648"/>
            <a:ext cx="3456384" cy="792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smtClean="0">
                <a:solidFill>
                  <a:schemeClr val="tx1"/>
                </a:solidFill>
              </a:rPr>
              <a:t>Cierre de la clase</a:t>
            </a:r>
            <a:endParaRPr lang="es-CL" sz="2800" b="1" dirty="0">
              <a:solidFill>
                <a:schemeClr val="tx1"/>
              </a:solidFill>
            </a:endParaRPr>
          </a:p>
        </p:txBody>
      </p:sp>
    </p:spTree>
    <p:extLst>
      <p:ext uri="{BB962C8B-B14F-4D97-AF65-F5344CB8AC3E}">
        <p14:creationId xmlns:p14="http://schemas.microsoft.com/office/powerpoint/2010/main" val="59317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123728" y="251714"/>
            <a:ext cx="475252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t>TICKET DE SALIDA</a:t>
            </a:r>
          </a:p>
          <a:p>
            <a:pPr algn="ctr"/>
            <a:r>
              <a:rPr lang="es-CL" sz="2000" b="1" dirty="0" smtClean="0"/>
              <a:t>Lenguaje y Comunicación </a:t>
            </a:r>
            <a:endParaRPr lang="es-CL" sz="2000" b="1" dirty="0"/>
          </a:p>
          <a:p>
            <a:pPr algn="ctr"/>
            <a:r>
              <a:rPr lang="es-CL" sz="2000" b="1" dirty="0"/>
              <a:t>SEMANA </a:t>
            </a:r>
            <a:r>
              <a:rPr lang="es-CL" sz="2000" b="1" dirty="0" smtClean="0"/>
              <a:t>35</a:t>
            </a:r>
            <a:endParaRPr lang="es-CL" sz="2000" b="1" dirty="0"/>
          </a:p>
        </p:txBody>
      </p:sp>
      <p:sp>
        <p:nvSpPr>
          <p:cNvPr id="3" name="2 Rectángulo redondeado"/>
          <p:cNvSpPr/>
          <p:nvPr/>
        </p:nvSpPr>
        <p:spPr>
          <a:xfrm>
            <a:off x="701109" y="1236973"/>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t>Nombre: _______________________________________ </a:t>
            </a:r>
          </a:p>
        </p:txBody>
      </p:sp>
      <p:sp>
        <p:nvSpPr>
          <p:cNvPr id="5" name="4 Rectángulo redondeado"/>
          <p:cNvSpPr/>
          <p:nvPr/>
        </p:nvSpPr>
        <p:spPr>
          <a:xfrm>
            <a:off x="5292080" y="5445224"/>
            <a:ext cx="3600400" cy="122413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sz="1600" dirty="0"/>
              <a:t>Enviar fotografía de este ticket de salida al: </a:t>
            </a:r>
          </a:p>
          <a:p>
            <a:pPr algn="ctr"/>
            <a:r>
              <a:rPr lang="es-CL" sz="1600" dirty="0"/>
              <a:t>Correo: </a:t>
            </a:r>
            <a:r>
              <a:rPr lang="es-CL" sz="1600" dirty="0" smtClean="0">
                <a:solidFill>
                  <a:srgbClr val="FF0000"/>
                </a:solidFill>
                <a:effectLst>
                  <a:outerShdw blurRad="38100" dist="38100" dir="2700000" algn="tl">
                    <a:srgbClr val="000000">
                      <a:alpha val="43137"/>
                    </a:srgbClr>
                  </a:outerShdw>
                </a:effectLst>
              </a:rPr>
              <a:t>ximena.gallardo@colegio-jeanpiaget.cl</a:t>
            </a:r>
            <a:endParaRPr lang="es-CL" sz="1600" dirty="0">
              <a:solidFill>
                <a:srgbClr val="FF0000"/>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468585" y="4394"/>
            <a:ext cx="847790" cy="73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7223377" y="752309"/>
            <a:ext cx="1669103" cy="1136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Rectángulo"/>
          <p:cNvSpPr/>
          <p:nvPr/>
        </p:nvSpPr>
        <p:spPr>
          <a:xfrm>
            <a:off x="179512" y="4675495"/>
            <a:ext cx="6678488" cy="369332"/>
          </a:xfrm>
          <a:prstGeom prst="rect">
            <a:avLst/>
          </a:prstGeom>
        </p:spPr>
        <p:txBody>
          <a:bodyPr wrap="square">
            <a:spAutoFit/>
          </a:bodyPr>
          <a:lstStyle/>
          <a:p>
            <a:r>
              <a:rPr lang="es-CL" dirty="0" smtClean="0"/>
              <a:t>.-</a:t>
            </a:r>
            <a:endParaRPr lang="es-CL" dirty="0"/>
          </a:p>
        </p:txBody>
      </p:sp>
      <p:sp>
        <p:nvSpPr>
          <p:cNvPr id="4" name="3 Rectángulo"/>
          <p:cNvSpPr/>
          <p:nvPr/>
        </p:nvSpPr>
        <p:spPr>
          <a:xfrm>
            <a:off x="670344" y="5229200"/>
            <a:ext cx="3113885" cy="1564339"/>
          </a:xfrm>
          <a:prstGeom prst="rect">
            <a:avLst/>
          </a:prstGeom>
        </p:spPr>
        <p:txBody>
          <a:bodyPr wrap="square">
            <a:spAutoFit/>
          </a:bodyPr>
          <a:lstStyle/>
          <a:p>
            <a:pPr lvl="0">
              <a:lnSpc>
                <a:spcPct val="115000"/>
              </a:lnSpc>
            </a:pPr>
            <a:r>
              <a:rPr lang="es-CL" sz="1400" dirty="0">
                <a:solidFill>
                  <a:prstClr val="black"/>
                </a:solidFill>
              </a:rPr>
              <a:t>Explican, oralmente o por escrito, expresiones que contienen lenguaje </a:t>
            </a:r>
            <a:r>
              <a:rPr lang="es-CL" sz="1400" dirty="0" smtClean="0">
                <a:solidFill>
                  <a:prstClr val="black"/>
                </a:solidFill>
              </a:rPr>
              <a:t>figurado / Comparten </a:t>
            </a:r>
            <a:r>
              <a:rPr lang="es-CL" sz="1400" dirty="0">
                <a:solidFill>
                  <a:prstClr val="black"/>
                </a:solidFill>
              </a:rPr>
              <a:t>una opinión sobre información del texto y la fundamentan con información del texto o conocimientos previos</a:t>
            </a:r>
          </a:p>
        </p:txBody>
      </p:sp>
      <p:sp>
        <p:nvSpPr>
          <p:cNvPr id="7" name="6 Rectángulo redondeado"/>
          <p:cNvSpPr/>
          <p:nvPr/>
        </p:nvSpPr>
        <p:spPr>
          <a:xfrm>
            <a:off x="611559" y="2204864"/>
            <a:ext cx="7857025"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smtClean="0"/>
              <a:t>¿QUÉ QUIERE DECIR INTERPRETAR EL LENGUAJE FIGURADO? EXPLICA CON TUS PALABRAS </a:t>
            </a:r>
            <a:endParaRPr lang="es-CL" sz="2000" b="1" dirty="0"/>
          </a:p>
        </p:txBody>
      </p:sp>
      <p:sp>
        <p:nvSpPr>
          <p:cNvPr id="9" name="8 Rectángulo redondeado"/>
          <p:cNvSpPr/>
          <p:nvPr/>
        </p:nvSpPr>
        <p:spPr>
          <a:xfrm>
            <a:off x="611561" y="3356992"/>
            <a:ext cx="7857024" cy="79208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L" sz="2000" b="1" dirty="0">
                <a:solidFill>
                  <a:prstClr val="white"/>
                </a:solidFill>
              </a:rPr>
              <a:t>¿PODRÍAS DAR </a:t>
            </a:r>
            <a:r>
              <a:rPr lang="es-CL" sz="2000" b="1" dirty="0" smtClean="0">
                <a:solidFill>
                  <a:prstClr val="white"/>
                </a:solidFill>
              </a:rPr>
              <a:t>UN EJEMPLO DE LENGUAJE FIGURADO?</a:t>
            </a:r>
            <a:endParaRPr lang="es-CL" sz="2000" b="1" dirty="0">
              <a:solidFill>
                <a:prstClr val="white"/>
              </a:solidFill>
            </a:endParaRPr>
          </a:p>
        </p:txBody>
      </p:sp>
      <p:sp>
        <p:nvSpPr>
          <p:cNvPr id="10" name="9 Rectángulo redondeado"/>
          <p:cNvSpPr/>
          <p:nvPr/>
        </p:nvSpPr>
        <p:spPr>
          <a:xfrm>
            <a:off x="701108" y="4437112"/>
            <a:ext cx="7255267"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schemeClr val="tx1"/>
                </a:solidFill>
              </a:rPr>
              <a:t>¿QUÉ OPINAS SOBRE  LOS ACONTECIMIENTOS DEL MITO LEIDO DURANTE LA CLASE? </a:t>
            </a:r>
            <a:endParaRPr lang="es-CL" b="1" dirty="0">
              <a:solidFill>
                <a:schemeClr val="tx1"/>
              </a:solidFill>
            </a:endParaRPr>
          </a:p>
        </p:txBody>
      </p:sp>
    </p:spTree>
    <p:extLst>
      <p:ext uri="{BB962C8B-B14F-4D97-AF65-F5344CB8AC3E}">
        <p14:creationId xmlns:p14="http://schemas.microsoft.com/office/powerpoint/2010/main" val="468096424"/>
      </p:ext>
    </p:extLst>
  </p:cSld>
  <p:clrMapOvr>
    <a:masterClrMapping/>
  </p:clrMapOvr>
  <mc:AlternateContent xmlns:mc="http://schemas.openxmlformats.org/markup-compatibility/2006" xmlns:p14="http://schemas.microsoft.com/office/powerpoint/2010/main">
    <mc:Choice Requires="p14">
      <p:transition spd="slow" p14:dur="3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anim calcmode="lin" valueType="num">
                                      <p:cBhvr>
                                        <p:cTn id="25" dur="2000" fill="hold"/>
                                        <p:tgtEl>
                                          <p:spTgt spid="12"/>
                                        </p:tgtEl>
                                        <p:attrNameLst>
                                          <p:attrName>ppt_w</p:attrName>
                                        </p:attrNameLst>
                                      </p:cBhvr>
                                      <p:tavLst>
                                        <p:tav tm="0" fmla="#ppt_w*sin(2.5*pi*$)">
                                          <p:val>
                                            <p:fltVal val="0"/>
                                          </p:val>
                                        </p:tav>
                                        <p:tav tm="100000">
                                          <p:val>
                                            <p:fltVal val="1"/>
                                          </p:val>
                                        </p:tav>
                                      </p:tavLst>
                                    </p:anim>
                                    <p:anim calcmode="lin" valueType="num">
                                      <p:cBhvr>
                                        <p:cTn id="2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11652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06140" y="1700808"/>
            <a:ext cx="7554292" cy="2677656"/>
          </a:xfrm>
          <a:prstGeom prst="rect">
            <a:avLst/>
          </a:prstGeom>
        </p:spPr>
        <p:txBody>
          <a:bodyPr wrap="square">
            <a:spAutoFit/>
          </a:bodyPr>
          <a:lstStyle/>
          <a:p>
            <a:pPr algn="ctr"/>
            <a:endParaRPr lang="es-CL" sz="2800" dirty="0" smtClean="0"/>
          </a:p>
          <a:p>
            <a:pPr algn="ctr"/>
            <a:r>
              <a:rPr lang="es-CL" sz="2800" dirty="0" smtClean="0"/>
              <a:t>PLANIFICACIÓN  </a:t>
            </a:r>
            <a:r>
              <a:rPr lang="es-CL" sz="2800" dirty="0"/>
              <a:t>CLASES VIRTUALES</a:t>
            </a:r>
            <a:br>
              <a:rPr lang="es-CL" sz="2800" dirty="0"/>
            </a:br>
            <a:r>
              <a:rPr lang="es-CL" sz="2800" dirty="0"/>
              <a:t>SEMANA N° </a:t>
            </a:r>
            <a:r>
              <a:rPr lang="es-CL" sz="2800" dirty="0" smtClean="0"/>
              <a:t>31</a:t>
            </a:r>
            <a:r>
              <a:rPr lang="es-CL" sz="2800" dirty="0"/>
              <a:t/>
            </a:r>
            <a:br>
              <a:rPr lang="es-CL" sz="2800" dirty="0"/>
            </a:br>
            <a:r>
              <a:rPr lang="es-CL" sz="2800" dirty="0"/>
              <a:t>Clase </a:t>
            </a:r>
            <a:r>
              <a:rPr lang="es-CL" sz="2800" dirty="0" smtClean="0"/>
              <a:t>N°2</a:t>
            </a:r>
            <a:r>
              <a:rPr lang="es-CL" sz="2800" dirty="0"/>
              <a:t/>
            </a:r>
            <a:br>
              <a:rPr lang="es-CL" sz="2800" dirty="0"/>
            </a:br>
            <a:r>
              <a:rPr lang="es-CL" sz="2800" dirty="0" smtClean="0"/>
              <a:t>5 </a:t>
            </a:r>
            <a:r>
              <a:rPr lang="es-CL" sz="2800" dirty="0"/>
              <a:t>año A</a:t>
            </a:r>
            <a:br>
              <a:rPr lang="es-CL" sz="2800" dirty="0"/>
            </a:br>
            <a:r>
              <a:rPr lang="es-CL" sz="2800" dirty="0"/>
              <a:t>FECHA: </a:t>
            </a:r>
            <a:r>
              <a:rPr lang="es-CL" sz="2800" dirty="0" smtClean="0"/>
              <a:t> 27 </a:t>
            </a:r>
            <a:r>
              <a:rPr lang="es-CL" sz="2800" smtClean="0"/>
              <a:t>de Noviembre </a:t>
            </a:r>
            <a:r>
              <a:rPr lang="es-CL" sz="2800" dirty="0"/>
              <a:t>del  2020</a:t>
            </a:r>
          </a:p>
        </p:txBody>
      </p:sp>
      <p:sp>
        <p:nvSpPr>
          <p:cNvPr id="5" name="4 Rectángulo"/>
          <p:cNvSpPr/>
          <p:nvPr/>
        </p:nvSpPr>
        <p:spPr>
          <a:xfrm>
            <a:off x="251520" y="4813994"/>
            <a:ext cx="8640960" cy="1354217"/>
          </a:xfrm>
          <a:prstGeom prst="rect">
            <a:avLst/>
          </a:prstGeom>
        </p:spPr>
        <p:txBody>
          <a:bodyPr wrap="square">
            <a:spAutoFit/>
          </a:bodyPr>
          <a:lstStyle/>
          <a:p>
            <a:endParaRPr lang="es-CL" dirty="0" smtClean="0"/>
          </a:p>
          <a:p>
            <a:endParaRPr lang="es-CL" dirty="0"/>
          </a:p>
          <a:p>
            <a:endParaRPr lang="es-CL" dirty="0" smtClean="0"/>
          </a:p>
          <a:p>
            <a:r>
              <a:rPr lang="es-CL" sz="1400" b="1" i="1" dirty="0" smtClean="0"/>
              <a:t>Colegio </a:t>
            </a:r>
            <a:r>
              <a:rPr lang="es-CL" sz="1400" b="1" i="1" dirty="0"/>
              <a:t>Jean Piaget</a:t>
            </a:r>
          </a:p>
          <a:p>
            <a:r>
              <a:rPr lang="es-CL" sz="1400" b="1" i="1" dirty="0"/>
              <a:t>Mi escuela, un lugar para aprender y crecer en un ambiente saludable</a:t>
            </a:r>
          </a:p>
        </p:txBody>
      </p:sp>
    </p:spTree>
    <p:extLst>
      <p:ext uri="{BB962C8B-B14F-4D97-AF65-F5344CB8AC3E}">
        <p14:creationId xmlns:p14="http://schemas.microsoft.com/office/powerpoint/2010/main" val="233666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629124072"/>
              </p:ext>
            </p:extLst>
          </p:nvPr>
        </p:nvGraphicFramePr>
        <p:xfrm>
          <a:off x="107504" y="908720"/>
          <a:ext cx="8856984" cy="5513032"/>
        </p:xfrm>
        <a:graphic>
          <a:graphicData uri="http://schemas.openxmlformats.org/drawingml/2006/table">
            <a:tbl>
              <a:tblPr firstRow="1" firstCol="1" bandRow="1"/>
              <a:tblGrid>
                <a:gridCol w="2177947"/>
                <a:gridCol w="6679037"/>
              </a:tblGrid>
              <a:tr h="41625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smtClean="0">
                          <a:effectLst/>
                          <a:latin typeface="+mn-lt"/>
                          <a:ea typeface="Calibri"/>
                          <a:cs typeface="Times New Roman"/>
                        </a:rPr>
                        <a:t>ASIGNATURA /CURSO</a:t>
                      </a:r>
                      <a:endParaRPr lang="es-CL" sz="1200" dirty="0" smtClean="0">
                        <a:effectLst/>
                        <a:latin typeface="+mn-lt"/>
                        <a:ea typeface="Calibri"/>
                        <a:cs typeface="Times New Roman"/>
                      </a:endParaRPr>
                    </a:p>
                    <a:p>
                      <a:pPr algn="just">
                        <a:spcAft>
                          <a:spcPts val="0"/>
                        </a:spcAft>
                      </a:pP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baseline="0" dirty="0">
                          <a:effectLst/>
                          <a:latin typeface="+mn-lt"/>
                          <a:ea typeface="Calibri"/>
                          <a:cs typeface="Times New Roman"/>
                        </a:rPr>
                        <a:t>Lenguaje y Comunicación  / </a:t>
                      </a:r>
                      <a:r>
                        <a:rPr lang="es-CL" sz="1400" baseline="0" dirty="0" smtClean="0">
                          <a:effectLst/>
                          <a:latin typeface="+mn-lt"/>
                          <a:ea typeface="Calibri"/>
                          <a:cs typeface="Times New Roman"/>
                        </a:rPr>
                        <a:t>5 </a:t>
                      </a:r>
                      <a:r>
                        <a:rPr lang="es-CL" sz="1400" baseline="0" dirty="0">
                          <a:effectLst/>
                          <a:latin typeface="+mn-lt"/>
                          <a:ea typeface="Calibri"/>
                          <a:cs typeface="Times New Roman"/>
                        </a:rPr>
                        <a:t>AÑO 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94">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Ximena Gallardo </a:t>
                      </a:r>
                      <a:r>
                        <a:rPr lang="es-CL" sz="1400" dirty="0" smtClean="0">
                          <a:effectLst/>
                          <a:latin typeface="+mn-lt"/>
                          <a:ea typeface="Calibri"/>
                          <a:cs typeface="Times New Roman"/>
                        </a:rPr>
                        <a:t>M</a:t>
                      </a:r>
                      <a:r>
                        <a:rPr lang="es-CL" sz="1400" dirty="0">
                          <a:effectLst/>
                          <a:latin typeface="+mn-lt"/>
                          <a:ea typeface="Calibri"/>
                          <a:cs typeface="Times New Roman"/>
                        </a:rPr>
                        <a:t>.</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631">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smtClean="0">
                          <a:effectLst/>
                          <a:latin typeface="+mn-lt"/>
                          <a:ea typeface="Calibri"/>
                          <a:cs typeface="Times New Roman"/>
                        </a:rPr>
                        <a:t>Estrella</a:t>
                      </a:r>
                      <a:r>
                        <a:rPr lang="es-CL" sz="1400" baseline="0" smtClean="0">
                          <a:effectLst/>
                          <a:latin typeface="+mn-lt"/>
                          <a:ea typeface="Calibri"/>
                          <a:cs typeface="Times New Roman"/>
                        </a:rPr>
                        <a:t> Letelier</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700">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0A6</a:t>
                      </a:r>
                      <a:r>
                        <a:rPr lang="es-CL" sz="1400" baseline="0" dirty="0" smtClean="0">
                          <a:effectLst/>
                          <a:latin typeface="+mn-lt"/>
                          <a:ea typeface="Calibri"/>
                          <a:cs typeface="Times New Roman"/>
                        </a:rPr>
                        <a:t> </a:t>
                      </a:r>
                      <a:r>
                        <a:rPr lang="es-CL" sz="1400" dirty="0" smtClean="0">
                          <a:effectLst/>
                          <a:latin typeface="+mn-lt"/>
                          <a:ea typeface="Calibri"/>
                          <a:cs typeface="Times New Roman"/>
                        </a:rPr>
                        <a:t>Leer independientemente y comprender textos no literarios (cartas, biografías, relatos históricos, libros y artículos informativos, noticias, etc.) para ampliar su conocimiento del mundo y formarse una opinión: relacionando la información de imágenes, gráficos, tablas, mapas o diagramas, con el texto en el cual están insertos.</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995">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r>
                        <a:rPr lang="es-CL" sz="1400" dirty="0" smtClean="0"/>
                        <a:t>Identifican y registran las ideas relevantes de un texto leído.</a:t>
                      </a:r>
                    </a:p>
                    <a:p>
                      <a:pPr>
                        <a:lnSpc>
                          <a:spcPct val="115000"/>
                        </a:lnSpc>
                        <a:spcAft>
                          <a:spcPts val="0"/>
                        </a:spcAft>
                      </a:pPr>
                      <a:r>
                        <a:rPr lang="es-CL" sz="1400" dirty="0" smtClean="0"/>
                        <a:t>Escriben una explicación de un texto discontinuo presente en un texto leído</a:t>
                      </a:r>
                      <a:endParaRPr lang="x-none" sz="140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128">
                <a:tc>
                  <a:txBody>
                    <a:bodyPr/>
                    <a:lstStyle/>
                    <a:p>
                      <a:pPr algn="just">
                        <a:spcAft>
                          <a:spcPts val="0"/>
                        </a:spcAft>
                      </a:pPr>
                      <a:r>
                        <a:rPr lang="es-ES_tradnl" sz="1200" b="1" dirty="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baseline="0" dirty="0" smtClean="0">
                          <a:effectLst/>
                          <a:latin typeface="+mn-lt"/>
                          <a:ea typeface="Calibri"/>
                          <a:cs typeface="Times New Roman"/>
                        </a:rPr>
                        <a:t>Escritura creativa /  Crean- escriben – analizan  -relacionan- comentan .</a:t>
                      </a: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631">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Leer un texto informativo, investigan sobre el tema</a:t>
                      </a:r>
                      <a:r>
                        <a:rPr lang="es-CL" sz="1400" baseline="0" dirty="0" smtClean="0">
                          <a:effectLst/>
                          <a:latin typeface="+mn-lt"/>
                          <a:ea typeface="Calibri"/>
                          <a:cs typeface="Times New Roman"/>
                        </a:rPr>
                        <a:t> </a:t>
                      </a:r>
                      <a:r>
                        <a:rPr lang="es-CL" sz="1400" dirty="0" smtClean="0">
                          <a:effectLst/>
                          <a:latin typeface="+mn-lt"/>
                          <a:ea typeface="Calibri"/>
                          <a:cs typeface="Times New Roman"/>
                        </a:rPr>
                        <a:t>y elaboran un mapa conceptual que nos ayudará a preparar una</a:t>
                      </a:r>
                      <a:r>
                        <a:rPr lang="es-CL" sz="1400" baseline="0" dirty="0" smtClean="0">
                          <a:effectLst/>
                          <a:latin typeface="+mn-lt"/>
                          <a:ea typeface="Calibri"/>
                          <a:cs typeface="Times New Roman"/>
                        </a:rPr>
                        <a:t> </a:t>
                      </a:r>
                      <a:r>
                        <a:rPr lang="es-CL" sz="1400" dirty="0" smtClean="0">
                          <a:effectLst/>
                          <a:latin typeface="+mn-lt"/>
                          <a:ea typeface="Calibri"/>
                          <a:cs typeface="Times New Roman"/>
                        </a:rPr>
                        <a:t>disertación. </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998">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400" b="0" dirty="0">
                          <a:effectLst/>
                          <a:latin typeface="+mn-lt"/>
                        </a:rPr>
                        <a:t>Responder</a:t>
                      </a:r>
                      <a:r>
                        <a:rPr lang="es-CL" sz="1400" b="0" baseline="0" dirty="0">
                          <a:effectLst/>
                          <a:latin typeface="+mn-lt"/>
                        </a:rPr>
                        <a:t> </a:t>
                      </a:r>
                      <a:r>
                        <a:rPr lang="es-CL" sz="1400" b="0" baseline="0" dirty="0">
                          <a:solidFill>
                            <a:srgbClr val="FF0000"/>
                          </a:solidFill>
                          <a:effectLst>
                            <a:outerShdw blurRad="38100" dist="38100" dir="2700000" algn="tl">
                              <a:srgbClr val="000000">
                                <a:alpha val="43137"/>
                              </a:srgbClr>
                            </a:outerShdw>
                          </a:effectLst>
                          <a:latin typeface="+mn-lt"/>
                        </a:rPr>
                        <a:t>ticket de salida </a:t>
                      </a:r>
                      <a:r>
                        <a:rPr lang="es-CL" sz="1400" b="0" baseline="0" dirty="0">
                          <a:effectLst/>
                          <a:latin typeface="+mn-lt"/>
                        </a:rPr>
                        <a:t>y enviar a </a:t>
                      </a:r>
                      <a:r>
                        <a:rPr lang="es-CL" sz="1400" b="0" baseline="0" dirty="0" smtClean="0">
                          <a:effectLst/>
                          <a:latin typeface="+mn-lt"/>
                        </a:rPr>
                        <a:t>ximena.gallardo@colegio-jeanpiaget.cl </a:t>
                      </a:r>
                    </a:p>
                    <a:p>
                      <a:pPr marL="0" marR="0" algn="just">
                        <a:spcBef>
                          <a:spcPts val="0"/>
                        </a:spcBef>
                        <a:spcAft>
                          <a:spcPts val="0"/>
                        </a:spcAft>
                      </a:pPr>
                      <a:r>
                        <a:rPr lang="es-CL" sz="1400" b="0" baseline="0" dirty="0" smtClean="0">
                          <a:effectLst/>
                          <a:latin typeface="+mn-lt"/>
                        </a:rPr>
                        <a:t>ENVIAR FOTOGRAFÍA POR WSP</a:t>
                      </a:r>
                    </a:p>
                    <a:p>
                      <a:pPr marL="0" marR="0" algn="just">
                        <a:spcBef>
                          <a:spcPts val="0"/>
                        </a:spcBef>
                        <a:spcAft>
                          <a:spcPts val="0"/>
                        </a:spcAft>
                      </a:pPr>
                      <a:r>
                        <a:rPr lang="es-CL" sz="1400" b="0" baseline="0" dirty="0" smtClean="0">
                          <a:effectLst/>
                          <a:latin typeface="+mn-lt"/>
                        </a:rPr>
                        <a:t>56- 964519597  Fecha el </a:t>
                      </a:r>
                      <a:r>
                        <a:rPr lang="es-CL" sz="1400" b="0" baseline="0" dirty="0">
                          <a:effectLst/>
                          <a:latin typeface="+mn-lt"/>
                        </a:rPr>
                        <a:t>día </a:t>
                      </a:r>
                      <a:r>
                        <a:rPr lang="es-CL" sz="1400" b="1" baseline="0" dirty="0" smtClean="0">
                          <a:effectLst/>
                          <a:latin typeface="+mn-lt"/>
                        </a:rPr>
                        <a:t>23/10/20</a:t>
                      </a:r>
                      <a:endParaRPr lang="es-CL" sz="1600" b="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745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01675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326" y="404664"/>
            <a:ext cx="1060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669" r="11765"/>
          <a:stretch/>
        </p:blipFill>
        <p:spPr bwMode="auto">
          <a:xfrm>
            <a:off x="251520" y="1772816"/>
            <a:ext cx="4749800" cy="48704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539552" y="1124744"/>
            <a:ext cx="7762999"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PASAPALABRA: TEXTOS INFORMATIVOS</a:t>
            </a:r>
            <a:endParaRPr lang="es-CL" dirty="0"/>
          </a:p>
        </p:txBody>
      </p:sp>
      <p:graphicFrame>
        <p:nvGraphicFramePr>
          <p:cNvPr id="4" name="3 Tabla"/>
          <p:cNvGraphicFramePr>
            <a:graphicFrameLocks noGrp="1"/>
          </p:cNvGraphicFramePr>
          <p:nvPr>
            <p:extLst>
              <p:ext uri="{D42A27DB-BD31-4B8C-83A1-F6EECF244321}">
                <p14:modId xmlns:p14="http://schemas.microsoft.com/office/powerpoint/2010/main" val="2558181847"/>
              </p:ext>
            </p:extLst>
          </p:nvPr>
        </p:nvGraphicFramePr>
        <p:xfrm>
          <a:off x="4989612" y="1960172"/>
          <a:ext cx="4035176" cy="4389120"/>
        </p:xfrm>
        <a:graphic>
          <a:graphicData uri="http://schemas.openxmlformats.org/drawingml/2006/table">
            <a:tbl>
              <a:tblPr firstRow="1" bandRow="1">
                <a:tableStyleId>{5C22544A-7EE6-4342-B048-85BDC9FD1C3A}</a:tableStyleId>
              </a:tblPr>
              <a:tblGrid>
                <a:gridCol w="4035176"/>
              </a:tblGrid>
              <a:tr h="456051">
                <a:tc>
                  <a:txBody>
                    <a:bodyPr/>
                    <a:lstStyle/>
                    <a:p>
                      <a:r>
                        <a:rPr lang="es-CL" dirty="0" smtClean="0"/>
                        <a:t>N: Informa</a:t>
                      </a:r>
                      <a:r>
                        <a:rPr lang="es-CL" baseline="0" dirty="0" smtClean="0"/>
                        <a:t> sobre algún hecho verídico actual, contiene una estructura y responde a preguntas como: qué cuándo dónde , entre otras</a:t>
                      </a:r>
                      <a:endParaRPr lang="es-CL" dirty="0"/>
                    </a:p>
                  </a:txBody>
                  <a:tcPr/>
                </a:tc>
              </a:tr>
              <a:tr h="456051">
                <a:tc>
                  <a:txBody>
                    <a:bodyPr/>
                    <a:lstStyle/>
                    <a:p>
                      <a:r>
                        <a:rPr lang="es-CL" b="1" dirty="0" smtClean="0"/>
                        <a:t>B:</a:t>
                      </a:r>
                      <a:r>
                        <a:rPr lang="es-CL" b="1" baseline="0" dirty="0" smtClean="0"/>
                        <a:t> se escribe después del titulo, y aporta breve información </a:t>
                      </a:r>
                      <a:endParaRPr lang="es-CL" b="1" dirty="0"/>
                    </a:p>
                  </a:txBody>
                  <a:tcPr/>
                </a:tc>
              </a:tr>
              <a:tr h="456051">
                <a:tc>
                  <a:txBody>
                    <a:bodyPr/>
                    <a:lstStyle/>
                    <a:p>
                      <a:r>
                        <a:rPr lang="es-CL" b="1" dirty="0" smtClean="0"/>
                        <a:t>C:</a:t>
                      </a:r>
                      <a:r>
                        <a:rPr lang="es-CL" b="1" baseline="0" dirty="0" smtClean="0"/>
                        <a:t> contiene toda la información, para conocer los hechos</a:t>
                      </a:r>
                      <a:endParaRPr lang="es-CL" b="1" dirty="0"/>
                    </a:p>
                  </a:txBody>
                  <a:tcPr/>
                </a:tc>
              </a:tr>
              <a:tr h="456051">
                <a:tc>
                  <a:txBody>
                    <a:bodyPr/>
                    <a:lstStyle/>
                    <a:p>
                      <a:r>
                        <a:rPr lang="es-CL" b="1" dirty="0" smtClean="0"/>
                        <a:t>I: no siempre aparece, pero ayuda a visualizar o</a:t>
                      </a:r>
                      <a:r>
                        <a:rPr lang="es-CL" b="1" baseline="0" dirty="0" smtClean="0"/>
                        <a:t> imaginar lo ocurrido</a:t>
                      </a:r>
                      <a:endParaRPr lang="es-CL" b="1" dirty="0"/>
                    </a:p>
                  </a:txBody>
                  <a:tcPr/>
                </a:tc>
              </a:tr>
              <a:tr h="456051">
                <a:tc>
                  <a:txBody>
                    <a:bodyPr/>
                    <a:lstStyle/>
                    <a:p>
                      <a:r>
                        <a:rPr lang="es-CL" b="1" dirty="0" smtClean="0"/>
                        <a:t>E:</a:t>
                      </a:r>
                      <a:r>
                        <a:rPr lang="es-CL" b="1" baseline="0" dirty="0" smtClean="0"/>
                        <a:t> se escribe antes del titulo y es una frase</a:t>
                      </a:r>
                      <a:endParaRPr lang="es-CL" b="1" dirty="0"/>
                    </a:p>
                  </a:txBody>
                  <a:tcPr/>
                </a:tc>
              </a:tr>
              <a:tr h="456051">
                <a:tc>
                  <a:txBody>
                    <a:bodyPr/>
                    <a:lstStyle/>
                    <a:p>
                      <a:r>
                        <a:rPr lang="es-CL" b="1" dirty="0" smtClean="0"/>
                        <a:t>T:</a:t>
                      </a:r>
                      <a:r>
                        <a:rPr lang="es-CL" b="1" baseline="0" dirty="0" smtClean="0"/>
                        <a:t> su función principal es llamar la atención del lector</a:t>
                      </a:r>
                      <a:endParaRPr lang="es-CL" b="1" dirty="0"/>
                    </a:p>
                  </a:txBody>
                  <a:tcPr/>
                </a:tc>
              </a:tr>
            </a:tbl>
          </a:graphicData>
        </a:graphic>
      </p:graphicFrame>
      <p:sp>
        <p:nvSpPr>
          <p:cNvPr id="5" name="4 Conector"/>
          <p:cNvSpPr/>
          <p:nvPr/>
        </p:nvSpPr>
        <p:spPr>
          <a:xfrm>
            <a:off x="2987824" y="6021288"/>
            <a:ext cx="72008" cy="1440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98864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76671"/>
            <a:ext cx="5249763" cy="115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755576" y="1628801"/>
            <a:ext cx="7416824" cy="369332"/>
          </a:xfrm>
          <a:prstGeom prst="rect">
            <a:avLst/>
          </a:prstGeom>
        </p:spPr>
        <p:txBody>
          <a:bodyPr wrap="square">
            <a:spAutoFit/>
          </a:bodyPr>
          <a:lstStyle/>
          <a:p>
            <a:r>
              <a:rPr lang="es-CL" dirty="0"/>
              <a:t> </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476671"/>
            <a:ext cx="1060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755576" y="1628801"/>
            <a:ext cx="7416824" cy="800219"/>
          </a:xfrm>
          <a:prstGeom prst="rect">
            <a:avLst/>
          </a:prstGeom>
        </p:spPr>
        <p:txBody>
          <a:bodyPr wrap="square">
            <a:spAutoFit/>
          </a:bodyPr>
          <a:lstStyle/>
          <a:p>
            <a:pPr marL="342900" indent="-342900" algn="ctr">
              <a:buAutoNum type="arabicPeriod"/>
            </a:pPr>
            <a:r>
              <a:rPr lang="es-CL" sz="2800" b="1" dirty="0" smtClean="0"/>
              <a:t>Responde </a:t>
            </a:r>
            <a:r>
              <a:rPr lang="es-CL" sz="2800" b="1" dirty="0"/>
              <a:t>en tu cuaderno: </a:t>
            </a:r>
            <a:endParaRPr lang="es-CL" sz="2800" b="1" dirty="0" smtClean="0"/>
          </a:p>
          <a:p>
            <a:pPr marL="342900" indent="-342900">
              <a:buAutoNum type="arabicPeriod"/>
            </a:pPr>
            <a:endParaRPr lang="es-CL" dirty="0"/>
          </a:p>
        </p:txBody>
      </p:sp>
      <p:sp>
        <p:nvSpPr>
          <p:cNvPr id="4" name="3 Rectángulo"/>
          <p:cNvSpPr/>
          <p:nvPr/>
        </p:nvSpPr>
        <p:spPr>
          <a:xfrm>
            <a:off x="827584" y="2275132"/>
            <a:ext cx="7344816" cy="1508105"/>
          </a:xfrm>
          <a:prstGeom prst="rect">
            <a:avLst/>
          </a:prstGeom>
        </p:spPr>
        <p:txBody>
          <a:bodyPr wrap="square">
            <a:spAutoFit/>
          </a:bodyPr>
          <a:lstStyle/>
          <a:p>
            <a:r>
              <a:rPr lang="es-CL" sz="2000" dirty="0"/>
              <a:t> ¿Qué es un texto informativo? ¿Qué características tiene? .</a:t>
            </a:r>
            <a:endParaRPr lang="es-CL" sz="2000" dirty="0" smtClean="0"/>
          </a:p>
          <a:p>
            <a:r>
              <a:rPr lang="es-CL" dirty="0" smtClean="0"/>
              <a:t>____________________________________________________________________________________________________________________________</a:t>
            </a:r>
          </a:p>
          <a:p>
            <a:r>
              <a:rPr lang="es-CL" dirty="0" smtClean="0"/>
              <a:t>___________________________________________________________________________________________________________________________</a:t>
            </a:r>
            <a:endParaRPr lang="es-CL" dirty="0"/>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167" t="10409" r="5389" b="12905"/>
          <a:stretch/>
        </p:blipFill>
        <p:spPr bwMode="auto">
          <a:xfrm>
            <a:off x="1833612" y="4149080"/>
            <a:ext cx="50546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81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88640"/>
            <a:ext cx="5200922" cy="432048"/>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t>PROFUNDICEMOS NUESTROS CONOCIMIENTOS</a:t>
            </a:r>
            <a:endParaRPr lang="es-CL" b="1" dirty="0"/>
          </a:p>
        </p:txBody>
      </p:sp>
      <p:sp>
        <p:nvSpPr>
          <p:cNvPr id="3" name="2 Rectángulo redondeado"/>
          <p:cNvSpPr/>
          <p:nvPr/>
        </p:nvSpPr>
        <p:spPr>
          <a:xfrm>
            <a:off x="2267744" y="631900"/>
            <a:ext cx="453650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L" sz="2000" b="1" dirty="0">
                <a:solidFill>
                  <a:prstClr val="black"/>
                </a:solidFill>
              </a:rPr>
              <a:t>El texto informativo</a:t>
            </a:r>
          </a:p>
        </p:txBody>
      </p:sp>
      <p:sp>
        <p:nvSpPr>
          <p:cNvPr id="5" name="4 Rectángulo"/>
          <p:cNvSpPr/>
          <p:nvPr/>
        </p:nvSpPr>
        <p:spPr>
          <a:xfrm>
            <a:off x="323528" y="1340768"/>
            <a:ext cx="842493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L" sz="2400" b="1" dirty="0">
                <a:solidFill>
                  <a:prstClr val="black"/>
                </a:solidFill>
              </a:rPr>
              <a:t>EL texto informativo tiene como objetivo transmitir información de forma completa</a:t>
            </a:r>
            <a:r>
              <a:rPr lang="es-CL" sz="2400" b="1" dirty="0" smtClean="0">
                <a:solidFill>
                  <a:prstClr val="black"/>
                </a:solidFill>
              </a:rPr>
              <a:t>.</a:t>
            </a:r>
            <a:endParaRPr lang="es-CL" sz="2400" b="1" dirty="0">
              <a:solidFill>
                <a:prstClr val="black"/>
              </a:solidFill>
            </a:endParaRPr>
          </a:p>
          <a:p>
            <a:pPr lvl="0"/>
            <a:r>
              <a:rPr lang="es-CL" sz="2400" b="1" dirty="0">
                <a:solidFill>
                  <a:prstClr val="black"/>
                </a:solidFill>
              </a:rPr>
              <a:t>No se limita simplemente a proporcionar datos, sino que además, agrega explicaciones, describe con ejemplos y analogías. Un texto informativo es aquel en el cual se presentan, de forma neutra y objetiva, determinados hechos o realidades.</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25" t="30000" b="4723"/>
          <a:stretch/>
        </p:blipFill>
        <p:spPr bwMode="auto">
          <a:xfrm>
            <a:off x="3187608" y="4005064"/>
            <a:ext cx="5336424" cy="255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Pentágono"/>
          <p:cNvSpPr/>
          <p:nvPr/>
        </p:nvSpPr>
        <p:spPr>
          <a:xfrm>
            <a:off x="323528" y="4221088"/>
            <a:ext cx="2664296" cy="1296144"/>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solidFill>
                  <a:schemeClr val="tx1"/>
                </a:solidFill>
              </a:rPr>
              <a:t>EN RESUMEN…</a:t>
            </a:r>
            <a:endParaRPr lang="es-CL" sz="2400" b="1" dirty="0">
              <a:solidFill>
                <a:schemeClr val="tx1"/>
              </a:solidFill>
            </a:endParaRPr>
          </a:p>
        </p:txBody>
      </p:sp>
    </p:spTree>
    <p:extLst>
      <p:ext uri="{BB962C8B-B14F-4D97-AF65-F5344CB8AC3E}">
        <p14:creationId xmlns:p14="http://schemas.microsoft.com/office/powerpoint/2010/main" val="349045216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40256579"/>
              </p:ext>
            </p:extLst>
          </p:nvPr>
        </p:nvGraphicFramePr>
        <p:xfrm>
          <a:off x="179512" y="1052736"/>
          <a:ext cx="8784976" cy="5035270"/>
        </p:xfrm>
        <a:graphic>
          <a:graphicData uri="http://schemas.openxmlformats.org/drawingml/2006/table">
            <a:tbl>
              <a:tblPr firstRow="1" firstCol="1" bandRow="1"/>
              <a:tblGrid>
                <a:gridCol w="2160240">
                  <a:extLst>
                    <a:ext uri="{9D8B030D-6E8A-4147-A177-3AD203B41FA5}">
                      <a16:colId xmlns="" xmlns:a16="http://schemas.microsoft.com/office/drawing/2014/main" val="20000"/>
                    </a:ext>
                  </a:extLst>
                </a:gridCol>
                <a:gridCol w="6624736">
                  <a:extLst>
                    <a:ext uri="{9D8B030D-6E8A-4147-A177-3AD203B41FA5}">
                      <a16:colId xmlns="" xmlns:a16="http://schemas.microsoft.com/office/drawing/2014/main" val="20001"/>
                    </a:ext>
                  </a:extLst>
                </a:gridCol>
              </a:tblGrid>
              <a:tr h="2694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smtClean="0">
                          <a:effectLst/>
                          <a:latin typeface="+mn-lt"/>
                          <a:ea typeface="Calibri"/>
                          <a:cs typeface="Times New Roman"/>
                        </a:rPr>
                        <a:t>ASIGNATURA /CURSO</a:t>
                      </a:r>
                      <a:endParaRPr lang="es-CL" sz="1200" dirty="0" smtClean="0">
                        <a:effectLst/>
                        <a:latin typeface="+mn-lt"/>
                        <a:ea typeface="Calibri"/>
                        <a:cs typeface="Times New Roman"/>
                      </a:endParaRPr>
                    </a:p>
                    <a:p>
                      <a:pPr algn="just">
                        <a:spcAft>
                          <a:spcPts val="0"/>
                        </a:spcAft>
                      </a:pP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baseline="0" dirty="0">
                          <a:effectLst/>
                          <a:latin typeface="+mn-lt"/>
                          <a:ea typeface="Calibri"/>
                          <a:cs typeface="Times New Roman"/>
                        </a:rPr>
                        <a:t>Lenguaje y Comunicación  / </a:t>
                      </a:r>
                      <a:r>
                        <a:rPr lang="es-CL" sz="1400" baseline="0" dirty="0" smtClean="0">
                          <a:effectLst/>
                          <a:latin typeface="+mn-lt"/>
                          <a:ea typeface="Calibri"/>
                          <a:cs typeface="Times New Roman"/>
                        </a:rPr>
                        <a:t>5 </a:t>
                      </a:r>
                      <a:r>
                        <a:rPr lang="es-CL" sz="1400" baseline="0" dirty="0">
                          <a:effectLst/>
                          <a:latin typeface="+mn-lt"/>
                          <a:ea typeface="Calibri"/>
                          <a:cs typeface="Times New Roman"/>
                        </a:rPr>
                        <a:t>AÑO 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50330">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Ximena Gallardo </a:t>
                      </a:r>
                      <a:r>
                        <a:rPr lang="es-CL" sz="1400" dirty="0" smtClean="0">
                          <a:effectLst/>
                          <a:latin typeface="+mn-lt"/>
                          <a:ea typeface="Calibri"/>
                          <a:cs typeface="Times New Roman"/>
                        </a:rPr>
                        <a:t>M</a:t>
                      </a:r>
                      <a:r>
                        <a:rPr lang="es-CL" sz="1400" dirty="0">
                          <a:effectLst/>
                          <a:latin typeface="+mn-lt"/>
                          <a:ea typeface="Calibri"/>
                          <a:cs typeface="Times New Roman"/>
                        </a:rPr>
                        <a:t>.</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28538">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Estrella</a:t>
                      </a:r>
                      <a:r>
                        <a:rPr lang="es-CL" sz="1400" baseline="0" dirty="0" smtClean="0">
                          <a:effectLst/>
                          <a:latin typeface="+mn-lt"/>
                          <a:ea typeface="Calibri"/>
                          <a:cs typeface="Times New Roman"/>
                        </a:rPr>
                        <a:t> Letelier-</a:t>
                      </a:r>
                      <a:endParaRPr lang="es-CL" sz="1400" dirty="0" smtClean="0">
                        <a:effectLst/>
                        <a:latin typeface="+mn-lt"/>
                        <a:ea typeface="Calibri"/>
                        <a:cs typeface="Times New Roman"/>
                      </a:endParaRP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75924">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0A6 Leer independientemente y comprender textos no literarios (cartas, biografías, relatos históricos, libros y artículos informativos, noticias, etc.) para ampliar su conocimiento del mundo y formarse una opinión: interpretando expresiones en lenguaje figurado; comparando información; formulando una opinión sobre algún aspecto de la lectura; fundamentando su opinión con información del texto o sus conocimientos previos.</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089578">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r>
                        <a:rPr lang="es-CL" sz="1400" dirty="0" smtClean="0"/>
                        <a:t>Explican, oralmente o por escrito, expresiones que contienen lenguaje figurado</a:t>
                      </a:r>
                    </a:p>
                    <a:p>
                      <a:pPr>
                        <a:lnSpc>
                          <a:spcPct val="115000"/>
                        </a:lnSpc>
                        <a:spcAft>
                          <a:spcPts val="0"/>
                        </a:spcAft>
                      </a:pPr>
                      <a:r>
                        <a:rPr lang="es-CL" sz="1400" dirty="0" smtClean="0"/>
                        <a:t>Comparten una opinión sobre información del texto y la fundamentan con información del texto o conocimientos previos</a:t>
                      </a:r>
                    </a:p>
                    <a:p>
                      <a:pPr>
                        <a:lnSpc>
                          <a:spcPct val="115000"/>
                        </a:lnSpc>
                        <a:spcAft>
                          <a:spcPts val="0"/>
                        </a:spcAft>
                      </a:pPr>
                      <a:endParaRPr lang="x-none" sz="140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639800">
                <a:tc>
                  <a:txBody>
                    <a:bodyPr/>
                    <a:lstStyle/>
                    <a:p>
                      <a:pPr algn="just">
                        <a:spcAft>
                          <a:spcPts val="0"/>
                        </a:spcAft>
                      </a:pPr>
                      <a:r>
                        <a:rPr lang="es-ES_tradnl" sz="1200" b="1" dirty="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COMPRENDER- EXPLICAR-ANALIZAR- INTERPRETAR- FUNDAMENTAR.</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01003">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Leer "El origen de Venus" para analizar y profundizar en su</a:t>
                      </a:r>
                      <a:r>
                        <a:rPr lang="es-CL" sz="1400" baseline="0" dirty="0" smtClean="0">
                          <a:effectLst/>
                          <a:latin typeface="+mn-lt"/>
                          <a:ea typeface="Calibri"/>
                          <a:cs typeface="Times New Roman"/>
                        </a:rPr>
                        <a:t> </a:t>
                      </a:r>
                      <a:r>
                        <a:rPr lang="es-CL" sz="1400" dirty="0" smtClean="0">
                          <a:effectLst/>
                          <a:latin typeface="+mn-lt"/>
                          <a:ea typeface="Calibri"/>
                          <a:cs typeface="Times New Roman"/>
                        </a:rPr>
                        <a:t>comprensión. Interpretaremos el lenguaje figurado y expresaremos opiniones</a:t>
                      </a:r>
                      <a:r>
                        <a:rPr lang="es-CL" sz="1400" baseline="0" dirty="0" smtClean="0">
                          <a:effectLst/>
                          <a:latin typeface="+mn-lt"/>
                          <a:ea typeface="Calibri"/>
                          <a:cs typeface="Times New Roman"/>
                        </a:rPr>
                        <a:t> </a:t>
                      </a:r>
                      <a:r>
                        <a:rPr lang="es-CL" sz="1400" dirty="0" smtClean="0">
                          <a:effectLst/>
                          <a:latin typeface="+mn-lt"/>
                          <a:ea typeface="Calibri"/>
                          <a:cs typeface="Times New Roman"/>
                        </a:rPr>
                        <a:t>sobre las actitudes de los personajes</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38935">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400" b="0" dirty="0">
                          <a:effectLst/>
                          <a:latin typeface="+mn-lt"/>
                        </a:rPr>
                        <a:t>Responder</a:t>
                      </a:r>
                      <a:r>
                        <a:rPr lang="es-CL" sz="1400" b="0" baseline="0" dirty="0">
                          <a:effectLst/>
                          <a:latin typeface="+mn-lt"/>
                        </a:rPr>
                        <a:t> </a:t>
                      </a:r>
                      <a:r>
                        <a:rPr lang="es-CL" sz="1400" b="0" baseline="0" dirty="0">
                          <a:solidFill>
                            <a:srgbClr val="FF0000"/>
                          </a:solidFill>
                          <a:effectLst>
                            <a:outerShdw blurRad="38100" dist="38100" dir="2700000" algn="tl">
                              <a:srgbClr val="000000">
                                <a:alpha val="43137"/>
                              </a:srgbClr>
                            </a:outerShdw>
                          </a:effectLst>
                          <a:latin typeface="+mn-lt"/>
                        </a:rPr>
                        <a:t>ticket de salida </a:t>
                      </a:r>
                      <a:r>
                        <a:rPr lang="es-CL" sz="1400" b="0" baseline="0" dirty="0">
                          <a:effectLst/>
                          <a:latin typeface="+mn-lt"/>
                        </a:rPr>
                        <a:t>y enviar a </a:t>
                      </a:r>
                      <a:r>
                        <a:rPr lang="es-CL" sz="1400" b="0" baseline="0" dirty="0" smtClean="0">
                          <a:effectLst/>
                          <a:latin typeface="+mn-lt"/>
                        </a:rPr>
                        <a:t>ximena.gallardo@colegio-jeanpiaget.cl </a:t>
                      </a:r>
                    </a:p>
                    <a:p>
                      <a:pPr marL="0" marR="0" algn="just">
                        <a:spcBef>
                          <a:spcPts val="0"/>
                        </a:spcBef>
                        <a:spcAft>
                          <a:spcPts val="0"/>
                        </a:spcAft>
                      </a:pPr>
                      <a:r>
                        <a:rPr lang="es-CL" sz="1400" b="0" baseline="0" dirty="0" smtClean="0">
                          <a:effectLst/>
                          <a:latin typeface="+mn-lt"/>
                        </a:rPr>
                        <a:t>ENVIAR FOTOGRAFÍA POR WSP</a:t>
                      </a:r>
                    </a:p>
                    <a:p>
                      <a:pPr marL="0" marR="0" algn="just">
                        <a:spcBef>
                          <a:spcPts val="0"/>
                        </a:spcBef>
                        <a:spcAft>
                          <a:spcPts val="0"/>
                        </a:spcAft>
                      </a:pPr>
                      <a:r>
                        <a:rPr lang="es-CL" sz="1400" b="0" baseline="0" dirty="0" smtClean="0">
                          <a:effectLst/>
                          <a:latin typeface="+mn-lt"/>
                        </a:rPr>
                        <a:t>56- 964519597  </a:t>
                      </a:r>
                      <a:endParaRPr lang="es-CL" sz="1600" b="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133921" y="116632"/>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descr="La Inclusión Escolar Nos Beneficia a Todos (con imágenes) | Dibujo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95897"/>
            <a:ext cx="2232248" cy="576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glow" dir="t"/>
          </a:scene3d>
          <a:sp3d prstMaterial="translucentPowder"/>
        </p:spPr>
      </p:pic>
    </p:spTree>
    <p:extLst>
      <p:ext uri="{BB962C8B-B14F-4D97-AF65-F5344CB8AC3E}">
        <p14:creationId xmlns:p14="http://schemas.microsoft.com/office/powerpoint/2010/main" val="390381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395536" y="2686100"/>
            <a:ext cx="8208912" cy="3601268"/>
          </a:xfrm>
          <a:prstGeom prst="ellipse">
            <a:avLst/>
          </a:prstGeom>
          <a:solidFill>
            <a:srgbClr val="FFFF00"/>
          </a:solid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smtClean="0">
              <a:solidFill>
                <a:prstClr val="black"/>
              </a:solidFill>
            </a:endParaRPr>
          </a:p>
          <a:p>
            <a:pPr algn="just"/>
            <a:endParaRPr lang="es-CL" sz="2400" dirty="0" smtClean="0">
              <a:solidFill>
                <a:prstClr val="black"/>
              </a:solidFill>
            </a:endParaRPr>
          </a:p>
          <a:p>
            <a:pPr lvl="0"/>
            <a:r>
              <a:rPr lang="es-CL" sz="2800" dirty="0" smtClean="0">
                <a:solidFill>
                  <a:prstClr val="black"/>
                </a:solidFill>
              </a:rPr>
              <a:t>En </a:t>
            </a:r>
            <a:r>
              <a:rPr lang="es-CL" sz="2800" dirty="0">
                <a:solidFill>
                  <a:prstClr val="black"/>
                </a:solidFill>
              </a:rPr>
              <a:t>esta clase leeremos un texto informativo, investigaremos sobre el tema y elaboraremos un mapa conceptual que nos ayudará a preparar una</a:t>
            </a:r>
          </a:p>
          <a:p>
            <a:pPr lvl="0"/>
            <a:r>
              <a:rPr lang="es-CL" sz="2800" dirty="0">
                <a:solidFill>
                  <a:prstClr val="black"/>
                </a:solidFill>
              </a:rPr>
              <a:t>disertación</a:t>
            </a:r>
          </a:p>
          <a:p>
            <a:pPr algn="just"/>
            <a:endParaRPr lang="es-CL" dirty="0">
              <a:solidFill>
                <a:prstClr val="black"/>
              </a:solidFill>
            </a:endParaRPr>
          </a:p>
          <a:p>
            <a:pPr algn="ctr"/>
            <a:endParaRPr lang="es-CL" dirty="0" smtClean="0">
              <a:solidFill>
                <a:prstClr val="black"/>
              </a:solidFill>
            </a:endParaRPr>
          </a:p>
          <a:p>
            <a:pPr algn="ctr"/>
            <a:endParaRPr lang="es-CL" dirty="0" smtClean="0">
              <a:solidFill>
                <a:prstClr val="black"/>
              </a:solidFill>
            </a:endParaRPr>
          </a:p>
        </p:txBody>
      </p:sp>
      <p:pic>
        <p:nvPicPr>
          <p:cNvPr id="2053" name="Picture 5" descr="Pin de Estreya Marina em Animated Gifs | Imagens fofas, Animação, Imagen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71400"/>
            <a:ext cx="3524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11" y="116632"/>
            <a:ext cx="352425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redondeado"/>
          <p:cNvSpPr/>
          <p:nvPr/>
        </p:nvSpPr>
        <p:spPr>
          <a:xfrm>
            <a:off x="2771800" y="548680"/>
            <a:ext cx="3600400"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smtClean="0">
                <a:solidFill>
                  <a:srgbClr val="FFFF00"/>
                </a:solidFill>
              </a:rPr>
              <a:t>OBJETIVO DE LA CLASE.</a:t>
            </a:r>
            <a:endParaRPr lang="es-CL" sz="2800" dirty="0">
              <a:solidFill>
                <a:srgbClr val="FFFF00"/>
              </a:solidFill>
            </a:endParaRPr>
          </a:p>
        </p:txBody>
      </p:sp>
      <p:sp>
        <p:nvSpPr>
          <p:cNvPr id="5" name="4 Flecha abajo"/>
          <p:cNvSpPr/>
          <p:nvPr/>
        </p:nvSpPr>
        <p:spPr>
          <a:xfrm>
            <a:off x="4065972" y="1757760"/>
            <a:ext cx="79208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Tree>
    <p:extLst>
      <p:ext uri="{BB962C8B-B14F-4D97-AF65-F5344CB8AC3E}">
        <p14:creationId xmlns:p14="http://schemas.microsoft.com/office/powerpoint/2010/main" val="182052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arn(inVertical)">
                                      <p:cBhvr>
                                        <p:cTn id="7"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16324" y="225362"/>
            <a:ext cx="4850126" cy="360040"/>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smtClean="0"/>
              <a:t>DESARROLLO</a:t>
            </a:r>
            <a:endParaRPr lang="es-CL" sz="2800" b="1" dirty="0"/>
          </a:p>
        </p:txBody>
      </p:sp>
      <p:sp>
        <p:nvSpPr>
          <p:cNvPr id="3" name="2 Rectángulo"/>
          <p:cNvSpPr/>
          <p:nvPr/>
        </p:nvSpPr>
        <p:spPr>
          <a:xfrm>
            <a:off x="547325" y="692696"/>
            <a:ext cx="8039564"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CL" dirty="0"/>
              <a:t>Lee y resuelve en tu cuaderno, cada una de las siguientes actividades</a:t>
            </a:r>
          </a:p>
        </p:txBody>
      </p:sp>
      <p:sp>
        <p:nvSpPr>
          <p:cNvPr id="4" name="3 Rectángulo"/>
          <p:cNvSpPr/>
          <p:nvPr/>
        </p:nvSpPr>
        <p:spPr>
          <a:xfrm>
            <a:off x="547325" y="1340768"/>
            <a:ext cx="8039564" cy="1152128"/>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es-CL" dirty="0" smtClean="0"/>
              <a:t>Lee </a:t>
            </a:r>
            <a:r>
              <a:rPr lang="es-CL" dirty="0"/>
              <a:t>el texto 2 “Los mapuche” </a:t>
            </a:r>
            <a:r>
              <a:rPr lang="es-CL" b="1" dirty="0"/>
              <a:t>(Página 153). </a:t>
            </a:r>
            <a:r>
              <a:rPr lang="es-CL" dirty="0"/>
              <a:t>Cuida que tu lectura sea fluida, respetando la puntuación y la correcta pronunciación de las palabras. </a:t>
            </a:r>
            <a:endParaRPr lang="es-CL" dirty="0" smtClean="0"/>
          </a:p>
          <a:p>
            <a:pPr marL="342900" indent="-342900">
              <a:buAutoNum type="arabicPeriod"/>
            </a:pPr>
            <a:r>
              <a:rPr lang="es-CL" b="1" dirty="0" smtClean="0"/>
              <a:t>Subraya </a:t>
            </a:r>
            <a:r>
              <a:rPr lang="es-CL" b="1" dirty="0"/>
              <a:t>la información más importante </a:t>
            </a:r>
            <a:r>
              <a:rPr lang="es-CL" dirty="0"/>
              <a:t>y anota en los márgenes ideas que te surjan con la lectura.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52936"/>
            <a:ext cx="2952328" cy="358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250" y="3501008"/>
            <a:ext cx="2773363"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876058"/>
            <a:ext cx="2195513"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80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124744"/>
            <a:ext cx="8568952" cy="2088232"/>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CL" sz="2400" dirty="0"/>
              <a:t>2. Responde las preguntas 3 y 4 de la página 154.</a:t>
            </a:r>
          </a:p>
          <a:p>
            <a:r>
              <a:rPr lang="es-CL" sz="2400" dirty="0"/>
              <a:t>• ¿Qué tema aborda el Texto 2? ¿Conocías algo de este tema? ¿Por qué?</a:t>
            </a:r>
          </a:p>
          <a:p>
            <a:r>
              <a:rPr lang="es-CL" sz="2400" dirty="0"/>
              <a:t>• ¿Qué otras culturas originarias de Chile o Latinoamérica conoces?</a:t>
            </a:r>
          </a:p>
        </p:txBody>
      </p:sp>
      <p:sp>
        <p:nvSpPr>
          <p:cNvPr id="4" name="3 Rectángulo"/>
          <p:cNvSpPr/>
          <p:nvPr/>
        </p:nvSpPr>
        <p:spPr>
          <a:xfrm>
            <a:off x="485503" y="218009"/>
            <a:ext cx="3240360" cy="50405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ACTIVIDAD</a:t>
            </a:r>
            <a:endParaRPr lang="es-CL" dirty="0"/>
          </a:p>
        </p:txBody>
      </p:sp>
      <p:sp>
        <p:nvSpPr>
          <p:cNvPr id="5" name="4 Rectángulo"/>
          <p:cNvSpPr/>
          <p:nvPr/>
        </p:nvSpPr>
        <p:spPr>
          <a:xfrm>
            <a:off x="467544" y="3717032"/>
            <a:ext cx="8190953" cy="2232248"/>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CL" sz="2000" dirty="0"/>
              <a:t>3. </a:t>
            </a:r>
            <a:r>
              <a:rPr lang="es-CL" sz="2000" b="1" dirty="0"/>
              <a:t>Prepara una disertación </a:t>
            </a:r>
            <a:r>
              <a:rPr lang="es-CL" sz="2000" dirty="0"/>
              <a:t>que dé a conocer la información entregada en el Texto 2.</a:t>
            </a:r>
          </a:p>
          <a:p>
            <a:r>
              <a:rPr lang="es-CL" sz="2000" dirty="0"/>
              <a:t>Para ello, complementa la información con la ayuda de tu libro de </a:t>
            </a:r>
            <a:r>
              <a:rPr lang="es-CL" sz="2000" b="1" dirty="0"/>
              <a:t>Historia, geografía</a:t>
            </a:r>
          </a:p>
          <a:p>
            <a:r>
              <a:rPr lang="es-CL" sz="2000" b="1" dirty="0"/>
              <a:t>y ciencias sociales (página 84 a la 94). </a:t>
            </a:r>
            <a:r>
              <a:rPr lang="es-CL" sz="2000" dirty="0"/>
              <a:t>Toma apuntes de ambos textos y regístralo </a:t>
            </a:r>
            <a:r>
              <a:rPr lang="es-CL" sz="2000" dirty="0" smtClean="0"/>
              <a:t>en  tu </a:t>
            </a:r>
            <a:r>
              <a:rPr lang="es-CL" sz="2000" dirty="0"/>
              <a:t>cuaderno</a:t>
            </a:r>
          </a:p>
        </p:txBody>
      </p:sp>
    </p:spTree>
    <p:extLst>
      <p:ext uri="{BB962C8B-B14F-4D97-AF65-F5344CB8AC3E}">
        <p14:creationId xmlns:p14="http://schemas.microsoft.com/office/powerpoint/2010/main" val="157944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6" name="Picture 54"/>
          <p:cNvPicPr>
            <a:picLocks noChangeAspect="1" noChangeArrowheads="1"/>
          </p:cNvPicPr>
          <p:nvPr/>
        </p:nvPicPr>
        <p:blipFill rotWithShape="1">
          <a:blip r:embed="rId2">
            <a:extLst>
              <a:ext uri="{28A0092B-C50C-407E-A947-70E740481C1C}">
                <a14:useLocalDpi xmlns:a14="http://schemas.microsoft.com/office/drawing/2010/main" val="0"/>
              </a:ext>
            </a:extLst>
          </a:blip>
          <a:srcRect l="9247" t="22999" r="3605" b="11030"/>
          <a:stretch/>
        </p:blipFill>
        <p:spPr bwMode="auto">
          <a:xfrm>
            <a:off x="1691680" y="2484636"/>
            <a:ext cx="6095148" cy="346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54 Rectángulo redondeado"/>
          <p:cNvSpPr/>
          <p:nvPr/>
        </p:nvSpPr>
        <p:spPr>
          <a:xfrm>
            <a:off x="2095498" y="1052736"/>
            <a:ext cx="4996781"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t>¿QUÉ SON LOS TEXTOS DISCONTINUOS ?</a:t>
            </a:r>
            <a:endParaRPr lang="es-CL" b="1" dirty="0"/>
          </a:p>
        </p:txBody>
      </p:sp>
      <p:sp>
        <p:nvSpPr>
          <p:cNvPr id="56" name="55 Rectángulo"/>
          <p:cNvSpPr/>
          <p:nvPr/>
        </p:nvSpPr>
        <p:spPr>
          <a:xfrm>
            <a:off x="2699792" y="260648"/>
            <a:ext cx="3816424" cy="5760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schemeClr val="tx1"/>
                </a:solidFill>
              </a:rPr>
              <a:t>ACOTACIÓN NECESARIO PARA HACER LA ACTIVIDAD.</a:t>
            </a:r>
            <a:endParaRPr lang="es-CL" b="1" dirty="0">
              <a:solidFill>
                <a:schemeClr val="tx1"/>
              </a:solidFill>
            </a:endParaRPr>
          </a:p>
        </p:txBody>
      </p:sp>
    </p:spTree>
    <p:extLst>
      <p:ext uri="{BB962C8B-B14F-4D97-AF65-F5344CB8AC3E}">
        <p14:creationId xmlns:p14="http://schemas.microsoft.com/office/powerpoint/2010/main" val="150804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31" y="3212976"/>
            <a:ext cx="561485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1331640" y="404664"/>
            <a:ext cx="583264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¿QUÉ ES UN MAPA CONCEPTUAL?</a:t>
            </a:r>
            <a:endParaRPr lang="es-CL" dirty="0"/>
          </a:p>
        </p:txBody>
      </p:sp>
      <p:sp>
        <p:nvSpPr>
          <p:cNvPr id="4" name="3 Rectángulo"/>
          <p:cNvSpPr/>
          <p:nvPr/>
        </p:nvSpPr>
        <p:spPr>
          <a:xfrm>
            <a:off x="1115616" y="1556792"/>
            <a:ext cx="6912768" cy="1323439"/>
          </a:xfrm>
          <a:prstGeom prst="rect">
            <a:avLst/>
          </a:prstGeom>
        </p:spPr>
        <p:txBody>
          <a:bodyPr wrap="square">
            <a:spAutoFit/>
          </a:bodyPr>
          <a:lstStyle/>
          <a:p>
            <a:r>
              <a:rPr lang="es-CL" sz="2000" dirty="0" smtClean="0">
                <a:solidFill>
                  <a:srgbClr val="202124"/>
                </a:solidFill>
                <a:latin typeface="arial"/>
              </a:rPr>
              <a:t>Son </a:t>
            </a:r>
            <a:r>
              <a:rPr lang="es-CL" sz="2000" dirty="0">
                <a:solidFill>
                  <a:srgbClr val="202124"/>
                </a:solidFill>
                <a:latin typeface="arial"/>
              </a:rPr>
              <a:t>herramientas gráficas para organizar y representar el conocimiento. Incluyen conceptos, usualmente encerrados en círculos o cajitas de algún tipo, y relaciones entre conceptos indicados por una línea </a:t>
            </a:r>
            <a:r>
              <a:rPr lang="es-CL" sz="2000" dirty="0" smtClean="0">
                <a:solidFill>
                  <a:srgbClr val="202124"/>
                </a:solidFill>
                <a:latin typeface="arial"/>
              </a:rPr>
              <a:t>conectiva.</a:t>
            </a:r>
            <a:endParaRPr lang="es-CL" sz="2000" dirty="0"/>
          </a:p>
        </p:txBody>
      </p:sp>
    </p:spTree>
    <p:extLst>
      <p:ext uri="{BB962C8B-B14F-4D97-AF65-F5344CB8AC3E}">
        <p14:creationId xmlns:p14="http://schemas.microsoft.com/office/powerpoint/2010/main" val="219508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136904" cy="5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redondeado"/>
          <p:cNvSpPr/>
          <p:nvPr/>
        </p:nvSpPr>
        <p:spPr>
          <a:xfrm>
            <a:off x="1331640" y="213024"/>
            <a:ext cx="64087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smtClean="0"/>
              <a:t>EJEMPLO DE MAPA CONCEPTUAL</a:t>
            </a:r>
            <a:endParaRPr lang="es-CL" sz="2400" dirty="0"/>
          </a:p>
        </p:txBody>
      </p:sp>
    </p:spTree>
    <p:extLst>
      <p:ext uri="{BB962C8B-B14F-4D97-AF65-F5344CB8AC3E}">
        <p14:creationId xmlns:p14="http://schemas.microsoft.com/office/powerpoint/2010/main" val="383738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88640"/>
            <a:ext cx="8280920" cy="2520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CL" dirty="0"/>
              <a:t>4. Realiza un mapa conceptual con la información obtenida de los textos (“Los </a:t>
            </a:r>
            <a:r>
              <a:rPr lang="es-CL" dirty="0" smtClean="0"/>
              <a:t>mapuche” y </a:t>
            </a:r>
            <a:r>
              <a:rPr lang="es-CL" dirty="0"/>
              <a:t>libro de Historia, geografía y ciencias sociales), sobre la cultura mapuche. Para ello:</a:t>
            </a:r>
          </a:p>
          <a:p>
            <a:pPr marL="285750" indent="-285750" algn="just">
              <a:buFont typeface="Arial" pitchFamily="34" charset="0"/>
              <a:buChar char="•"/>
            </a:pPr>
            <a:r>
              <a:rPr lang="es-CL" dirty="0"/>
              <a:t>– Identifica conceptos principales.</a:t>
            </a:r>
          </a:p>
          <a:p>
            <a:pPr marL="285750" indent="-285750" algn="just">
              <a:buFont typeface="Arial" pitchFamily="34" charset="0"/>
              <a:buChar char="•"/>
            </a:pPr>
            <a:r>
              <a:rPr lang="es-CL" dirty="0"/>
              <a:t>– Identifica los conceptos o información de apoyo.</a:t>
            </a:r>
          </a:p>
          <a:p>
            <a:pPr marL="285750" indent="-285750" algn="just">
              <a:buFont typeface="Arial" pitchFamily="34" charset="0"/>
              <a:buChar char="•"/>
            </a:pPr>
            <a:r>
              <a:rPr lang="es-CL" dirty="0"/>
              <a:t>– Utiliza signos o imágenes que representen algunas ideas.</a:t>
            </a:r>
          </a:p>
          <a:p>
            <a:pPr marL="285750" indent="-285750" algn="just">
              <a:buFont typeface="Arial" pitchFamily="34" charset="0"/>
              <a:buChar char="•"/>
            </a:pPr>
            <a:r>
              <a:rPr lang="es-CL" dirty="0"/>
              <a:t>– Estructura la forma de tu infografía, incorporando textos e imágenes.</a:t>
            </a:r>
          </a:p>
          <a:p>
            <a:pPr marL="285750" indent="-285750" algn="just">
              <a:buFont typeface="Arial" pitchFamily="34" charset="0"/>
              <a:buChar char="•"/>
            </a:pPr>
            <a:r>
              <a:rPr lang="es-CL" dirty="0"/>
              <a:t>– Utiliza recuadros para anotar los conceptos </a:t>
            </a:r>
            <a:r>
              <a:rPr lang="es-CL" dirty="0" smtClean="0"/>
              <a:t>principio.</a:t>
            </a:r>
            <a:endParaRPr lang="es-CL" dirty="0"/>
          </a:p>
        </p:txBody>
      </p:sp>
      <p:sp>
        <p:nvSpPr>
          <p:cNvPr id="3" name="2 Llamada ovalada"/>
          <p:cNvSpPr/>
          <p:nvPr/>
        </p:nvSpPr>
        <p:spPr>
          <a:xfrm>
            <a:off x="3203848" y="2852936"/>
            <a:ext cx="5256584" cy="1656184"/>
          </a:xfrm>
          <a:prstGeom prst="wedgeEllipseCallout">
            <a:avLst>
              <a:gd name="adj1" fmla="val -48942"/>
              <a:gd name="adj2" fmla="val 110234"/>
            </a:avLst>
          </a:prstGeom>
          <a:solidFill>
            <a:srgbClr val="FFC000"/>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rgbClr val="FF0000"/>
                </a:solidFill>
              </a:rPr>
              <a:t>MANOS A LA OBRA </a:t>
            </a:r>
          </a:p>
          <a:p>
            <a:pPr algn="ctr"/>
            <a:r>
              <a:rPr lang="es-CL" dirty="0" smtClean="0">
                <a:solidFill>
                  <a:srgbClr val="FF0000"/>
                </a:solidFill>
              </a:rPr>
              <a:t> </a:t>
            </a:r>
            <a:r>
              <a:rPr lang="es-CL" dirty="0">
                <a:solidFill>
                  <a:srgbClr val="FF0000"/>
                </a:solidFill>
              </a:rPr>
              <a:t>Corrige el mapa conceptual, fijándote que sea claro, sintético y ordenado. Revisa su</a:t>
            </a:r>
          </a:p>
          <a:p>
            <a:pPr algn="ctr"/>
            <a:r>
              <a:rPr lang="es-CL" dirty="0">
                <a:solidFill>
                  <a:srgbClr val="FF0000"/>
                </a:solidFill>
              </a:rPr>
              <a:t>ortografía.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11" y="3789040"/>
            <a:ext cx="2420937" cy="218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3203848" y="5661248"/>
            <a:ext cx="56166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L" dirty="0">
                <a:solidFill>
                  <a:prstClr val="black"/>
                </a:solidFill>
              </a:rPr>
              <a:t>6. Pasa en limpio tu mapa en una cartulina o </a:t>
            </a:r>
            <a:r>
              <a:rPr lang="es-CL" dirty="0" err="1">
                <a:solidFill>
                  <a:prstClr val="black"/>
                </a:solidFill>
              </a:rPr>
              <a:t>papelógrafo</a:t>
            </a:r>
            <a:r>
              <a:rPr lang="es-CL" dirty="0">
                <a:solidFill>
                  <a:prstClr val="black"/>
                </a:solidFill>
              </a:rPr>
              <a:t> y comienza a preparar tu exposición</a:t>
            </a:r>
          </a:p>
        </p:txBody>
      </p:sp>
    </p:spTree>
    <p:extLst>
      <p:ext uri="{BB962C8B-B14F-4D97-AF65-F5344CB8AC3E}">
        <p14:creationId xmlns:p14="http://schemas.microsoft.com/office/powerpoint/2010/main" val="40968536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3"/>
                                        </p:tgtEl>
                                        <p:attrNameLst>
                                          <p:attrName>style.color</p:attrName>
                                        </p:attrNameLst>
                                      </p:cBhvr>
                                      <p:by>
                                        <p:hsl h="7200000" s="0" l="0"/>
                                      </p:by>
                                    </p:animClr>
                                    <p:animClr clrSpc="hsl" dir="cw">
                                      <p:cBhvr>
                                        <p:cTn id="14" dur="500" fill="hold"/>
                                        <p:tgtEl>
                                          <p:spTgt spid="3"/>
                                        </p:tgtEl>
                                        <p:attrNameLst>
                                          <p:attrName>fillcolor</p:attrName>
                                        </p:attrNameLst>
                                      </p:cBhvr>
                                      <p:by>
                                        <p:hsl h="7200000" s="0" l="0"/>
                                      </p:by>
                                    </p:animClr>
                                    <p:animClr clrSpc="hsl" dir="cw">
                                      <p:cBhvr>
                                        <p:cTn id="15" dur="500" fill="hold"/>
                                        <p:tgtEl>
                                          <p:spTgt spid="3"/>
                                        </p:tgtEl>
                                        <p:attrNameLst>
                                          <p:attrName>stroke.color</p:attrName>
                                        </p:attrNameLst>
                                      </p:cBhvr>
                                      <p:by>
                                        <p:hsl h="7200000" s="0" l="0"/>
                                      </p:by>
                                    </p:animClr>
                                    <p:set>
                                      <p:cBhvr>
                                        <p:cTn id="16"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Llamada ovalada"/>
          <p:cNvSpPr/>
          <p:nvPr/>
        </p:nvSpPr>
        <p:spPr>
          <a:xfrm>
            <a:off x="107504" y="188640"/>
            <a:ext cx="3960440" cy="1872207"/>
          </a:xfrm>
          <a:prstGeom prst="wedgeEllipseCallout">
            <a:avLst>
              <a:gd name="adj1" fmla="val 60399"/>
              <a:gd name="adj2" fmla="val 60305"/>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7. Preséntalo a </a:t>
            </a:r>
            <a:r>
              <a:rPr lang="es-CL" dirty="0" smtClean="0"/>
              <a:t>tus compañeros y autoevalúa  tu trabajo  </a:t>
            </a:r>
            <a:r>
              <a:rPr lang="es-CL" dirty="0"/>
              <a:t>con la pauta de corrección que te</a:t>
            </a:r>
          </a:p>
          <a:p>
            <a:pPr algn="ctr"/>
            <a:r>
              <a:rPr lang="es-CL" dirty="0"/>
              <a:t>presentamos: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420888"/>
            <a:ext cx="4906963"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0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417" y="1412776"/>
            <a:ext cx="650557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991" y="476672"/>
            <a:ext cx="84772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375" y="5517232"/>
            <a:ext cx="2970966" cy="10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4713" y="226641"/>
            <a:ext cx="485298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1259632" y="2420888"/>
            <a:ext cx="6824709"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a:t>
            </a:r>
            <a:r>
              <a:rPr lang="es-CL" b="1" dirty="0"/>
              <a:t>Q</a:t>
            </a:r>
            <a:r>
              <a:rPr lang="es-CL" b="1" dirty="0" smtClean="0"/>
              <a:t>ué estrategias nos pueden servir para registrar las ideas principales de un texto?</a:t>
            </a:r>
            <a:endParaRPr lang="es-CL" b="1" dirty="0"/>
          </a:p>
        </p:txBody>
      </p:sp>
      <p:sp>
        <p:nvSpPr>
          <p:cNvPr id="4" name="3 Rectángulo redondeado"/>
          <p:cNvSpPr/>
          <p:nvPr/>
        </p:nvSpPr>
        <p:spPr>
          <a:xfrm>
            <a:off x="1259632" y="3501008"/>
            <a:ext cx="6824709" cy="72008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schemeClr val="tx1"/>
                </a:solidFill>
              </a:rPr>
              <a:t>Explica con tus palabras ¿qué es un texto discontinuo?.</a:t>
            </a:r>
            <a:endParaRPr lang="es-CL" b="1" dirty="0">
              <a:solidFill>
                <a:schemeClr val="tx1"/>
              </a:solidFill>
            </a:endParaRPr>
          </a:p>
        </p:txBody>
      </p:sp>
    </p:spTree>
    <p:extLst>
      <p:ext uri="{BB962C8B-B14F-4D97-AF65-F5344CB8AC3E}">
        <p14:creationId xmlns:p14="http://schemas.microsoft.com/office/powerpoint/2010/main" val="22017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Profesor\Downloads\WhatsApp Image 2020-08-01 at 13.42.51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708920"/>
            <a:ext cx="2145888" cy="28611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rofesor\Downloads\WhatsApp Image 2020-08-01 at 13.42.51 (3).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542401"/>
            <a:ext cx="2297899" cy="30605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875" y="1058946"/>
            <a:ext cx="2360101" cy="296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133921" y="116632"/>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9808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8602" y="260648"/>
            <a:ext cx="2016224" cy="2642714"/>
          </a:xfrm>
        </p:spPr>
      </p:pic>
      <p:pic>
        <p:nvPicPr>
          <p:cNvPr id="9" name="Picture 2" descr="C:\Users\Profesor\Downloads\WhatsApp Image 2020-08-01 at 13.42.49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507" y="2101941"/>
            <a:ext cx="2088232" cy="27869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fesor\Downloads\WhatsApp Image 2020-08-01 at 13.42.50.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8602" y="3495438"/>
            <a:ext cx="2376264" cy="30364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1900941"/>
            <a:ext cx="2376264" cy="29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133921" y="116632"/>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92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34272" y="332656"/>
            <a:ext cx="7747481" cy="2246769"/>
          </a:xfrm>
          <a:prstGeom prst="rect">
            <a:avLst/>
          </a:prstGeom>
        </p:spPr>
        <p:txBody>
          <a:bodyPr wrap="square">
            <a:spAutoFit/>
          </a:bodyPr>
          <a:lstStyle/>
          <a:p>
            <a:pPr algn="ctr"/>
            <a:r>
              <a:rPr lang="es-CL" sz="2800" dirty="0"/>
              <a:t>Inicio</a:t>
            </a:r>
            <a:br>
              <a:rPr lang="es-CL" sz="2800" dirty="0"/>
            </a:br>
            <a:r>
              <a:rPr lang="es-CL" sz="2800" dirty="0">
                <a:latin typeface="Berlin Sans FB" panose="020E0602020502020306" pitchFamily="34" charset="0"/>
              </a:rPr>
              <a:t>Activación Conocimientos </a:t>
            </a:r>
            <a:r>
              <a:rPr lang="es-CL" sz="2800" dirty="0" smtClean="0">
                <a:latin typeface="Berlin Sans FB" panose="020E0602020502020306" pitchFamily="34" charset="0"/>
              </a:rPr>
              <a:t>Previos</a:t>
            </a:r>
          </a:p>
          <a:p>
            <a:pPr algn="ctr"/>
            <a:endParaRPr lang="es-CL" sz="2800" dirty="0" smtClean="0">
              <a:latin typeface="Berlin Sans FB" panose="020E0602020502020306" pitchFamily="34" charset="0"/>
            </a:endParaRPr>
          </a:p>
          <a:p>
            <a:pPr algn="ctr"/>
            <a:endParaRPr lang="es-CL" sz="2800" dirty="0">
              <a:latin typeface="Berlin Sans FB" panose="020E0602020502020306" pitchFamily="34" charset="0"/>
            </a:endParaRPr>
          </a:p>
          <a:p>
            <a:pPr algn="ctr"/>
            <a:endParaRPr lang="es-CL" sz="2800" dirty="0" smtClean="0">
              <a:latin typeface="Berlin Sans FB" panose="020E0602020502020306"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245" y="64200"/>
            <a:ext cx="1059905" cy="9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Gifs animados de Signos de Interrogación ~ Gifmania | Signo de  interrogación, Signos de puntuacion, Preguntas al az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87424"/>
            <a:ext cx="1630791" cy="199189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51520" y="1604472"/>
            <a:ext cx="8712969" cy="2585323"/>
          </a:xfrm>
          <a:prstGeom prst="rect">
            <a:avLst/>
          </a:prstGeom>
        </p:spPr>
        <p:txBody>
          <a:bodyPr wrap="square">
            <a:spAutoFit/>
          </a:bodyPr>
          <a:lstStyle/>
          <a:p>
            <a:pPr algn="ctr"/>
            <a:r>
              <a:rPr lang="es-CL" b="1" dirty="0" smtClean="0"/>
              <a:t>Responde </a:t>
            </a:r>
            <a:r>
              <a:rPr lang="es-CL" b="1" dirty="0"/>
              <a:t>en tu cuaderno: </a:t>
            </a:r>
            <a:endParaRPr lang="es-CL" b="1" dirty="0" smtClean="0"/>
          </a:p>
          <a:p>
            <a:pPr marL="342900" indent="-342900">
              <a:buAutoNum type="arabicPeriod"/>
            </a:pPr>
            <a:endParaRPr lang="es-CL" b="1" dirty="0"/>
          </a:p>
          <a:p>
            <a:r>
              <a:rPr lang="es-CL" b="1" dirty="0" smtClean="0"/>
              <a:t>1.- ¿Qué </a:t>
            </a:r>
            <a:r>
              <a:rPr lang="es-CL" b="1" dirty="0"/>
              <a:t>es un mito? </a:t>
            </a:r>
            <a:r>
              <a:rPr lang="es-CL" b="1" dirty="0" smtClean="0"/>
              <a:t>_________________________________________________________________________________________________________________________________________________</a:t>
            </a:r>
          </a:p>
          <a:p>
            <a:endParaRPr lang="es-CL" b="1" dirty="0" smtClean="0"/>
          </a:p>
          <a:p>
            <a:r>
              <a:rPr lang="es-CL" b="1" dirty="0" smtClean="0"/>
              <a:t>2.- ¿Conoces </a:t>
            </a:r>
            <a:r>
              <a:rPr lang="es-CL" b="1" dirty="0"/>
              <a:t>alguno? ____________________________________________________________________________________________________________________________________________________</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875" y="4365104"/>
            <a:ext cx="5789152" cy="216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2841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600" b="1" dirty="0" smtClean="0"/>
              <a:t>MOTIVACIÓN </a:t>
            </a:r>
            <a:endParaRPr lang="es-CL" sz="3600" b="1" dirty="0"/>
          </a:p>
        </p:txBody>
      </p:sp>
      <p:sp>
        <p:nvSpPr>
          <p:cNvPr id="3" name="2 Marcador de contenido"/>
          <p:cNvSpPr>
            <a:spLocks noGrp="1"/>
          </p:cNvSpPr>
          <p:nvPr>
            <p:ph idx="1"/>
          </p:nvPr>
        </p:nvSpPr>
        <p:spPr>
          <a:xfrm>
            <a:off x="457200" y="1600200"/>
            <a:ext cx="8579296" cy="4525963"/>
          </a:xfrm>
        </p:spPr>
        <p:txBody>
          <a:bodyPr>
            <a:normAutofit/>
          </a:bodyPr>
          <a:lstStyle/>
          <a:p>
            <a:pPr marL="0" indent="0">
              <a:buNone/>
            </a:pPr>
            <a:endParaRPr lang="es-CL" sz="2400" b="1" dirty="0"/>
          </a:p>
          <a:p>
            <a:r>
              <a:rPr lang="es-CL" sz="2400" b="1" dirty="0" smtClean="0"/>
              <a:t>EL MITO ES UNA _______________, PROTAGONIZADA POR : _____________,_____________ O PERSONAJES____________.</a:t>
            </a:r>
          </a:p>
          <a:p>
            <a:r>
              <a:rPr lang="es-CL" sz="2400" b="1" dirty="0"/>
              <a:t> </a:t>
            </a:r>
            <a:r>
              <a:rPr lang="es-CL" sz="2400" b="1" dirty="0" smtClean="0"/>
              <a:t>TRATA DE EXPLICAR  HECHOS O ______________ DE UN PUEBLO O CULTURA.</a:t>
            </a:r>
          </a:p>
          <a:p>
            <a:r>
              <a:rPr lang="es-CL" sz="2400" b="1" dirty="0" smtClean="0"/>
              <a:t>POR EJEMPLO, EN NUESTRO PAIS ___________ , EXISTE MITOS COMO LA ____________ Y EL ___________. ENTRE OTROS</a:t>
            </a:r>
          </a:p>
        </p:txBody>
      </p:sp>
      <p:sp>
        <p:nvSpPr>
          <p:cNvPr id="6" name="5 Rectángulo redondeado"/>
          <p:cNvSpPr/>
          <p:nvPr/>
        </p:nvSpPr>
        <p:spPr>
          <a:xfrm>
            <a:off x="899592" y="1088740"/>
            <a:ext cx="705678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t>COMPLETEMOS LA ORACIÓN CON LAS PALABRAS QUE CORRESPONDE </a:t>
            </a:r>
            <a:endParaRPr lang="es-CL" b="1" dirty="0"/>
          </a:p>
        </p:txBody>
      </p:sp>
      <p:graphicFrame>
        <p:nvGraphicFramePr>
          <p:cNvPr id="7" name="6 Tabla"/>
          <p:cNvGraphicFramePr>
            <a:graphicFrameLocks noGrp="1"/>
          </p:cNvGraphicFramePr>
          <p:nvPr>
            <p:extLst>
              <p:ext uri="{D42A27DB-BD31-4B8C-83A1-F6EECF244321}">
                <p14:modId xmlns:p14="http://schemas.microsoft.com/office/powerpoint/2010/main" val="3701469543"/>
              </p:ext>
            </p:extLst>
          </p:nvPr>
        </p:nvGraphicFramePr>
        <p:xfrm>
          <a:off x="683568" y="5085184"/>
          <a:ext cx="7560840" cy="936104"/>
        </p:xfrm>
        <a:graphic>
          <a:graphicData uri="http://schemas.openxmlformats.org/drawingml/2006/table">
            <a:tbl>
              <a:tblPr firstRow="1" bandRow="1">
                <a:tableStyleId>{5C22544A-7EE6-4342-B048-85BDC9FD1C3A}</a:tableStyleId>
              </a:tblPr>
              <a:tblGrid>
                <a:gridCol w="1890210"/>
                <a:gridCol w="1890210"/>
                <a:gridCol w="1890210"/>
                <a:gridCol w="1890210"/>
              </a:tblGrid>
              <a:tr h="468052">
                <a:tc>
                  <a:txBody>
                    <a:bodyPr/>
                    <a:lstStyle/>
                    <a:p>
                      <a:r>
                        <a:rPr lang="es-CL" dirty="0" smtClean="0"/>
                        <a:t>DIOSES</a:t>
                      </a:r>
                      <a:endParaRPr lang="es-CL" dirty="0"/>
                    </a:p>
                  </a:txBody>
                  <a:tcPr>
                    <a:solidFill>
                      <a:schemeClr val="accent5">
                        <a:lumMod val="75000"/>
                      </a:schemeClr>
                    </a:solidFill>
                  </a:tcPr>
                </a:tc>
                <a:tc>
                  <a:txBody>
                    <a:bodyPr/>
                    <a:lstStyle/>
                    <a:p>
                      <a:r>
                        <a:rPr lang="es-CL" dirty="0" smtClean="0"/>
                        <a:t>PINCOYA </a:t>
                      </a:r>
                      <a:endParaRPr lang="es-CL" dirty="0"/>
                    </a:p>
                  </a:txBody>
                  <a:tcPr>
                    <a:solidFill>
                      <a:schemeClr val="accent5">
                        <a:lumMod val="75000"/>
                      </a:schemeClr>
                    </a:solidFill>
                  </a:tcPr>
                </a:tc>
                <a:tc>
                  <a:txBody>
                    <a:bodyPr/>
                    <a:lstStyle/>
                    <a:p>
                      <a:r>
                        <a:rPr lang="es-CL" dirty="0" smtClean="0"/>
                        <a:t>FANTÁSTICOS</a:t>
                      </a:r>
                    </a:p>
                  </a:txBody>
                  <a:tcPr>
                    <a:solidFill>
                      <a:schemeClr val="accent5">
                        <a:lumMod val="75000"/>
                      </a:schemeClr>
                    </a:solidFill>
                  </a:tcPr>
                </a:tc>
                <a:tc>
                  <a:txBody>
                    <a:bodyPr/>
                    <a:lstStyle/>
                    <a:p>
                      <a:r>
                        <a:rPr lang="es-CL" dirty="0" smtClean="0"/>
                        <a:t>CHILE</a:t>
                      </a:r>
                      <a:endParaRPr lang="es-CL" dirty="0"/>
                    </a:p>
                  </a:txBody>
                  <a:tcPr>
                    <a:solidFill>
                      <a:schemeClr val="accent5">
                        <a:lumMod val="75000"/>
                      </a:schemeClr>
                    </a:solidFill>
                  </a:tcPr>
                </a:tc>
              </a:tr>
              <a:tr h="468052">
                <a:tc>
                  <a:txBody>
                    <a:bodyPr/>
                    <a:lstStyle/>
                    <a:p>
                      <a:r>
                        <a:rPr lang="es-CL" dirty="0" smtClean="0"/>
                        <a:t>FENÓMENO</a:t>
                      </a:r>
                      <a:endParaRPr lang="es-CL" dirty="0"/>
                    </a:p>
                  </a:txBody>
                  <a:tcPr>
                    <a:solidFill>
                      <a:schemeClr val="accent5">
                        <a:lumMod val="75000"/>
                      </a:schemeClr>
                    </a:solidFill>
                  </a:tcPr>
                </a:tc>
                <a:tc>
                  <a:txBody>
                    <a:bodyPr/>
                    <a:lstStyle/>
                    <a:p>
                      <a:r>
                        <a:rPr lang="es-CL" dirty="0" smtClean="0"/>
                        <a:t>NARRACIÓN</a:t>
                      </a:r>
                      <a:endParaRPr lang="es-CL" dirty="0"/>
                    </a:p>
                  </a:txBody>
                  <a:tcPr>
                    <a:solidFill>
                      <a:schemeClr val="accent5">
                        <a:lumMod val="75000"/>
                      </a:schemeClr>
                    </a:solidFill>
                  </a:tcPr>
                </a:tc>
                <a:tc>
                  <a:txBody>
                    <a:bodyPr/>
                    <a:lstStyle/>
                    <a:p>
                      <a:r>
                        <a:rPr lang="es-CL" dirty="0" smtClean="0"/>
                        <a:t>TRAUCO</a:t>
                      </a:r>
                      <a:endParaRPr lang="es-CL" dirty="0"/>
                    </a:p>
                  </a:txBody>
                  <a:tcPr>
                    <a:solidFill>
                      <a:schemeClr val="accent5">
                        <a:lumMod val="75000"/>
                      </a:schemeClr>
                    </a:solidFill>
                  </a:tcPr>
                </a:tc>
                <a:tc>
                  <a:txBody>
                    <a:bodyPr/>
                    <a:lstStyle/>
                    <a:p>
                      <a:r>
                        <a:rPr lang="es-CL" dirty="0" smtClean="0"/>
                        <a:t>SEMIDIOSES</a:t>
                      </a:r>
                      <a:endParaRPr lang="es-CL" dirty="0"/>
                    </a:p>
                  </a:txBody>
                  <a:tcPr>
                    <a:solidFill>
                      <a:schemeClr val="accent5">
                        <a:lumMod val="75000"/>
                      </a:schemeClr>
                    </a:solidFill>
                  </a:tcPr>
                </a:tc>
              </a:tr>
            </a:tbl>
          </a:graphicData>
        </a:graphic>
      </p:graphicFrame>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05" r="11390"/>
          <a:stretch/>
        </p:blipFill>
        <p:spPr bwMode="auto">
          <a:xfrm rot="3016758">
            <a:off x="406008" y="205673"/>
            <a:ext cx="987167" cy="96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09055">
            <a:off x="7723242" y="168708"/>
            <a:ext cx="9810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53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3" y="260649"/>
            <a:ext cx="6768752" cy="720080"/>
          </a:xfrm>
          <a:prstGeom prst="rect">
            <a:avLst/>
          </a:prstGeom>
          <a:solidFill>
            <a:srgbClr val="4FC4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sz="2000" b="1" dirty="0" smtClean="0">
                <a:latin typeface="Aharoni" panose="02010803020104030203" pitchFamily="2" charset="-79"/>
                <a:cs typeface="Aharoni" panose="02010803020104030203" pitchFamily="2" charset="-79"/>
              </a:rPr>
              <a:t>PROFUNDICEMOS NUESTROS CONOCIMIENTOS</a:t>
            </a:r>
            <a:endParaRPr lang="es-CL" sz="2000" b="1" dirty="0">
              <a:latin typeface="Aharoni" panose="02010803020104030203" pitchFamily="2" charset="-79"/>
              <a:cs typeface="Aharoni" panose="02010803020104030203" pitchFamily="2" charset="-79"/>
            </a:endParaRPr>
          </a:p>
        </p:txBody>
      </p:sp>
      <p:graphicFrame>
        <p:nvGraphicFramePr>
          <p:cNvPr id="6" name="5 Diagrama"/>
          <p:cNvGraphicFramePr/>
          <p:nvPr>
            <p:extLst>
              <p:ext uri="{D42A27DB-BD31-4B8C-83A1-F6EECF244321}">
                <p14:modId xmlns:p14="http://schemas.microsoft.com/office/powerpoint/2010/main" val="469195413"/>
              </p:ext>
            </p:extLst>
          </p:nvPr>
        </p:nvGraphicFramePr>
        <p:xfrm>
          <a:off x="251520" y="1268760"/>
          <a:ext cx="858304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7245" y="64200"/>
            <a:ext cx="1059905" cy="9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38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395536" y="2686100"/>
            <a:ext cx="8208912" cy="3601268"/>
          </a:xfrm>
          <a:prstGeom prst="ellipse">
            <a:avLst/>
          </a:prstGeom>
          <a:solidFill>
            <a:srgbClr val="FFFF00"/>
          </a:solid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smtClean="0"/>
          </a:p>
          <a:p>
            <a:pPr algn="just"/>
            <a:endParaRPr lang="es-CL" sz="2400" dirty="0" smtClean="0"/>
          </a:p>
          <a:p>
            <a:pPr algn="just"/>
            <a:r>
              <a:rPr lang="es-CL" sz="2400" dirty="0" smtClean="0"/>
              <a:t>En </a:t>
            </a:r>
            <a:r>
              <a:rPr lang="es-CL" sz="2400" dirty="0"/>
              <a:t>esta clase leeremos "El origen de Venus" para analizar y profundizar en </a:t>
            </a:r>
            <a:r>
              <a:rPr lang="es-CL" sz="2400" dirty="0" smtClean="0"/>
              <a:t>su comprensión</a:t>
            </a:r>
            <a:r>
              <a:rPr lang="es-CL" sz="2400" dirty="0"/>
              <a:t>. Interpretaremos el lenguaje figurado y expresaremos </a:t>
            </a:r>
            <a:r>
              <a:rPr lang="es-CL" sz="2400" dirty="0" smtClean="0"/>
              <a:t>opiniones sobre </a:t>
            </a:r>
            <a:r>
              <a:rPr lang="es-CL" sz="2400" dirty="0"/>
              <a:t>las actitudes de los </a:t>
            </a:r>
            <a:r>
              <a:rPr lang="es-CL" sz="2400" dirty="0" smtClean="0"/>
              <a:t>personajes.</a:t>
            </a:r>
          </a:p>
          <a:p>
            <a:pPr algn="just"/>
            <a:r>
              <a:rPr lang="es-CL" dirty="0" smtClean="0"/>
              <a:t>.</a:t>
            </a:r>
            <a:endParaRPr lang="es-CL" dirty="0"/>
          </a:p>
          <a:p>
            <a:pPr algn="ctr"/>
            <a:endParaRPr lang="es-CL" dirty="0" smtClean="0"/>
          </a:p>
          <a:p>
            <a:pPr algn="ctr"/>
            <a:endParaRPr lang="es-CL" dirty="0" smtClean="0"/>
          </a:p>
        </p:txBody>
      </p:sp>
      <p:pic>
        <p:nvPicPr>
          <p:cNvPr id="2053" name="Picture 5" descr="Pin de Estreya Marina em Animated Gifs | Imagens fofas, Animação, Imagen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71400"/>
            <a:ext cx="3524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11" y="116632"/>
            <a:ext cx="352425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redondeado"/>
          <p:cNvSpPr/>
          <p:nvPr/>
        </p:nvSpPr>
        <p:spPr>
          <a:xfrm>
            <a:off x="2771800" y="548680"/>
            <a:ext cx="3600400"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smtClean="0">
                <a:solidFill>
                  <a:srgbClr val="FFFF00"/>
                </a:solidFill>
              </a:rPr>
              <a:t>OBJETIVO DE LA CLASE.</a:t>
            </a:r>
            <a:endParaRPr lang="es-CL" sz="2800" dirty="0">
              <a:solidFill>
                <a:srgbClr val="FFFF00"/>
              </a:solidFill>
            </a:endParaRPr>
          </a:p>
        </p:txBody>
      </p:sp>
      <p:sp>
        <p:nvSpPr>
          <p:cNvPr id="5" name="4 Flecha abajo"/>
          <p:cNvSpPr/>
          <p:nvPr/>
        </p:nvSpPr>
        <p:spPr>
          <a:xfrm>
            <a:off x="4065972" y="1757760"/>
            <a:ext cx="79208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22931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arn(inVertical)">
                                      <p:cBhvr>
                                        <p:cTn id="7"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4644" y="1217311"/>
            <a:ext cx="8064896" cy="5416868"/>
          </a:xfrm>
          <a:prstGeom prst="rect">
            <a:avLst/>
          </a:prstGeom>
        </p:spPr>
        <p:txBody>
          <a:bodyPr wrap="square">
            <a:spAutoFit/>
          </a:bodyPr>
          <a:lstStyle/>
          <a:p>
            <a:pPr algn="ctr"/>
            <a:endParaRPr lang="es-CL" sz="2000" b="1" dirty="0" smtClean="0"/>
          </a:p>
          <a:p>
            <a:pPr lvl="0" algn="ctr"/>
            <a:r>
              <a:rPr lang="es-CL" sz="2000" b="1" dirty="0">
                <a:solidFill>
                  <a:prstClr val="black"/>
                </a:solidFill>
              </a:rPr>
              <a:t>Lee y resuelve en tu cuaderno, cada una de las siguientes actividades. </a:t>
            </a:r>
          </a:p>
          <a:p>
            <a:endParaRPr lang="es-CL" b="1" dirty="0"/>
          </a:p>
          <a:p>
            <a:pPr marL="342900" indent="-342900" algn="just">
              <a:buAutoNum type="arabicPeriod"/>
            </a:pPr>
            <a:r>
              <a:rPr lang="es-CL" dirty="0" smtClean="0"/>
              <a:t>Observa </a:t>
            </a:r>
            <a:r>
              <a:rPr lang="es-CL" dirty="0"/>
              <a:t>las imágenes de las </a:t>
            </a:r>
            <a:r>
              <a:rPr lang="es-CL" b="1" dirty="0"/>
              <a:t>páginas 150 y 151</a:t>
            </a:r>
            <a:r>
              <a:rPr lang="es-CL" dirty="0"/>
              <a:t>, y, de forma individual, responde </a:t>
            </a:r>
            <a:r>
              <a:rPr lang="es-CL" dirty="0" smtClean="0"/>
              <a:t>las preguntas</a:t>
            </a:r>
            <a:r>
              <a:rPr lang="es-CL" dirty="0" smtClean="0"/>
              <a:t>:</a:t>
            </a:r>
          </a:p>
          <a:p>
            <a:pPr marL="342900" indent="-342900" algn="just">
              <a:buAutoNum type="arabicPeriod"/>
            </a:pPr>
            <a:endParaRPr lang="es-CL" dirty="0"/>
          </a:p>
          <a:p>
            <a:pPr algn="just"/>
            <a:r>
              <a:rPr lang="es-CL" dirty="0"/>
              <a:t>• ¿Qué conocen de los paisajes de Chile?</a:t>
            </a:r>
          </a:p>
          <a:p>
            <a:pPr algn="just"/>
            <a:r>
              <a:rPr lang="es-CL" dirty="0"/>
              <a:t>• ¿Qué lugares les gustaría conocer</a:t>
            </a:r>
            <a:r>
              <a:rPr lang="es-CL" dirty="0" smtClean="0"/>
              <a:t>?</a:t>
            </a:r>
          </a:p>
          <a:p>
            <a:pPr algn="just"/>
            <a:r>
              <a:rPr lang="es-CL" dirty="0"/>
              <a:t> </a:t>
            </a:r>
            <a:r>
              <a:rPr lang="es-CL" dirty="0" smtClean="0"/>
              <a:t>  ¿Qué opinión tienes acerca de la ciudad en que tu </a:t>
            </a:r>
            <a:r>
              <a:rPr lang="es-CL" dirty="0" err="1" smtClean="0"/>
              <a:t>vide</a:t>
            </a:r>
            <a:r>
              <a:rPr lang="es-CL" dirty="0" smtClean="0"/>
              <a:t>?</a:t>
            </a:r>
          </a:p>
          <a:p>
            <a:pPr algn="just"/>
            <a:r>
              <a:rPr lang="es-CL" dirty="0"/>
              <a:t> </a:t>
            </a:r>
            <a:r>
              <a:rPr lang="es-CL" dirty="0" smtClean="0"/>
              <a:t>  ¿Qué cambiarías de ella?</a:t>
            </a:r>
            <a:endParaRPr lang="es-CL" dirty="0"/>
          </a:p>
          <a:p>
            <a:pPr algn="just"/>
            <a:r>
              <a:rPr lang="es-CL" dirty="0" smtClean="0"/>
              <a:t>•</a:t>
            </a:r>
            <a:endParaRPr lang="es-CL" dirty="0"/>
          </a:p>
          <a:p>
            <a:r>
              <a:rPr lang="es-CL" dirty="0" smtClean="0"/>
              <a:t>2</a:t>
            </a:r>
            <a:r>
              <a:rPr lang="es-CL" b="1" dirty="0"/>
              <a:t>. Lee el cuento “El origen de Venus” (Página 152</a:t>
            </a:r>
            <a:r>
              <a:rPr lang="es-CL" b="1" dirty="0" smtClean="0"/>
              <a:t>), recuerda reconocer y subrayar el lenguaje figurado encontrado . </a:t>
            </a:r>
            <a:r>
              <a:rPr lang="es-CL" b="1" dirty="0"/>
              <a:t>Cuida que tu lectura sea </a:t>
            </a:r>
            <a:r>
              <a:rPr lang="es-CL" b="1" dirty="0" smtClean="0"/>
              <a:t>fluida, respetando </a:t>
            </a:r>
            <a:r>
              <a:rPr lang="es-CL" b="1" dirty="0"/>
              <a:t>la puntuación y la correcta pronunciación de las palabras</a:t>
            </a:r>
            <a:endParaRPr lang="es-CL" b="1" dirty="0" smtClean="0"/>
          </a:p>
          <a:p>
            <a:pPr algn="just"/>
            <a:endParaRPr lang="es-CL" dirty="0"/>
          </a:p>
          <a:p>
            <a:pPr algn="just"/>
            <a:endParaRPr lang="es-CL" dirty="0" smtClean="0"/>
          </a:p>
          <a:p>
            <a:pPr algn="just"/>
            <a:endParaRPr lang="es-CL" dirty="0"/>
          </a:p>
          <a:p>
            <a:pPr algn="just"/>
            <a:endParaRPr lang="es-CL" dirty="0" smtClean="0"/>
          </a:p>
          <a:p>
            <a:pPr algn="just"/>
            <a:r>
              <a:rPr lang="es-CL" dirty="0" smtClean="0"/>
              <a:t>.</a:t>
            </a:r>
            <a:endParaRPr lang="es-CL" dirty="0"/>
          </a:p>
        </p:txBody>
      </p:sp>
      <p:sp>
        <p:nvSpPr>
          <p:cNvPr id="3" name="2 Rectángulo"/>
          <p:cNvSpPr/>
          <p:nvPr/>
        </p:nvSpPr>
        <p:spPr>
          <a:xfrm>
            <a:off x="909545" y="146869"/>
            <a:ext cx="6912768" cy="10498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smtClean="0"/>
              <a:t>DESARROLLO DE LA CLASE </a:t>
            </a:r>
            <a:endParaRPr lang="es-CL" sz="2400" b="1" dirty="0" smtClean="0"/>
          </a:p>
          <a:p>
            <a:pPr algn="ctr"/>
            <a:r>
              <a:rPr lang="es-CL" b="1" dirty="0" smtClean="0"/>
              <a:t>A CONTINUACIÓN TE INVITO A LERR COMPRENSIVAMENTE INTERPRETANDO EL LENGUAJE FIGURADO ENCONTRADO EN ELLA.</a:t>
            </a:r>
            <a:endParaRPr lang="es-CL" b="1" dirty="0" smtClean="0"/>
          </a:p>
        </p:txBody>
      </p:sp>
      <p:sp>
        <p:nvSpPr>
          <p:cNvPr id="4" name="3 Flecha derecha"/>
          <p:cNvSpPr/>
          <p:nvPr/>
        </p:nvSpPr>
        <p:spPr>
          <a:xfrm rot="10800000">
            <a:off x="7384523" y="5719517"/>
            <a:ext cx="97931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p:cNvSpPr/>
          <p:nvPr/>
        </p:nvSpPr>
        <p:spPr>
          <a:xfrm>
            <a:off x="4119612" y="5251465"/>
            <a:ext cx="3203848" cy="144016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latin typeface="Gill Sans MT" panose="020B0502020104020203" pitchFamily="34" charset="0"/>
              </a:rPr>
              <a:t>ANTES DE LA LECTURA</a:t>
            </a:r>
          </a:p>
          <a:p>
            <a:pPr algn="ctr"/>
            <a:r>
              <a:rPr lang="es-CL" b="1" dirty="0" smtClean="0">
                <a:latin typeface="Gill Sans MT" panose="020B0502020104020203" pitchFamily="34" charset="0"/>
              </a:rPr>
              <a:t>¿Cuál será el propósito de este tipo de texto? </a:t>
            </a:r>
            <a:endParaRPr lang="es-CL" b="1" dirty="0">
              <a:latin typeface="Gill Sans MT" panose="020B0502020104020203" pitchFamily="34" charset="0"/>
            </a:endParaRPr>
          </a:p>
        </p:txBody>
      </p:sp>
      <p:pic>
        <p:nvPicPr>
          <p:cNvPr id="2050" name="Picture 2" descr="Niña Inteligente Africana Con Una Idea Brillante. Muchacha Lista Con La  Boca Abierta Apuntando Con El índice En La Bombilla Incandescente.  Ilustraciones Vectoriales, Clip Art Vectorizado Libre De Derechos. Image  8599966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3079" y="4653136"/>
            <a:ext cx="1855061" cy="21507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nes animadas de Libros, Gifs animados de Oficina &gt; Libro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2876" y="182768"/>
            <a:ext cx="1046677" cy="11995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74860"/>
            <a:ext cx="974992" cy="84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367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5199</TotalTime>
  <Words>1837</Words>
  <Application>Microsoft Office PowerPoint</Application>
  <PresentationFormat>Presentación en pantalla (4:3)</PresentationFormat>
  <Paragraphs>220</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PLANIFICACIÓN  CLASES VIRTUALES SEMANA N° 35 Clase N°1 5 año A FECHA:    23 de Noviembre del  2020.</vt:lpstr>
      <vt:lpstr>Presentación de PowerPoint</vt:lpstr>
      <vt:lpstr>Presentación de PowerPoint</vt:lpstr>
      <vt:lpstr>Presentación de PowerPoint</vt:lpstr>
      <vt:lpstr>Presentación de PowerPoint</vt:lpstr>
      <vt:lpstr>MOTIVACIÓN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HP</cp:lastModifiedBy>
  <cp:revision>280</cp:revision>
  <dcterms:created xsi:type="dcterms:W3CDTF">2020-07-06T03:06:52Z</dcterms:created>
  <dcterms:modified xsi:type="dcterms:W3CDTF">2020-11-20T00:25:58Z</dcterms:modified>
</cp:coreProperties>
</file>