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7"/>
  </p:notesMasterIdLst>
  <p:sldIdLst>
    <p:sldId id="310" r:id="rId3"/>
    <p:sldId id="256" r:id="rId4"/>
    <p:sldId id="336" r:id="rId5"/>
    <p:sldId id="381" r:id="rId6"/>
    <p:sldId id="382" r:id="rId7"/>
    <p:sldId id="334" r:id="rId8"/>
    <p:sldId id="383" r:id="rId9"/>
    <p:sldId id="288" r:id="rId10"/>
    <p:sldId id="352" r:id="rId11"/>
    <p:sldId id="370" r:id="rId12"/>
    <p:sldId id="385" r:id="rId13"/>
    <p:sldId id="386" r:id="rId14"/>
    <p:sldId id="387" r:id="rId15"/>
    <p:sldId id="388" r:id="rId16"/>
    <p:sldId id="353" r:id="rId17"/>
    <p:sldId id="372" r:id="rId18"/>
    <p:sldId id="373" r:id="rId19"/>
    <p:sldId id="364" r:id="rId20"/>
    <p:sldId id="374" r:id="rId21"/>
    <p:sldId id="384" r:id="rId22"/>
    <p:sldId id="389" r:id="rId23"/>
    <p:sldId id="377" r:id="rId24"/>
    <p:sldId id="390" r:id="rId25"/>
    <p:sldId id="378" r:id="rId26"/>
    <p:sldId id="379" r:id="rId27"/>
    <p:sldId id="365" r:id="rId28"/>
    <p:sldId id="391" r:id="rId29"/>
    <p:sldId id="392" r:id="rId30"/>
    <p:sldId id="393" r:id="rId31"/>
    <p:sldId id="394" r:id="rId32"/>
    <p:sldId id="395" r:id="rId33"/>
    <p:sldId id="396" r:id="rId34"/>
    <p:sldId id="397" r:id="rId35"/>
    <p:sldId id="273" r:id="rId3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C5FF"/>
    <a:srgbClr val="EAD5FF"/>
    <a:srgbClr val="E0C1FF"/>
    <a:srgbClr val="CC99FF"/>
    <a:srgbClr val="CCCCFF"/>
    <a:srgbClr val="FF33CC"/>
    <a:srgbClr val="CC66FF"/>
    <a:srgbClr val="FFFFCC"/>
    <a:srgbClr val="66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7" autoAdjust="0"/>
    <p:restoredTop sz="86477" autoAdjust="0"/>
  </p:normalViewPr>
  <p:slideViewPr>
    <p:cSldViewPr>
      <p:cViewPr>
        <p:scale>
          <a:sx n="57" d="100"/>
          <a:sy n="57" d="100"/>
        </p:scale>
        <p:origin x="-1764" y="-45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322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DCF9-6906-40AE-9A3E-DA31479E690A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CB537C-D402-466D-8D59-2D0DD8A6FDC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08741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4116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57414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07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18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55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297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2151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646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209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71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904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462226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094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820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52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33145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8579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05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58824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47619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10902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38531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C9408-C9F9-4FD8-8325-38140F465313}" type="datetimeFigureOut">
              <a:rPr lang="es-CL" smtClean="0"/>
              <a:t>19-11-2020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D08D6-E5B1-4656-83E4-64E93B7E009E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76902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19-11-2020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818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5.gif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gi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gif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5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gif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gif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microsoft.com/office/2007/relationships/hdphoto" Target="../media/hdphoto2.wdp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forms.gle/yVyX9KbyFxnpAHmJ9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7" Type="http://schemas.openxmlformats.org/officeDocument/2006/relationships/image" Target="../media/image6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5.gi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07180" y="1916832"/>
            <a:ext cx="7772400" cy="1780108"/>
          </a:xfrm>
        </p:spPr>
        <p:txBody>
          <a:bodyPr>
            <a:noAutofit/>
          </a:bodyPr>
          <a:lstStyle/>
          <a:p>
            <a:r>
              <a:rPr lang="es-CL" sz="2800" b="1" dirty="0"/>
              <a:t>PLANIFICACIÓN  PARA </a:t>
            </a:r>
            <a:r>
              <a:rPr lang="es-CL" sz="2800" b="1" dirty="0" smtClean="0"/>
              <a:t>CLASE VIRTUALES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/>
              <a:t>SEMANA N</a:t>
            </a:r>
            <a:r>
              <a:rPr lang="es-CL" sz="2800" dirty="0" smtClean="0"/>
              <a:t>° </a:t>
            </a:r>
            <a:r>
              <a:rPr lang="es-CL" sz="2800" dirty="0" smtClean="0"/>
              <a:t>35</a:t>
            </a:r>
            <a:r>
              <a:rPr lang="es-CL" sz="2800" dirty="0"/>
              <a:t/>
            </a:r>
            <a:br>
              <a:rPr lang="es-CL" sz="2800" dirty="0"/>
            </a:br>
            <a:r>
              <a:rPr lang="es-CL" sz="2800" dirty="0" smtClean="0"/>
              <a:t>FECHA: </a:t>
            </a:r>
            <a:r>
              <a:rPr lang="es-CL" sz="2800" dirty="0" smtClean="0"/>
              <a:t>JUEVES 26  </a:t>
            </a:r>
            <a:r>
              <a:rPr lang="es-CL" sz="2800" dirty="0" smtClean="0"/>
              <a:t>de NOVIEMBRE</a:t>
            </a:r>
            <a:br>
              <a:rPr lang="es-CL" sz="2800" dirty="0" smtClean="0"/>
            </a:br>
            <a:r>
              <a:rPr lang="es-CL" sz="2800" dirty="0" smtClean="0"/>
              <a:t>CURSO: 5° A</a:t>
            </a:r>
            <a:br>
              <a:rPr lang="es-CL" sz="2800" dirty="0" smtClean="0"/>
            </a:br>
            <a:r>
              <a:rPr lang="es-CL" sz="2800" dirty="0" smtClean="0"/>
              <a:t>ASIGNATURA: MATEMÁTICA</a:t>
            </a:r>
            <a:endParaRPr lang="es-CL" sz="28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MX" dirty="0">
              <a:solidFill>
                <a:prstClr val="black"/>
              </a:solidFill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1196" y="5900081"/>
            <a:ext cx="8028384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Colegio Jean Piaget</a:t>
            </a:r>
            <a:endParaRPr lang="es-MX" i="1" dirty="0" smtClean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b="1" i="1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 escuela, un lugar para aprender y crecer en un ambiente seguro y saludable</a:t>
            </a:r>
            <a:endParaRPr lang="es-ES" sz="1600" i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671" y="3662375"/>
            <a:ext cx="2989329" cy="2582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3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Nube"/>
          <p:cNvSpPr/>
          <p:nvPr/>
        </p:nvSpPr>
        <p:spPr>
          <a:xfrm>
            <a:off x="1619672" y="168672"/>
            <a:ext cx="5184576" cy="95607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latin typeface="Comic Sans MS" pitchFamily="66" charset="0"/>
              </a:rPr>
              <a:t>Revisemos…</a:t>
            </a:r>
            <a:endParaRPr lang="es-CL" sz="28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4581128"/>
            <a:ext cx="1511921" cy="18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2045" r="18094" b="6250"/>
          <a:stretch/>
        </p:blipFill>
        <p:spPr bwMode="auto">
          <a:xfrm>
            <a:off x="251520" y="1628800"/>
            <a:ext cx="6026968" cy="4516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Nube"/>
          <p:cNvSpPr/>
          <p:nvPr/>
        </p:nvSpPr>
        <p:spPr>
          <a:xfrm>
            <a:off x="6278488" y="1637821"/>
            <a:ext cx="2613415" cy="316835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El </a:t>
            </a:r>
            <a:r>
              <a:rPr lang="es-CL" b="1" dirty="0" smtClean="0"/>
              <a:t>EJE DE SIMETRÍA</a:t>
            </a:r>
            <a:r>
              <a:rPr lang="es-CL" dirty="0" smtClean="0"/>
              <a:t>, es el eje que divide una figura u objeto en dos partes idénticas.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8718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Busquemos los ejes de simetría en las siguientes figuras</a:t>
            </a:r>
            <a:endParaRPr lang="es-C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5" t="30454" r="8766" b="28182"/>
          <a:stretch/>
        </p:blipFill>
        <p:spPr bwMode="auto">
          <a:xfrm>
            <a:off x="330317" y="1628800"/>
            <a:ext cx="8419147" cy="232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2" t="35170" r="9366" b="32415"/>
          <a:stretch/>
        </p:blipFill>
        <p:spPr bwMode="auto">
          <a:xfrm>
            <a:off x="428183" y="4149080"/>
            <a:ext cx="8311231" cy="184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897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¿Qué pasa en un rectángulo?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7" t="25454" r="16816" b="13636"/>
          <a:stretch/>
        </p:blipFill>
        <p:spPr bwMode="auto">
          <a:xfrm>
            <a:off x="179512" y="1843540"/>
            <a:ext cx="8628611" cy="445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28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4317" r="28572" b="2046"/>
          <a:stretch/>
        </p:blipFill>
        <p:spPr bwMode="auto">
          <a:xfrm>
            <a:off x="395536" y="1988840"/>
            <a:ext cx="4608512" cy="440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539552" y="548680"/>
            <a:ext cx="5184576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latin typeface="Comic Sans MS" pitchFamily="66" charset="0"/>
              </a:rPr>
              <a:t>¿Qué es la Reflexión?</a:t>
            </a:r>
            <a:endParaRPr lang="es-CL" sz="3200" b="1" dirty="0"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148064" y="1988840"/>
            <a:ext cx="3744416" cy="46085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dirty="0" smtClean="0">
                <a:latin typeface="Comic Sans MS" pitchFamily="66" charset="0"/>
              </a:rPr>
              <a:t>La reflexión es la simetría respecto de un eje llamado eje de reflexión, se caracteriza por que los puntos simétricos de una figura y los de la figura reflejada están a la misma distancia del eje de simetría, pero en direcciones opuestas. La figura reflejada siempre tiene el mismo tamaño que la original, pero vista a través de un espejo. Llamaremos reflejo o imagen al resultado de reflexión de una figura.</a:t>
            </a:r>
            <a:endParaRPr lang="es-CL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99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dirty="0" smtClean="0"/>
              <a:t>Ejemplos de reflexión en la vida cotidiana.</a:t>
            </a:r>
            <a:endParaRPr lang="es-C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628800"/>
            <a:ext cx="4641803" cy="309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05532"/>
            <a:ext cx="3810000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962" y="3573016"/>
            <a:ext cx="5447928" cy="3064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335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9" descr="Matemáticas 4º | CEIP LEÓN Y CASTIL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574" y="4639826"/>
            <a:ext cx="1592959" cy="218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97152"/>
            <a:ext cx="1498169" cy="182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9" t="26136" r="1483" b="6667"/>
          <a:stretch/>
        </p:blipFill>
        <p:spPr bwMode="auto">
          <a:xfrm>
            <a:off x="323528" y="1444317"/>
            <a:ext cx="8130765" cy="3352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02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" t="21818" r="8639"/>
          <a:stretch/>
        </p:blipFill>
        <p:spPr bwMode="auto">
          <a:xfrm>
            <a:off x="133816" y="1484784"/>
            <a:ext cx="8874358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1511921" cy="18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13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Veamos cómo resultó…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18" r="9788"/>
          <a:stretch/>
        </p:blipFill>
        <p:spPr bwMode="auto">
          <a:xfrm>
            <a:off x="160812" y="1628800"/>
            <a:ext cx="8714668" cy="424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293096"/>
            <a:ext cx="1511921" cy="18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98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252536" y="184420"/>
            <a:ext cx="8229600" cy="1143000"/>
          </a:xfrm>
        </p:spPr>
        <p:txBody>
          <a:bodyPr>
            <a:normAutofit/>
          </a:bodyPr>
          <a:lstStyle/>
          <a:p>
            <a:r>
              <a:rPr lang="es-CL" dirty="0" smtClean="0"/>
              <a:t>Practiquemos en tu cuaderno…</a:t>
            </a:r>
            <a:endParaRPr lang="es-CL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t="25909" r="16561" b="2727"/>
          <a:stretch/>
        </p:blipFill>
        <p:spPr bwMode="auto">
          <a:xfrm>
            <a:off x="179512" y="1641181"/>
            <a:ext cx="8794557" cy="4308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375" y="4697760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92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Revisemos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24318" r="17072" b="2727"/>
          <a:stretch/>
        </p:blipFill>
        <p:spPr bwMode="auto">
          <a:xfrm>
            <a:off x="222325" y="1772816"/>
            <a:ext cx="8675506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19" y="467821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327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9290064"/>
              </p:ext>
            </p:extLst>
          </p:nvPr>
        </p:nvGraphicFramePr>
        <p:xfrm>
          <a:off x="271700" y="332656"/>
          <a:ext cx="8856984" cy="6262116"/>
        </p:xfrm>
        <a:graphic>
          <a:graphicData uri="http://schemas.openxmlformats.org/drawingml/2006/table">
            <a:tbl>
              <a:tblPr firstRow="1" firstCol="1" bandRow="1"/>
              <a:tblGrid>
                <a:gridCol w="1800200"/>
                <a:gridCol w="7056784"/>
              </a:tblGrid>
              <a:tr h="21336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ASIGNATURA /CURSO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  <a:tabLst>
                          <a:tab pos="2276475" algn="l"/>
                        </a:tabLs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MATEMÁTICA/5°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BÁSICO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NOMBRE DEL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PROFESOR/A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Constanza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</a:t>
                      </a:r>
                      <a:r>
                        <a:rPr lang="es-ES_tradnl" sz="1400" baseline="0" dirty="0" err="1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Estefani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Calibri"/>
                        </a:rPr>
                        <a:t> Barrios Valenzuela</a:t>
                      </a: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738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PROFESORA</a:t>
                      </a:r>
                      <a:r>
                        <a:rPr lang="es-CL" sz="1400" b="1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DIFERENCIAL</a:t>
                      </a:r>
                      <a:endParaRPr lang="es-CL" sz="1400" b="1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Estrella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Letelier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1607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APRENDIZAJE </a:t>
                      </a: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PRIORIZACIÓN NIVEL 1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CL" sz="1400" b="0" i="0" u="sng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DESAFÍO DEL DÍA: OA 6</a:t>
                      </a:r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 Resolver problemas rutinarios y no rutinarios que involucren las cuatro operaciones y combinaciones de ellas: </a:t>
                      </a:r>
                    </a:p>
                    <a:p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que incluyan situaciones con dinero </a:t>
                      </a:r>
                    </a:p>
                    <a:p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• usando la calculadora y el computador en ámbitos numéricos superiores al 10 000 </a:t>
                      </a:r>
                    </a:p>
                    <a:p>
                      <a:endParaRPr lang="es-CL" sz="1400" b="0" i="0" u="none" strike="noStrike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CL" sz="1400" b="0" i="0" u="sng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CLASE </a:t>
                      </a:r>
                      <a:r>
                        <a:rPr lang="es-CL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OA 18. Demostrar que comprenden el concepto de congruencia, usando la traslación, la reflexión y la rotación en cuadrículas y mediante software geométrico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68002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4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INDICADORES DE EVALUACIÓN PARA OA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s-ES_tradnl" sz="1400" b="1" dirty="0" smtClean="0">
                        <a:effectLst/>
                        <a:highlight>
                          <a:srgbClr val="FFFF00"/>
                        </a:highlight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0" u="sng" dirty="0" smtClean="0"/>
                        <a:t>INDICADORES OA</a:t>
                      </a:r>
                      <a:r>
                        <a:rPr lang="es-CL" sz="1400" b="0" u="sng" baseline="0" dirty="0" smtClean="0"/>
                        <a:t> 18: </a:t>
                      </a:r>
                      <a:r>
                        <a:rPr lang="es-CL" sz="1400" b="0" dirty="0" smtClean="0"/>
                        <a:t>› Demuestran, por medio de ejemplos, que una figura trasladada,</a:t>
                      </a:r>
                      <a:r>
                        <a:rPr lang="es-CL" sz="1400" b="0" baseline="0" dirty="0" smtClean="0"/>
                        <a:t> </a:t>
                      </a:r>
                      <a:r>
                        <a:rPr lang="es-CL" sz="1400" b="0" dirty="0" smtClean="0"/>
                        <a:t>rotada o reflejada no experimenta transformaciones</a:t>
                      </a:r>
                      <a:r>
                        <a:rPr lang="es-CL" sz="1400" b="0" baseline="0" dirty="0" smtClean="0"/>
                        <a:t> </a:t>
                      </a:r>
                      <a:r>
                        <a:rPr lang="es-CL" sz="1400" b="0" dirty="0" smtClean="0"/>
                        <a:t>en sus ángulos.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0" dirty="0" smtClean="0"/>
                        <a:t>› Demuestran, por medio de ejemplos, que una figura trasladada,</a:t>
                      </a:r>
                      <a:r>
                        <a:rPr lang="es-CL" sz="1400" b="0" baseline="0" dirty="0" smtClean="0"/>
                        <a:t> </a:t>
                      </a:r>
                      <a:r>
                        <a:rPr lang="es-CL" sz="1400" b="0" dirty="0" smtClean="0"/>
                        <a:t>rotada o reflejada no experimenta transformaciones</a:t>
                      </a:r>
                      <a:r>
                        <a:rPr lang="es-CL" sz="1400" b="0" baseline="0" dirty="0" smtClean="0"/>
                        <a:t> </a:t>
                      </a:r>
                      <a:r>
                        <a:rPr lang="es-CL" sz="1400" b="0" dirty="0" smtClean="0"/>
                        <a:t>en las medidas de sus lados.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0" dirty="0" smtClean="0"/>
                        <a:t>› Explican el concepto de congruencia por medio de ejemplos.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0" dirty="0" smtClean="0"/>
                        <a:t>› Identifican en el entorno figuras 2D que no son congruentes.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0" dirty="0" smtClean="0"/>
                        <a:t>› Dibujan figuras congruentes y justifican la congruencia en su</a:t>
                      </a:r>
                      <a:r>
                        <a:rPr lang="es-CL" sz="1400" b="0" baseline="0" dirty="0" smtClean="0"/>
                        <a:t> </a:t>
                      </a:r>
                      <a:r>
                        <a:rPr lang="es-CL" sz="1400" b="0" dirty="0" smtClean="0"/>
                        <a:t>dibujo.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CL" sz="1400" b="0" u="sng" dirty="0" smtClean="0"/>
                        <a:t>INDICADORES  OA 6</a:t>
                      </a:r>
                      <a:r>
                        <a:rPr lang="es-CL" sz="1400" b="0" dirty="0" smtClean="0"/>
                        <a:t>: › Evalúan la solución de un problema en su enunciado.</a:t>
                      </a:r>
                      <a:r>
                        <a:rPr lang="es-CL" sz="1400" b="0" baseline="0" dirty="0" smtClean="0"/>
                        <a:t> </a:t>
                      </a:r>
                      <a:r>
                        <a:rPr lang="es-CL" sz="1400" b="0" dirty="0" smtClean="0"/>
                        <a:t>Explican la estrategia utilizada para resolver un problema.</a:t>
                      </a: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5850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CONTENIDO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Traslación,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Rotación, Reflexión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>
                          <a:effectLst/>
                          <a:latin typeface="+mn-lt"/>
                          <a:ea typeface="Calibri"/>
                          <a:cs typeface="Times New Roman"/>
                        </a:rPr>
                        <a:t>OBJETIVO DE LA CLASE</a:t>
                      </a:r>
                      <a:endParaRPr lang="es-CL" sz="14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Reflejar y rotar una </a:t>
                      </a:r>
                      <a:r>
                        <a:rPr lang="es-C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figura geométrica</a:t>
                      </a:r>
                      <a:r>
                        <a:rPr lang="es-C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en un plano cartesiano</a:t>
                      </a:r>
                      <a:endParaRPr lang="es-CL" sz="14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1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EVALUACIÓN FORMATIVA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="1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 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>
                          <a:effectLst/>
                          <a:latin typeface="+mn-lt"/>
                          <a:ea typeface="Calibri"/>
                          <a:cs typeface="Calibri"/>
                        </a:rPr>
                        <a:t>Se evaluará a través del ticket de salida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Evaluación</a:t>
                      </a: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Formativa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ES_tradnl" sz="14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Monitoreo a partir de participación en clases virtuales.</a:t>
                      </a:r>
                      <a:endParaRPr lang="es-CL" sz="14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37481" marR="374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381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30 Falafel Alarm GIFs | Find the best GIF on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22003"/>
            <a:ext cx="4220736" cy="5467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5629240" y="548680"/>
            <a:ext cx="242526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</a:p>
          <a:p>
            <a:pPr algn="ctr"/>
            <a:r>
              <a:rPr lang="es-E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ALERTA</a:t>
            </a:r>
            <a:endParaRPr lang="es-E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OLIC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8093" y="2643258"/>
            <a:ext cx="609600" cy="6096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428206"/>
            <a:ext cx="4346416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27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1" t="24317" r="28572" b="2046"/>
          <a:stretch/>
        </p:blipFill>
        <p:spPr bwMode="auto">
          <a:xfrm>
            <a:off x="395536" y="1988840"/>
            <a:ext cx="4608512" cy="4404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539552" y="548680"/>
            <a:ext cx="5184576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200" b="1" dirty="0" smtClean="0">
                <a:latin typeface="Comic Sans MS" pitchFamily="66" charset="0"/>
              </a:rPr>
              <a:t>¿Qué es la Rotación?</a:t>
            </a:r>
            <a:endParaRPr lang="es-CL" sz="3200" b="1" dirty="0">
              <a:latin typeface="Comic Sans MS" pitchFamily="66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148064" y="1988840"/>
            <a:ext cx="3744416" cy="460851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dirty="0" smtClean="0">
                <a:latin typeface="Comic Sans MS" pitchFamily="66" charset="0"/>
              </a:rPr>
              <a:t>La Rotación consiste en girar una figura en torno a un punto. Por ejemplo, si tomamos una hoja de papel, ponemos nuestro dedo en una esquina y lo giramos, sosteniendo el dedo bien firme sobre la esquina, estaremos haciendo una rotación</a:t>
            </a:r>
            <a:endParaRPr lang="es-CL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21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1176036" y="290101"/>
            <a:ext cx="6552728" cy="93610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latin typeface="Comic Sans MS" pitchFamily="66" charset="0"/>
              </a:rPr>
              <a:t>Pasos para realizar una ROTACIÓN: </a:t>
            </a:r>
            <a:endParaRPr lang="es-CL" sz="28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65" y="4653136"/>
            <a:ext cx="1511921" cy="18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25001" r="5955" b="4318"/>
          <a:stretch/>
        </p:blipFill>
        <p:spPr bwMode="auto">
          <a:xfrm>
            <a:off x="352596" y="1484784"/>
            <a:ext cx="8504120" cy="3816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36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25909" r="5188" b="17045"/>
          <a:stretch/>
        </p:blipFill>
        <p:spPr bwMode="auto">
          <a:xfrm>
            <a:off x="20207" y="1700808"/>
            <a:ext cx="8892480" cy="3179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2016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Elipse"/>
          <p:cNvSpPr/>
          <p:nvPr/>
        </p:nvSpPr>
        <p:spPr>
          <a:xfrm>
            <a:off x="1176036" y="290101"/>
            <a:ext cx="6552728" cy="936104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latin typeface="Comic Sans MS" pitchFamily="66" charset="0"/>
              </a:rPr>
              <a:t>Revisemos…</a:t>
            </a:r>
            <a:endParaRPr lang="es-CL" sz="28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7" t="23636" r="5571" b="3410"/>
          <a:stretch/>
        </p:blipFill>
        <p:spPr bwMode="auto">
          <a:xfrm>
            <a:off x="16947" y="1700808"/>
            <a:ext cx="8835440" cy="4122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465" y="4653136"/>
            <a:ext cx="1511921" cy="18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650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Nube"/>
          <p:cNvSpPr/>
          <p:nvPr/>
        </p:nvSpPr>
        <p:spPr>
          <a:xfrm>
            <a:off x="1691680" y="188640"/>
            <a:ext cx="6120680" cy="1008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Comic Sans MS" pitchFamily="66" charset="0"/>
              </a:rPr>
              <a:t>Recordemos 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9" t="30454" r="8127" b="12955"/>
          <a:stretch/>
        </p:blipFill>
        <p:spPr bwMode="auto">
          <a:xfrm>
            <a:off x="231431" y="2087136"/>
            <a:ext cx="8749854" cy="3393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91128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Nube"/>
          <p:cNvSpPr/>
          <p:nvPr/>
        </p:nvSpPr>
        <p:spPr>
          <a:xfrm>
            <a:off x="1554199" y="299609"/>
            <a:ext cx="6120680" cy="1008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Comic Sans MS" pitchFamily="66" charset="0"/>
              </a:rPr>
              <a:t>Hazlo tú solito…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" t="25454" r="4422" b="6517"/>
          <a:stretch/>
        </p:blipFill>
        <p:spPr bwMode="auto">
          <a:xfrm>
            <a:off x="33144" y="1916833"/>
            <a:ext cx="8809131" cy="3672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219" y="4678216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85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2" t="25681" r="3016" b="6251"/>
          <a:stretch/>
        </p:blipFill>
        <p:spPr bwMode="auto">
          <a:xfrm>
            <a:off x="179512" y="2276872"/>
            <a:ext cx="8811343" cy="364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Nube"/>
          <p:cNvSpPr/>
          <p:nvPr/>
        </p:nvSpPr>
        <p:spPr>
          <a:xfrm>
            <a:off x="1554199" y="299609"/>
            <a:ext cx="6120680" cy="1008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Comic Sans MS" pitchFamily="66" charset="0"/>
              </a:rPr>
              <a:t>Revisemos…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71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" t="24317" r="6339" b="2956"/>
          <a:stretch/>
        </p:blipFill>
        <p:spPr bwMode="auto">
          <a:xfrm>
            <a:off x="27531" y="1916833"/>
            <a:ext cx="8936957" cy="39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Nube"/>
          <p:cNvSpPr/>
          <p:nvPr/>
        </p:nvSpPr>
        <p:spPr>
          <a:xfrm>
            <a:off x="1554199" y="299609"/>
            <a:ext cx="6120680" cy="1008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Comic Sans MS" pitchFamily="66" charset="0"/>
              </a:rPr>
              <a:t>Sigamos practicando….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89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1" t="22956" r="5187" b="2044"/>
          <a:stretch/>
        </p:blipFill>
        <p:spPr bwMode="auto">
          <a:xfrm>
            <a:off x="179513" y="1628800"/>
            <a:ext cx="8712968" cy="3922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851920" y="4725144"/>
            <a:ext cx="5040561" cy="826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5 Nube"/>
          <p:cNvSpPr/>
          <p:nvPr/>
        </p:nvSpPr>
        <p:spPr>
          <a:xfrm>
            <a:off x="1554199" y="299609"/>
            <a:ext cx="6120680" cy="1008112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400" dirty="0" smtClean="0">
                <a:latin typeface="Comic Sans MS" pitchFamily="66" charset="0"/>
              </a:rPr>
              <a:t>Revisemos…</a:t>
            </a:r>
            <a:endParaRPr lang="es-CL" sz="2400" dirty="0">
              <a:latin typeface="Comic Sans MS" pitchFamily="66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0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r="13383"/>
          <a:stretch/>
        </p:blipFill>
        <p:spPr bwMode="auto">
          <a:xfrm>
            <a:off x="0" y="0"/>
            <a:ext cx="9144000" cy="690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85" y="18864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0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613" y="5026368"/>
            <a:ext cx="1235155" cy="148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Llamada de nube"/>
          <p:cNvSpPr/>
          <p:nvPr/>
        </p:nvSpPr>
        <p:spPr>
          <a:xfrm>
            <a:off x="4427984" y="1031979"/>
            <a:ext cx="4500840" cy="2204559"/>
          </a:xfrm>
          <a:prstGeom prst="cloudCallout">
            <a:avLst>
              <a:gd name="adj1" fmla="val -15146"/>
              <a:gd name="adj2" fmla="val 8035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000" dirty="0" smtClean="0">
                <a:solidFill>
                  <a:prstClr val="black"/>
                </a:solidFill>
                <a:latin typeface="Comic Sans MS" pitchFamily="66" charset="0"/>
              </a:rPr>
              <a:t>Realiza las actividades de la </a:t>
            </a:r>
            <a:r>
              <a:rPr lang="es-CL" sz="2000" b="1" dirty="0" smtClean="0">
                <a:solidFill>
                  <a:prstClr val="black"/>
                </a:solidFill>
                <a:latin typeface="Comic Sans MS" pitchFamily="66" charset="0"/>
              </a:rPr>
              <a:t>página </a:t>
            </a:r>
            <a:r>
              <a:rPr lang="es-CL" sz="2000" b="1" dirty="0" smtClean="0">
                <a:solidFill>
                  <a:prstClr val="black"/>
                </a:solidFill>
                <a:latin typeface="Comic Sans MS" pitchFamily="66" charset="0"/>
              </a:rPr>
              <a:t>59, 60 y 61 del </a:t>
            </a:r>
            <a:r>
              <a:rPr lang="es-CL" sz="2000" b="1" dirty="0" smtClean="0">
                <a:solidFill>
                  <a:prstClr val="black"/>
                </a:solidFill>
                <a:latin typeface="Comic Sans MS" pitchFamily="66" charset="0"/>
              </a:rPr>
              <a:t>cuaderno de ejercicios (libro delgado)</a:t>
            </a:r>
            <a:endParaRPr lang="es-CL" sz="2000" dirty="0" smtClean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8" name="Picture 2" descr="Metodologia de Estudio - Telecomunicaciones y Sistemas J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00" y="3933056"/>
            <a:ext cx="2608213" cy="2608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21" y="51939"/>
            <a:ext cx="1134395" cy="980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5436096" y="371430"/>
            <a:ext cx="2136517" cy="36004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ACTIVIDAD</a:t>
            </a:r>
            <a:r>
              <a:rPr lang="es-CL" dirty="0" smtClean="0"/>
              <a:t>:</a:t>
            </a:r>
            <a:endParaRPr lang="es-CL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23" t="17045" r="33555" b="6250"/>
          <a:stretch/>
        </p:blipFill>
        <p:spPr bwMode="auto">
          <a:xfrm>
            <a:off x="44820" y="371430"/>
            <a:ext cx="4405616" cy="571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4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1" t="28637" r="35599" b="10909"/>
          <a:stretch/>
        </p:blipFill>
        <p:spPr bwMode="auto">
          <a:xfrm>
            <a:off x="467544" y="0"/>
            <a:ext cx="56978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6588224" y="2492896"/>
            <a:ext cx="230425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Página 59</a:t>
            </a:r>
            <a:endParaRPr lang="es-C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04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6588224" y="2492896"/>
            <a:ext cx="230425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white"/>
                </a:solidFill>
              </a:rPr>
              <a:t>Página </a:t>
            </a:r>
            <a:r>
              <a:rPr lang="es-CL" dirty="0" smtClean="0">
                <a:solidFill>
                  <a:prstClr val="white"/>
                </a:solidFill>
              </a:rPr>
              <a:t>60</a:t>
            </a:r>
            <a:endParaRPr lang="es-CL" dirty="0">
              <a:solidFill>
                <a:prstClr val="white"/>
              </a:solidFill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16" t="21364" r="35089" b="10227"/>
          <a:stretch/>
        </p:blipFill>
        <p:spPr bwMode="auto">
          <a:xfrm>
            <a:off x="611560" y="0"/>
            <a:ext cx="5472608" cy="6835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5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6588224" y="2492896"/>
            <a:ext cx="230425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prstClr val="white"/>
                </a:solidFill>
              </a:rPr>
              <a:t>Página </a:t>
            </a:r>
            <a:r>
              <a:rPr lang="es-CL" dirty="0" smtClean="0">
                <a:solidFill>
                  <a:prstClr val="white"/>
                </a:solidFill>
              </a:rPr>
              <a:t>61</a:t>
            </a:r>
            <a:endParaRPr lang="es-CL" dirty="0">
              <a:solidFill>
                <a:prstClr val="white"/>
              </a:solidFill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1" t="21137" r="34705" b="10454"/>
          <a:stretch/>
        </p:blipFill>
        <p:spPr bwMode="auto">
          <a:xfrm>
            <a:off x="395536" y="0"/>
            <a:ext cx="5400600" cy="685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57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2318929" y="188640"/>
            <a:ext cx="4392488" cy="117958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00373" y="188640"/>
            <a:ext cx="8229600" cy="1143000"/>
          </a:xfrm>
        </p:spPr>
        <p:txBody>
          <a:bodyPr>
            <a:noAutofit/>
          </a:bodyPr>
          <a:lstStyle/>
          <a:p>
            <a:r>
              <a:rPr lang="es-CL" sz="2400" b="1" dirty="0" smtClean="0"/>
              <a:t>TICKET DE SALIDA</a:t>
            </a:r>
            <a:br>
              <a:rPr lang="es-CL" sz="2400" b="1" dirty="0" smtClean="0"/>
            </a:br>
            <a:r>
              <a:rPr lang="es-CL" sz="2400" b="1" dirty="0" smtClean="0"/>
              <a:t>Semana </a:t>
            </a:r>
            <a:r>
              <a:rPr lang="es-CL" sz="2400" b="1" dirty="0" smtClean="0"/>
              <a:t>35</a:t>
            </a:r>
            <a:r>
              <a:rPr lang="es-CL" sz="2400" b="1" dirty="0" smtClean="0"/>
              <a:t/>
            </a:r>
            <a:br>
              <a:rPr lang="es-CL" sz="2400" b="1" dirty="0" smtClean="0"/>
            </a:br>
            <a:r>
              <a:rPr lang="es-CL" sz="2400" b="1" dirty="0" smtClean="0"/>
              <a:t>Matemática 5°</a:t>
            </a:r>
            <a:endParaRPr lang="es-CL" sz="24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0" y="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16 Llamada de flecha hacia abajo"/>
          <p:cNvSpPr/>
          <p:nvPr/>
        </p:nvSpPr>
        <p:spPr>
          <a:xfrm>
            <a:off x="2690917" y="2204864"/>
            <a:ext cx="3834173" cy="1512168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Para responder el ticket de salida haz clic en el siguiente enlace:</a:t>
            </a:r>
            <a:endParaRPr lang="es-CL" dirty="0"/>
          </a:p>
        </p:txBody>
      </p:sp>
      <p:sp>
        <p:nvSpPr>
          <p:cNvPr id="22" name="21 Rectángulo redondeado"/>
          <p:cNvSpPr/>
          <p:nvPr/>
        </p:nvSpPr>
        <p:spPr>
          <a:xfrm>
            <a:off x="4842284" y="5445224"/>
            <a:ext cx="4067944" cy="1296144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smtClean="0"/>
              <a:t>Si no puedes ingresar al ticket de forma virtual, solicita a la profesora el ticket en PDF</a:t>
            </a:r>
          </a:p>
          <a:p>
            <a:pPr algn="ctr"/>
            <a:r>
              <a:rPr lang="es-CL" sz="1600" dirty="0"/>
              <a:t>C</a:t>
            </a:r>
            <a:r>
              <a:rPr lang="es-CL" sz="1600" dirty="0" smtClean="0"/>
              <a:t>orreo: constanza.barrios@colegio-jeanpiaget.cl</a:t>
            </a:r>
          </a:p>
          <a:p>
            <a:pPr algn="ctr"/>
            <a:r>
              <a:rPr lang="es-CL" sz="1600" dirty="0" smtClean="0"/>
              <a:t>Celular: 963447733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598892" y="3861048"/>
            <a:ext cx="39489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4"/>
              </a:rPr>
              <a:t>https://</a:t>
            </a:r>
            <a:r>
              <a:rPr lang="es-CL" dirty="0" smtClean="0">
                <a:hlinkClick r:id="rId4"/>
              </a:rPr>
              <a:t>forms.gle/yVyX9KbyFxnpAHmJ9</a:t>
            </a:r>
            <a:r>
              <a:rPr lang="es-CL" dirty="0" smtClean="0"/>
              <a:t> 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8887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11560" y="-310852"/>
            <a:ext cx="8229600" cy="1143000"/>
          </a:xfrm>
        </p:spPr>
        <p:txBody>
          <a:bodyPr/>
          <a:lstStyle/>
          <a:p>
            <a:r>
              <a:rPr lang="es-CL" dirty="0" smtClean="0"/>
              <a:t>Importante:</a:t>
            </a:r>
            <a:endParaRPr lang="es-CL" dirty="0"/>
          </a:p>
        </p:txBody>
      </p:sp>
      <p:pic>
        <p:nvPicPr>
          <p:cNvPr id="4" name="Picture 2" descr="Happy Dance Sticker by Ofix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88" y="433609"/>
            <a:ext cx="216024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Llamada de flecha a la izquierda"/>
          <p:cNvSpPr/>
          <p:nvPr/>
        </p:nvSpPr>
        <p:spPr>
          <a:xfrm>
            <a:off x="3607174" y="969177"/>
            <a:ext cx="5429321" cy="1019663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la animación de un lápiz, significa que debes </a:t>
            </a:r>
            <a:r>
              <a:rPr lang="es-CL" b="1" dirty="0">
                <a:solidFill>
                  <a:prstClr val="black"/>
                </a:solidFill>
              </a:rPr>
              <a:t>escribir en tu cuaderno</a:t>
            </a:r>
          </a:p>
        </p:txBody>
      </p:sp>
      <p:sp>
        <p:nvSpPr>
          <p:cNvPr id="7" name="6 Llamada de flecha a la izquierda"/>
          <p:cNvSpPr/>
          <p:nvPr/>
        </p:nvSpPr>
        <p:spPr>
          <a:xfrm>
            <a:off x="2329287" y="2193993"/>
            <a:ext cx="6660232" cy="119346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</a:t>
            </a:r>
            <a:r>
              <a:rPr lang="es-CL" dirty="0" smtClean="0">
                <a:solidFill>
                  <a:prstClr val="black"/>
                </a:solidFill>
              </a:rPr>
              <a:t>, </a:t>
            </a:r>
            <a:r>
              <a:rPr lang="es-CL" dirty="0">
                <a:solidFill>
                  <a:prstClr val="black"/>
                </a:solidFill>
              </a:rPr>
              <a:t>significa que debes mandar </a:t>
            </a:r>
            <a:r>
              <a:rPr lang="es-CL" b="1" dirty="0">
                <a:solidFill>
                  <a:prstClr val="black"/>
                </a:solidFill>
              </a:rPr>
              <a:t>reporte </a:t>
            </a:r>
            <a:r>
              <a:rPr lang="es-CL" b="1" dirty="0" smtClean="0">
                <a:solidFill>
                  <a:prstClr val="black"/>
                </a:solidFill>
              </a:rPr>
              <a:t>a través de formulario </a:t>
            </a:r>
            <a:r>
              <a:rPr lang="es-CL" b="1" dirty="0" err="1" smtClean="0">
                <a:solidFill>
                  <a:prstClr val="black"/>
                </a:solidFill>
              </a:rPr>
              <a:t>google</a:t>
            </a:r>
            <a:endParaRPr lang="es-CL" b="1" dirty="0">
              <a:solidFill>
                <a:prstClr val="black"/>
              </a:solidFill>
            </a:endParaRPr>
          </a:p>
        </p:txBody>
      </p:sp>
      <p:pic>
        <p:nvPicPr>
          <p:cNvPr id="10242" name="Picture 2" descr="▷ Libros: Imágenes Animadas, Gifs y Animaciones ¡100% GRATIS!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828" y="3258855"/>
            <a:ext cx="1600200" cy="192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Llamada de flecha a la izquierda"/>
          <p:cNvSpPr/>
          <p:nvPr/>
        </p:nvSpPr>
        <p:spPr>
          <a:xfrm>
            <a:off x="4180027" y="3577363"/>
            <a:ext cx="4809491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libro, significa que debes </a:t>
            </a:r>
            <a:r>
              <a:rPr lang="es-CL" b="1" dirty="0">
                <a:solidFill>
                  <a:prstClr val="black"/>
                </a:solidFill>
              </a:rPr>
              <a:t>trabajar en tu libro de matemática.</a:t>
            </a:r>
          </a:p>
        </p:txBody>
      </p:sp>
      <p:pic>
        <p:nvPicPr>
          <p:cNvPr id="10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07" y="4223261"/>
            <a:ext cx="1968021" cy="240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Llamada de flecha a la izquierda"/>
          <p:cNvSpPr/>
          <p:nvPr/>
        </p:nvSpPr>
        <p:spPr>
          <a:xfrm>
            <a:off x="2195736" y="5187667"/>
            <a:ext cx="6793782" cy="1291797"/>
          </a:xfrm>
          <a:prstGeom prst="leftArrowCallou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>
                <a:solidFill>
                  <a:prstClr val="black"/>
                </a:solidFill>
              </a:rPr>
              <a:t>Cuándo esté esta animación de un signo de pregunta, significa que debes </a:t>
            </a:r>
            <a:r>
              <a:rPr lang="es-CL" b="1" dirty="0">
                <a:solidFill>
                  <a:prstClr val="black"/>
                </a:solidFill>
              </a:rPr>
              <a:t>pensar y analizar, sin escribir en tu cuaderno. Responder de forma oral.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84" y="1073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Formularios personalizados para encuestas - Expertosi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15" y="2272145"/>
            <a:ext cx="1271587" cy="127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842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03285" cy="114300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Importante de saber para comprender el desafío</a:t>
            </a:r>
            <a:endParaRPr lang="es-CL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0485" y="188640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" t="30227" r="2888" b="34886"/>
          <a:stretch/>
        </p:blipFill>
        <p:spPr bwMode="auto">
          <a:xfrm>
            <a:off x="275148" y="1556792"/>
            <a:ext cx="8640960" cy="177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7443" r="19793" b="26420"/>
          <a:stretch/>
        </p:blipFill>
        <p:spPr bwMode="auto">
          <a:xfrm>
            <a:off x="275148" y="3501008"/>
            <a:ext cx="5160948" cy="3087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55" t="77216" r="33006" b="6807"/>
          <a:stretch/>
        </p:blipFill>
        <p:spPr bwMode="auto">
          <a:xfrm>
            <a:off x="5575034" y="4641355"/>
            <a:ext cx="3363313" cy="80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089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877461" y="168672"/>
            <a:ext cx="6406161" cy="116770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-34259" y="168672"/>
            <a:ext cx="8229600" cy="1143000"/>
          </a:xfrm>
        </p:spPr>
        <p:txBody>
          <a:bodyPr>
            <a:normAutofit/>
          </a:bodyPr>
          <a:lstStyle/>
          <a:p>
            <a:r>
              <a:rPr lang="es-CL" sz="3200" dirty="0" smtClean="0">
                <a:latin typeface="Comic Sans MS" pitchFamily="66" charset="0"/>
              </a:rPr>
              <a:t>Desafío matemático: ¡Juguemos!</a:t>
            </a:r>
            <a:br>
              <a:rPr lang="es-CL" sz="3200" dirty="0" smtClean="0">
                <a:latin typeface="Comic Sans MS" pitchFamily="66" charset="0"/>
              </a:rPr>
            </a:br>
            <a:r>
              <a:rPr lang="es-CL" sz="3200" dirty="0" smtClean="0">
                <a:latin typeface="Comic Sans MS" pitchFamily="66" charset="0"/>
              </a:rPr>
              <a:t>¡Atentos!</a:t>
            </a:r>
            <a:endParaRPr lang="es-CL" sz="3200" dirty="0">
              <a:latin typeface="Comic Sans MS" pitchFamily="66" charset="0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38" t="8181" r="3527" b="3864"/>
          <a:stretch/>
        </p:blipFill>
        <p:spPr bwMode="auto">
          <a:xfrm>
            <a:off x="761359" y="1728219"/>
            <a:ext cx="7980218" cy="4657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6" descr="Signo de Interrogación Animado (con imágenes) | Preguntas al azar ...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84558"/>
            <a:ext cx="1511921" cy="1846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Rectángulo"/>
          <p:cNvSpPr/>
          <p:nvPr/>
        </p:nvSpPr>
        <p:spPr>
          <a:xfrm>
            <a:off x="7956376" y="1484784"/>
            <a:ext cx="1029239" cy="7920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1" t="52670" r="29159" b="26193"/>
          <a:stretch/>
        </p:blipFill>
        <p:spPr bwMode="auto">
          <a:xfrm>
            <a:off x="834627" y="3668719"/>
            <a:ext cx="3737373" cy="100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72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877461" y="168672"/>
            <a:ext cx="6406161" cy="1167703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7" t="16592" r="12727" b="9317"/>
          <a:stretch/>
        </p:blipFill>
        <p:spPr bwMode="auto">
          <a:xfrm>
            <a:off x="179513" y="1772816"/>
            <a:ext cx="8712968" cy="4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0" y="202254"/>
            <a:ext cx="8229600" cy="1143000"/>
          </a:xfrm>
        </p:spPr>
        <p:txBody>
          <a:bodyPr>
            <a:normAutofit/>
          </a:bodyPr>
          <a:lstStyle/>
          <a:p>
            <a:r>
              <a:rPr lang="es-CL" sz="3200" dirty="0" smtClean="0">
                <a:latin typeface="Comic Sans MS" pitchFamily="66" charset="0"/>
              </a:rPr>
              <a:t>Desafío matemático: ¡Juguemos!</a:t>
            </a:r>
            <a:br>
              <a:rPr lang="es-CL" sz="3200" dirty="0" smtClean="0">
                <a:latin typeface="Comic Sans MS" pitchFamily="66" charset="0"/>
              </a:rPr>
            </a:br>
            <a:r>
              <a:rPr lang="es-CL" sz="3200" dirty="0" smtClean="0">
                <a:latin typeface="Comic Sans MS" pitchFamily="66" charset="0"/>
              </a:rPr>
              <a:t>¡Atentos!</a:t>
            </a:r>
            <a:endParaRPr lang="es-CL" sz="3200" dirty="0">
              <a:latin typeface="Comic Sans MS" pitchFamily="66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54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56773" y="1233361"/>
            <a:ext cx="6408712" cy="1008112"/>
          </a:xfrm>
        </p:spPr>
        <p:txBody>
          <a:bodyPr>
            <a:noAutofit/>
          </a:bodyPr>
          <a:lstStyle/>
          <a:p>
            <a:r>
              <a:rPr lang="es-CL" sz="2000" dirty="0" smtClean="0">
                <a:latin typeface="Comic Sans MS" pitchFamily="66" charset="0"/>
              </a:rPr>
              <a:t>Para comenzar la clase y activar tus conocimientos, responde en forma oral, las siguientes preguntas:</a:t>
            </a:r>
            <a:endParaRPr lang="es-CL" sz="2000" dirty="0">
              <a:latin typeface="Comic Sans MS" pitchFamily="66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619672" y="2564904"/>
            <a:ext cx="6322777" cy="2304256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2000" dirty="0" smtClean="0">
              <a:solidFill>
                <a:schemeClr val="tx1"/>
              </a:solidFill>
              <a:latin typeface="Comic Sans MS" pitchFamily="66" charset="0"/>
            </a:endParaRPr>
          </a:p>
          <a:p>
            <a:pPr algn="ctr"/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¿Recuerdas </a:t>
            </a:r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qué es un vértice?</a:t>
            </a:r>
          </a:p>
          <a:p>
            <a:pPr algn="ctr"/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¿Qué importancia tiene el vértice para realizar movimientos en figuras 2d?</a:t>
            </a:r>
          </a:p>
          <a:p>
            <a:pPr algn="ctr"/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¿Recuerdas qué es simetría?</a:t>
            </a:r>
          </a:p>
          <a:p>
            <a:pPr algn="ctr"/>
            <a:r>
              <a:rPr lang="es-CL" sz="2000" dirty="0" smtClean="0">
                <a:solidFill>
                  <a:schemeClr val="tx1"/>
                </a:solidFill>
                <a:latin typeface="Comic Sans MS" pitchFamily="66" charset="0"/>
              </a:rPr>
              <a:t>¿Qué características tenía la traslación?</a:t>
            </a:r>
          </a:p>
          <a:p>
            <a:pPr algn="ctr"/>
            <a:endParaRPr lang="es-CL" sz="24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5" name="4 Elipse"/>
          <p:cNvSpPr/>
          <p:nvPr/>
        </p:nvSpPr>
        <p:spPr>
          <a:xfrm>
            <a:off x="1043608" y="332578"/>
            <a:ext cx="6552728" cy="720080"/>
          </a:xfrm>
          <a:prstGeom prst="ellipse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 smtClean="0">
                <a:latin typeface="Comic Sans MS" pitchFamily="66" charset="0"/>
              </a:rPr>
              <a:t>ACTIVANDO NUESTROS CONOCIMIENTOS</a:t>
            </a:r>
            <a:endParaRPr lang="es-CL" sz="1600" b="1" dirty="0">
              <a:latin typeface="Comic Sans MS" pitchFamily="66" charset="0"/>
            </a:endParaRPr>
          </a:p>
        </p:txBody>
      </p:sp>
      <p:pic>
        <p:nvPicPr>
          <p:cNvPr id="2052" name="Picture 4" descr="▷ Snoopy: Imágenes Animadas, Gifs y Animaciones ¡100% GRATIS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175" y="5031111"/>
            <a:ext cx="1768913" cy="168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95" y="4221088"/>
            <a:ext cx="1272282" cy="155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488" y="138183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 descr="Matemáticas 4º | CEIP LEÓN Y CASTIL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354" y="4149079"/>
            <a:ext cx="1907558" cy="2619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9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1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100" y="168672"/>
            <a:ext cx="1283515" cy="1108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Nube"/>
          <p:cNvSpPr/>
          <p:nvPr/>
        </p:nvSpPr>
        <p:spPr>
          <a:xfrm>
            <a:off x="1619672" y="168672"/>
            <a:ext cx="5184576" cy="956072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latin typeface="Comic Sans MS" pitchFamily="66" charset="0"/>
              </a:rPr>
              <a:t>¿Qué sabemos?</a:t>
            </a:r>
            <a:endParaRPr lang="es-CL" sz="2800" dirty="0">
              <a:latin typeface="Comic Sans MS" pitchFamily="66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6" t="20909" r="21544"/>
          <a:stretch/>
        </p:blipFill>
        <p:spPr bwMode="auto">
          <a:xfrm>
            <a:off x="-64054" y="1124744"/>
            <a:ext cx="9072549" cy="5397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54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12308</TotalTime>
  <Words>709</Words>
  <Application>Microsoft Office PowerPoint</Application>
  <PresentationFormat>Presentación en pantalla (4:3)</PresentationFormat>
  <Paragraphs>82</Paragraphs>
  <Slides>34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34</vt:i4>
      </vt:variant>
    </vt:vector>
  </HeadingPairs>
  <TitlesOfParts>
    <vt:vector size="36" baseType="lpstr">
      <vt:lpstr>Tema de Office</vt:lpstr>
      <vt:lpstr>1_Tema de Office</vt:lpstr>
      <vt:lpstr>PLANIFICACIÓN  PARA CLASE VIRTUALES SEMANA N° 35 FECHA: JUEVES 26  de NOVIEMBRE CURSO: 5° A ASIGNATURA: MATEMÁTICA</vt:lpstr>
      <vt:lpstr>Presentación de PowerPoint</vt:lpstr>
      <vt:lpstr>Presentación de PowerPoint</vt:lpstr>
      <vt:lpstr>Importante:</vt:lpstr>
      <vt:lpstr>Importante de saber para comprender el desafío</vt:lpstr>
      <vt:lpstr>Desafío matemático: ¡Juguemos! ¡Atentos!</vt:lpstr>
      <vt:lpstr>Desafío matemático: ¡Juguemos! ¡Atentos!</vt:lpstr>
      <vt:lpstr>Para comenzar la clase y activar tus conocimientos, responde en forma oral, las siguientes preguntas:</vt:lpstr>
      <vt:lpstr>Presentación de PowerPoint</vt:lpstr>
      <vt:lpstr>Presentación de PowerPoint</vt:lpstr>
      <vt:lpstr>Busquemos los ejes de simetría en las siguientes figuras</vt:lpstr>
      <vt:lpstr>¿Qué pasa en un rectángulo?</vt:lpstr>
      <vt:lpstr>Presentación de PowerPoint</vt:lpstr>
      <vt:lpstr>Ejemplos de reflexión en la vida cotidiana.</vt:lpstr>
      <vt:lpstr>Presentación de PowerPoint</vt:lpstr>
      <vt:lpstr>Presentación de PowerPoint</vt:lpstr>
      <vt:lpstr>Veamos cómo resultó…</vt:lpstr>
      <vt:lpstr>Practiquemos en tu cuaderno…</vt:lpstr>
      <vt:lpstr>Revisemos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TICKET DE SALIDA Semana 35 Matemática 5°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Equipo Jean Piaget</cp:lastModifiedBy>
  <cp:revision>179</cp:revision>
  <dcterms:created xsi:type="dcterms:W3CDTF">2020-07-06T03:06:52Z</dcterms:created>
  <dcterms:modified xsi:type="dcterms:W3CDTF">2020-11-20T03:07:47Z</dcterms:modified>
</cp:coreProperties>
</file>