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1" r:id="rId10"/>
    <p:sldId id="307" r:id="rId11"/>
    <p:sldId id="309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86477" autoAdjust="0"/>
  </p:normalViewPr>
  <p:slideViewPr>
    <p:cSldViewPr>
      <p:cViewPr>
        <p:scale>
          <a:sx n="66" d="100"/>
          <a:sy n="66" d="100"/>
        </p:scale>
        <p:origin x="-143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ozwop1n5Gi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N°35</a:t>
            </a:r>
            <a:br>
              <a:rPr lang="es-CL" sz="2800" dirty="0"/>
            </a:br>
            <a:r>
              <a:rPr lang="es-CL" sz="2800" dirty="0"/>
              <a:t>FECHA: 23 al 27 de Noviembre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</a:t>
            </a:r>
            <a:r>
              <a:rPr lang="es-CL" sz="2000" b="1" dirty="0" smtClean="0">
                <a:solidFill>
                  <a:schemeClr val="tx1"/>
                </a:solidFill>
              </a:rPr>
              <a:t>: </a:t>
            </a:r>
            <a:r>
              <a:rPr lang="es-CL" sz="2000" dirty="0" smtClean="0">
                <a:solidFill>
                  <a:schemeClr val="tx1"/>
                </a:solidFill>
              </a:rPr>
              <a:t>En forma individual, responde esta autoevaluación respecto a tu meta académica de este año.</a:t>
            </a:r>
          </a:p>
          <a:p>
            <a:pPr lvl="0" algn="l"/>
            <a:r>
              <a:rPr lang="es-CL" sz="2000" dirty="0" smtClean="0">
                <a:solidFill>
                  <a:schemeClr val="tx1"/>
                </a:solidFill>
              </a:rPr>
              <a:t>(Si tus metas son otras, puedes construir una autoevaluación personal).</a:t>
            </a:r>
          </a:p>
          <a:p>
            <a:pPr lvl="0" algn="l"/>
            <a:endParaRPr lang="es-CL" sz="2000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59017"/>
              </p:ext>
            </p:extLst>
          </p:nvPr>
        </p:nvGraphicFramePr>
        <p:xfrm>
          <a:off x="965285" y="2636912"/>
          <a:ext cx="7488831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¿Cómo</a:t>
                      </a:r>
                      <a:r>
                        <a:rPr lang="es-CL" baseline="0" dirty="0" smtClean="0"/>
                        <a:t> me alejo del objetivo?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Autoevaluación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¿Cómo contribuyo a lograr el objetivo?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-No</a:t>
                      </a:r>
                      <a:r>
                        <a:rPr lang="es-CL" baseline="0" dirty="0" smtClean="0"/>
                        <a:t> asistiendo a clases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/>
                      </a:pPr>
                      <a:r>
                        <a:rPr lang="es-CL" baseline="0" dirty="0" smtClean="0"/>
                        <a:t>2    3    4     5      6     7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-Siendo</a:t>
                      </a:r>
                      <a:r>
                        <a:rPr lang="es-CL" baseline="0" dirty="0" smtClean="0"/>
                        <a:t> constante en mi asistencia.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-Aplazando</a:t>
                      </a:r>
                      <a:r>
                        <a:rPr lang="es-CL" baseline="0" dirty="0" smtClean="0"/>
                        <a:t> la entrega de evaluaciones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1    2    3     4     5</a:t>
                      </a:r>
                      <a:r>
                        <a:rPr lang="es-CL" baseline="0" dirty="0" smtClean="0"/>
                        <a:t>     6    7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-Revisando periódicamente</a:t>
                      </a:r>
                      <a:r>
                        <a:rPr lang="es-CL" baseline="0" dirty="0" smtClean="0"/>
                        <a:t> fecha de evaluaciones.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-Dejando</a:t>
                      </a:r>
                      <a:r>
                        <a:rPr lang="es-CL" baseline="0" dirty="0" smtClean="0"/>
                        <a:t> todo para última hora.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1   2   3   </a:t>
                      </a:r>
                      <a:r>
                        <a:rPr lang="es-CL" baseline="0" dirty="0" smtClean="0"/>
                        <a:t> 4      5     6    7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-Organizando</a:t>
                      </a:r>
                      <a:r>
                        <a:rPr lang="es-CL" baseline="0" dirty="0" smtClean="0"/>
                        <a:t> mi tiempo.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600" y="2420888"/>
            <a:ext cx="8492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/>
              <a:t>1</a:t>
            </a:r>
            <a:r>
              <a:rPr lang="es-MX" dirty="0" smtClean="0"/>
              <a:t>.- Elabora en un block u hoja de oficio un listado de las metas que tienes para el 2021. (personales, académicas, </a:t>
            </a:r>
            <a:r>
              <a:rPr lang="es-MX" dirty="0" err="1" smtClean="0"/>
              <a:t>etc</a:t>
            </a:r>
            <a:r>
              <a:rPr lang="es-MX" dirty="0" smtClean="0"/>
              <a:t>), siguiendo el ejemplo de la Tabla 1.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endParaRPr lang="es-CL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228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40200"/>
              </p:ext>
            </p:extLst>
          </p:nvPr>
        </p:nvGraphicFramePr>
        <p:xfrm>
          <a:off x="467544" y="1196752"/>
          <a:ext cx="8136904" cy="4286988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QUINTO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 smtClean="0"/>
                        <a:t>OA9.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Practicar en forma autónoma y perseverante, hábitos y actitudes orientadas a favorecer el aprendizaje y a desarrollar sus intereses.</a:t>
                      </a:r>
                      <a:endParaRPr lang="es-CL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 Se realiza reflexión en torno a los siguientes indicadores: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Explican la importancia de proponerse metas y definir las acciones necesarias para alcanzarlas.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Identifican</a:t>
                      </a:r>
                      <a:r>
                        <a:rPr lang="es-CL" sz="1200" baseline="0" dirty="0" smtClean="0"/>
                        <a:t> obstáculos que podrían entorpecer la consecución de la meta y definen estrategias para enfrentarlos.</a:t>
                      </a:r>
                      <a:endParaRPr lang="es-CL" sz="1200" baseline="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baseline="0" dirty="0" smtClean="0"/>
                        <a:t>Realizan diversas actividades de su interés de manera organizada y planificada.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reflexión para plantear y definir metas y las acciones necesarias para lograrlo.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Definen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metas de superación personales y/o académicas.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7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100" b="1" dirty="0">
                <a:solidFill>
                  <a:schemeClr val="tx1"/>
                </a:solidFill>
              </a:rPr>
              <a:t>Algunos conceptos que debes </a:t>
            </a:r>
            <a:r>
              <a:rPr lang="es-CL" sz="21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1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-Hábitos y rutinas: </a:t>
            </a:r>
            <a:r>
              <a:rPr lang="es-CL" sz="2900" dirty="0" smtClean="0">
                <a:solidFill>
                  <a:schemeClr val="tx1"/>
                </a:solidFill>
              </a:rPr>
              <a:t>Una </a:t>
            </a:r>
            <a:r>
              <a:rPr lang="es-CL" sz="2800" dirty="0" smtClean="0">
                <a:solidFill>
                  <a:schemeClr val="tx1"/>
                </a:solidFill>
              </a:rPr>
              <a:t>rutina </a:t>
            </a:r>
            <a:r>
              <a:rPr lang="es-CL" sz="2800" dirty="0">
                <a:solidFill>
                  <a:schemeClr val="tx1"/>
                </a:solidFill>
              </a:rPr>
              <a:t>es aquella actividad que realizamos de forma regular y periódica; y </a:t>
            </a:r>
            <a:r>
              <a:rPr lang="es-CL" sz="2800" dirty="0" smtClean="0">
                <a:solidFill>
                  <a:schemeClr val="tx1"/>
                </a:solidFill>
              </a:rPr>
              <a:t>el hábito </a:t>
            </a:r>
            <a:r>
              <a:rPr lang="es-CL" sz="2800" dirty="0">
                <a:solidFill>
                  <a:schemeClr val="tx1"/>
                </a:solidFill>
              </a:rPr>
              <a:t>es el modo de actuar aprendido o adquirido para poder conseguir que una rutina se lleve a cabo de manera satisfactoria.</a:t>
            </a:r>
            <a:endParaRPr lang="es-CL" sz="2900" dirty="0" smtClean="0">
              <a:solidFill>
                <a:schemeClr val="tx1"/>
              </a:solidFill>
            </a:endParaRPr>
          </a:p>
          <a:p>
            <a:pPr algn="just"/>
            <a:endParaRPr lang="es-CL" sz="29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-Logro de metas: </a:t>
            </a:r>
            <a:r>
              <a:rPr lang="es-CL" sz="2900" dirty="0" smtClean="0">
                <a:solidFill>
                  <a:schemeClr val="tx1"/>
                </a:solidFill>
              </a:rPr>
              <a:t>Un logro es la obtención de aquello que se ha intentado desde hace un tiempo, en el cual se ha invertido tiempo y esfuerzo para conseguir y hacerlo realidad. No es consecuencia del azar ni la suerte.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576064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</a:t>
            </a:r>
            <a:r>
              <a:rPr lang="es-CL" sz="26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</a:rPr>
              <a:t>Perseverancia: </a:t>
            </a:r>
            <a:r>
              <a:rPr lang="es-CL" dirty="0" smtClean="0">
                <a:solidFill>
                  <a:schemeClr val="tx1"/>
                </a:solidFill>
              </a:rPr>
              <a:t>Es aquel valor que implica constancia, persistencia, firmeza y dedicación, ya sea en ideas o actitudes para la realización de algo. Para ser perseverante se debe tener un objetivo claro o una meta que justifique el esfuerzo o dedicación</a:t>
            </a:r>
            <a:r>
              <a:rPr lang="es-CL" dirty="0">
                <a:solidFill>
                  <a:schemeClr val="tx1"/>
                </a:solidFill>
              </a:rPr>
              <a:t>.</a:t>
            </a:r>
            <a:endParaRPr lang="es-CL" dirty="0" smtClean="0">
              <a:solidFill>
                <a:schemeClr val="tx1"/>
              </a:solidFill>
            </a:endParaRPr>
          </a:p>
          <a:p>
            <a:pPr algn="just"/>
            <a:endParaRPr lang="es-CL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</a:rPr>
              <a:t>Éxito: </a:t>
            </a:r>
            <a:r>
              <a:rPr lang="es-CL" dirty="0" smtClean="0">
                <a:solidFill>
                  <a:schemeClr val="tx1"/>
                </a:solidFill>
              </a:rPr>
              <a:t>Es el resultado satisfactorio en algo que nos hayamos propuesto, así como también a la obtención de un reconocimiento debido a nuestros méritos. Esta genera una sensación de realización y de bienestar.</a:t>
            </a:r>
            <a:endParaRPr lang="es-CL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/>
            </a:r>
            <a:br>
              <a:rPr lang="es-MX" dirty="0"/>
            </a:br>
            <a:endParaRPr lang="es-CL" dirty="0"/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8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Reflexión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/>
            <a:r>
              <a:rPr lang="es-CL" sz="2000" dirty="0" smtClean="0">
                <a:solidFill>
                  <a:schemeClr val="tx1"/>
                </a:solidFill>
              </a:rPr>
              <a:t>Observa el siguiente video y comenta junto a tus compañeros:</a:t>
            </a: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r>
              <a:rPr lang="es-CL" sz="20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s-CL" sz="2000" dirty="0" smtClean="0">
                <a:solidFill>
                  <a:schemeClr val="tx1"/>
                </a:solidFill>
                <a:hlinkClick r:id="rId4"/>
              </a:rPr>
              <a:t>www.youtube.com/watch?v=ozwop1n5GiU</a:t>
            </a:r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000" dirty="0">
                <a:solidFill>
                  <a:schemeClr val="tx1"/>
                </a:solidFill>
              </a:rPr>
              <a:t>1</a:t>
            </a:r>
            <a:r>
              <a:rPr lang="es-MX" sz="2000" dirty="0" smtClean="0">
                <a:solidFill>
                  <a:schemeClr val="tx1"/>
                </a:solidFill>
              </a:rPr>
              <a:t>.-¿Cuál es el mensaje que deja el video?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2.-¿ De qué manera crees que podrías aportar en el mundo?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3901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just"/>
            <a:r>
              <a:rPr lang="es-CL" sz="2000" b="1" dirty="0">
                <a:solidFill>
                  <a:schemeClr val="tx1"/>
                </a:solidFill>
              </a:rPr>
              <a:t>1.- Ejercicio práctico</a:t>
            </a:r>
            <a:r>
              <a:rPr lang="es-CL" sz="2000" b="1" dirty="0" smtClean="0">
                <a:solidFill>
                  <a:schemeClr val="tx1"/>
                </a:solidFill>
              </a:rPr>
              <a:t>: </a:t>
            </a:r>
            <a:r>
              <a:rPr lang="es-CL" sz="1800" dirty="0" smtClean="0">
                <a:solidFill>
                  <a:schemeClr val="tx1"/>
                </a:solidFill>
              </a:rPr>
              <a:t>Reflexiona individualmente sobre las metas que quieras plantearte este año y escribe un listado. Luego selecciona una de las metas y establece pasos o acciones que deben realizar para alcanzarla, tomando en cuenta los obstáculos que se puedan presentar en el proceso y definiendo estrategias para enfrentar esas dificultades.</a:t>
            </a:r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r>
              <a:rPr lang="es-CL" sz="2000" b="1" dirty="0" smtClean="0">
                <a:solidFill>
                  <a:schemeClr val="tx1"/>
                </a:solidFill>
              </a:rPr>
              <a:t>Mi(s) meta(s) para este año:</a:t>
            </a: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64830"/>
              </p:ext>
            </p:extLst>
          </p:nvPr>
        </p:nvGraphicFramePr>
        <p:xfrm>
          <a:off x="348319" y="3429000"/>
          <a:ext cx="806489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736304"/>
                <a:gridCol w="1656184"/>
                <a:gridCol w="2016224"/>
              </a:tblGrid>
              <a:tr h="864096">
                <a:tc>
                  <a:txBody>
                    <a:bodyPr/>
                    <a:lstStyle/>
                    <a:p>
                      <a:r>
                        <a:rPr lang="es-CL" dirty="0" smtClean="0"/>
                        <a:t>Objetivo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Acción</a:t>
                      </a:r>
                      <a:r>
                        <a:rPr lang="es-CL" baseline="0" dirty="0" smtClean="0"/>
                        <a:t> y esfuerzos necesarios para alcanzarlo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Obstáculos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Ideas para enfrentar obstáculos</a:t>
                      </a:r>
                      <a:endParaRPr lang="es-CL" dirty="0"/>
                    </a:p>
                  </a:txBody>
                  <a:tcPr/>
                </a:tc>
              </a:tr>
              <a:tr h="1609727"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Ej</a:t>
                      </a:r>
                      <a:r>
                        <a:rPr lang="es-CL" dirty="0" smtClean="0"/>
                        <a:t>: Aprobar la asignatura de matemáticas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-Asistir a las clases</a:t>
                      </a:r>
                      <a:r>
                        <a:rPr lang="es-CL" baseline="0" dirty="0" smtClean="0"/>
                        <a:t> online.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-Realizar</a:t>
                      </a:r>
                      <a:r>
                        <a:rPr lang="es-CL" baseline="0" dirty="0" smtClean="0"/>
                        <a:t> los ticket de salida.</a:t>
                      </a:r>
                    </a:p>
                    <a:p>
                      <a:r>
                        <a:rPr lang="es-CL" baseline="0" dirty="0" smtClean="0"/>
                        <a:t>-Atender a las retroalimentaciones de los docentes.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-Me cuesta levantarme temprano.</a:t>
                      </a:r>
                    </a:p>
                    <a:p>
                      <a:r>
                        <a:rPr lang="es-CL" dirty="0" smtClean="0"/>
                        <a:t>- A veces no entiendo los contenidos.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-Adecuar</a:t>
                      </a:r>
                      <a:r>
                        <a:rPr lang="es-CL" baseline="0" dirty="0" smtClean="0"/>
                        <a:t> mi rutina para acostarme a una hora prudente.</a:t>
                      </a:r>
                    </a:p>
                    <a:p>
                      <a:r>
                        <a:rPr lang="es-CL" baseline="0" dirty="0" smtClean="0"/>
                        <a:t>-Resolver mis dudas en clases.</a:t>
                      </a:r>
                    </a:p>
                    <a:p>
                      <a:r>
                        <a:rPr lang="es-CL" baseline="0" dirty="0" smtClean="0"/>
                        <a:t>-Solicitar apoyo al docente.</a:t>
                      </a:r>
                    </a:p>
                    <a:p>
                      <a:r>
                        <a:rPr lang="es-CL" baseline="0" dirty="0" smtClean="0"/>
                        <a:t>-Revisar mis textos escolares.</a:t>
                      </a:r>
                      <a:endParaRPr lang="es-CL" dirty="0"/>
                    </a:p>
                  </a:txBody>
                  <a:tcPr/>
                </a:tc>
              </a:tr>
              <a:tr h="296743">
                <a:tc>
                  <a:txBody>
                    <a:bodyPr/>
                    <a:lstStyle/>
                    <a:p>
                      <a:r>
                        <a:rPr lang="es-CL" dirty="0" smtClean="0"/>
                        <a:t>*Tabla</a:t>
                      </a:r>
                      <a:r>
                        <a:rPr lang="es-CL" baseline="0" dirty="0" smtClean="0"/>
                        <a:t> 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467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6972</TotalTime>
  <Words>771</Words>
  <Application>Microsoft Office PowerPoint</Application>
  <PresentationFormat>Presentación en pantalla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N°35 FECHA: 23 al 27 de Noviembre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Inicio: Activación Conocimientos Previos</vt:lpstr>
      <vt:lpstr>Reflexión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147</cp:revision>
  <dcterms:created xsi:type="dcterms:W3CDTF">2020-07-06T03:06:52Z</dcterms:created>
  <dcterms:modified xsi:type="dcterms:W3CDTF">2020-11-20T13:02:02Z</dcterms:modified>
</cp:coreProperties>
</file>