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256" r:id="rId3"/>
    <p:sldId id="295" r:id="rId4"/>
    <p:sldId id="322" r:id="rId5"/>
    <p:sldId id="343" r:id="rId6"/>
    <p:sldId id="324" r:id="rId7"/>
    <p:sldId id="339" r:id="rId8"/>
    <p:sldId id="325" r:id="rId9"/>
    <p:sldId id="350" r:id="rId10"/>
    <p:sldId id="326" r:id="rId11"/>
    <p:sldId id="351" r:id="rId12"/>
    <p:sldId id="352" r:id="rId13"/>
    <p:sldId id="353" r:id="rId14"/>
    <p:sldId id="338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4FC4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029" autoAdjust="0"/>
    <p:restoredTop sz="86477" autoAdjust="0"/>
  </p:normalViewPr>
  <p:slideViewPr>
    <p:cSldViewPr>
      <p:cViewPr>
        <p:scale>
          <a:sx n="96" d="100"/>
          <a:sy n="96" d="100"/>
        </p:scale>
        <p:origin x="-105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BB218-5A1E-4C4B-B8CE-76511CEE31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5D2FB06-BB23-4D4D-B206-3BFEECB97F83}">
      <dgm:prSet custT="1"/>
      <dgm:spPr/>
      <dgm:t>
        <a:bodyPr/>
        <a:lstStyle/>
        <a:p>
          <a:pPr algn="l"/>
          <a:r>
            <a:rPr lang="es-CL" sz="2400" b="1" dirty="0" smtClean="0">
              <a:solidFill>
                <a:srgbClr val="FF0000"/>
              </a:solidFill>
            </a:rPr>
            <a:t>La leyenda</a:t>
          </a:r>
          <a:endParaRPr lang="es-CL" sz="2400" b="1" dirty="0">
            <a:solidFill>
              <a:srgbClr val="FF0000"/>
            </a:solidFill>
          </a:endParaRPr>
        </a:p>
      </dgm:t>
    </dgm:pt>
    <dgm:pt modelId="{F90A4407-FC80-4911-8836-6C006FE26CAA}" type="parTrans" cxnId="{43CADC53-3D41-4B75-AE12-A91B10983C97}">
      <dgm:prSet/>
      <dgm:spPr/>
      <dgm:t>
        <a:bodyPr/>
        <a:lstStyle/>
        <a:p>
          <a:endParaRPr lang="es-CL"/>
        </a:p>
      </dgm:t>
    </dgm:pt>
    <dgm:pt modelId="{FF18C93A-E7A4-425F-B4B0-C7E79A7F015B}" type="sibTrans" cxnId="{43CADC53-3D41-4B75-AE12-A91B10983C97}">
      <dgm:prSet/>
      <dgm:spPr/>
      <dgm:t>
        <a:bodyPr/>
        <a:lstStyle/>
        <a:p>
          <a:endParaRPr lang="es-CL"/>
        </a:p>
      </dgm:t>
    </dgm:pt>
    <dgm:pt modelId="{1217A868-8123-4E53-80EC-1F36631ABBB9}">
      <dgm:prSet/>
      <dgm:spPr/>
      <dgm:t>
        <a:bodyPr/>
        <a:lstStyle/>
        <a:p>
          <a:pPr algn="just"/>
          <a:r>
            <a:rPr lang="es-CL" sz="1700" dirty="0"/>
            <a:t>La leyenda es una narración de </a:t>
          </a:r>
          <a:r>
            <a:rPr lang="es-CL" sz="1700" dirty="0">
              <a:solidFill>
                <a:srgbClr val="FF0000"/>
              </a:solidFill>
            </a:rPr>
            <a:t>hechos fantásticos </a:t>
          </a:r>
          <a:r>
            <a:rPr lang="es-CL" sz="1700" dirty="0"/>
            <a:t>que se </a:t>
          </a:r>
          <a:r>
            <a:rPr lang="es-CL" sz="1700" dirty="0">
              <a:solidFill>
                <a:srgbClr val="FF0000"/>
              </a:solidFill>
            </a:rPr>
            <a:t>transmiten</a:t>
          </a:r>
          <a:r>
            <a:rPr lang="es-CL" sz="1700" dirty="0"/>
            <a:t> por tradición generalmente </a:t>
          </a:r>
          <a:r>
            <a:rPr lang="es-CL" sz="1700" dirty="0">
              <a:solidFill>
                <a:srgbClr val="FF0000"/>
              </a:solidFill>
            </a:rPr>
            <a:t>oral</a:t>
          </a:r>
          <a:r>
            <a:rPr lang="es-CL" sz="1700" dirty="0"/>
            <a:t>. La palabra tiene su origen en el latín "legenda" que significa lo que ha </a:t>
          </a:r>
          <a:r>
            <a:rPr lang="es-CL" sz="1700" dirty="0" smtClean="0"/>
            <a:t>de ser leído'. Se trata, por lo tanto, de un relato o una colección de narraciones sobre </a:t>
          </a:r>
          <a:r>
            <a:rPr lang="es-CL" sz="1700" dirty="0" smtClean="0">
              <a:solidFill>
                <a:srgbClr val="FF0000"/>
              </a:solidFill>
            </a:rPr>
            <a:t>hechos imaginarios</a:t>
          </a:r>
          <a:r>
            <a:rPr lang="es-CL" sz="1700" dirty="0" smtClean="0"/>
            <a:t>, que se conservan dentro de la tradición de un pueblo, pero están basados en situaciones o personajes reales -seres humanos en su mayoría, debido a que lo sobrenatural no es una obligación dentro de la leyenda-. </a:t>
          </a:r>
          <a:endParaRPr lang="es-CL" sz="1700" dirty="0"/>
        </a:p>
      </dgm:t>
    </dgm:pt>
    <dgm:pt modelId="{B4ACE6DC-3CB5-4548-B894-8A123DCB8F8D}" type="parTrans" cxnId="{89A90F2F-60A0-4E82-9361-AB6E6D20DA36}">
      <dgm:prSet/>
      <dgm:spPr/>
      <dgm:t>
        <a:bodyPr/>
        <a:lstStyle/>
        <a:p>
          <a:endParaRPr lang="es-CL"/>
        </a:p>
      </dgm:t>
    </dgm:pt>
    <dgm:pt modelId="{663F1A69-FD58-4F71-903E-476BE17D5DDF}" type="sibTrans" cxnId="{89A90F2F-60A0-4E82-9361-AB6E6D20DA36}">
      <dgm:prSet/>
      <dgm:spPr/>
      <dgm:t>
        <a:bodyPr/>
        <a:lstStyle/>
        <a:p>
          <a:endParaRPr lang="es-CL"/>
        </a:p>
      </dgm:t>
    </dgm:pt>
    <dgm:pt modelId="{B35CD7FA-B2AA-4BBB-AD5C-1C06A1575FD7}">
      <dgm:prSet/>
      <dgm:spPr/>
      <dgm:t>
        <a:bodyPr/>
        <a:lstStyle/>
        <a:p>
          <a:pPr algn="just"/>
          <a:r>
            <a:rPr lang="es-CL" sz="1700" dirty="0" smtClean="0"/>
            <a:t>Muchos de estos han sido deformados por la admiración o la fantasía, indicándose los lugares geográficos en donde ocurren, la mayoría de las veces, con mucha precisión. </a:t>
          </a:r>
          <a:endParaRPr lang="es-CL" sz="1700" dirty="0"/>
        </a:p>
      </dgm:t>
    </dgm:pt>
    <dgm:pt modelId="{B148B9AA-5534-411D-9CF2-9C6BF0022508}" type="parTrans" cxnId="{90AAD100-AFF6-4E1E-A5C1-F875B2936EBD}">
      <dgm:prSet/>
      <dgm:spPr/>
      <dgm:t>
        <a:bodyPr/>
        <a:lstStyle/>
        <a:p>
          <a:endParaRPr lang="es-CL"/>
        </a:p>
      </dgm:t>
    </dgm:pt>
    <dgm:pt modelId="{3B410FA8-0FD1-4289-96DE-2A0630B3AD5A}" type="sibTrans" cxnId="{90AAD100-AFF6-4E1E-A5C1-F875B2936EBD}">
      <dgm:prSet/>
      <dgm:spPr/>
      <dgm:t>
        <a:bodyPr/>
        <a:lstStyle/>
        <a:p>
          <a:endParaRPr lang="es-CL"/>
        </a:p>
      </dgm:t>
    </dgm:pt>
    <dgm:pt modelId="{A7B217AC-170B-48F3-B01F-CF27A95C870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 rtl="0"/>
          <a:endParaRPr lang="es-CL" sz="1700" dirty="0"/>
        </a:p>
      </dgm:t>
    </dgm:pt>
    <dgm:pt modelId="{B8717FFF-0D18-4C9D-A898-7DA774B37497}" type="sibTrans" cxnId="{F6E28CE5-F107-4B4C-8308-5190FEB53EFB}">
      <dgm:prSet/>
      <dgm:spPr/>
      <dgm:t>
        <a:bodyPr/>
        <a:lstStyle/>
        <a:p>
          <a:endParaRPr lang="es-CL"/>
        </a:p>
      </dgm:t>
    </dgm:pt>
    <dgm:pt modelId="{D9920C9F-1C8D-4700-B2D6-F84D210FA3A2}" type="parTrans" cxnId="{F6E28CE5-F107-4B4C-8308-5190FEB53EFB}">
      <dgm:prSet/>
      <dgm:spPr/>
      <dgm:t>
        <a:bodyPr/>
        <a:lstStyle/>
        <a:p>
          <a:endParaRPr lang="es-CL"/>
        </a:p>
      </dgm:t>
    </dgm:pt>
    <dgm:pt modelId="{21E8DCBA-33AA-40CC-8620-89140566C4E6}" type="pres">
      <dgm:prSet presAssocID="{612BB218-5A1E-4C4B-B8CE-76511CEE31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4E42184-8F44-4D3B-8A40-635808001B88}" type="pres">
      <dgm:prSet presAssocID="{A7B217AC-170B-48F3-B01F-CF27A95C8702}" presName="linNode" presStyleCnt="0"/>
      <dgm:spPr/>
    </dgm:pt>
    <dgm:pt modelId="{2D108A89-45F0-496C-B76C-1BEE03ECE096}" type="pres">
      <dgm:prSet presAssocID="{A7B217AC-170B-48F3-B01F-CF27A95C870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F8544F-93C1-424A-A0F0-B9D23679D577}" type="pres">
      <dgm:prSet presAssocID="{A7B217AC-170B-48F3-B01F-CF27A95C870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1594B79-9099-4903-A088-5FE9C7572CE3}" type="presOf" srcId="{1217A868-8123-4E53-80EC-1F36631ABBB9}" destId="{53F8544F-93C1-424A-A0F0-B9D23679D577}" srcOrd="0" destOrd="1" presId="urn:microsoft.com/office/officeart/2005/8/layout/vList5"/>
    <dgm:cxn modelId="{F0654300-A45B-400B-BD9A-874982584854}" type="presOf" srcId="{B35CD7FA-B2AA-4BBB-AD5C-1C06A1575FD7}" destId="{53F8544F-93C1-424A-A0F0-B9D23679D577}" srcOrd="0" destOrd="2" presId="urn:microsoft.com/office/officeart/2005/8/layout/vList5"/>
    <dgm:cxn modelId="{2E646AF8-C185-4CD5-B6B9-D9FE98199925}" type="presOf" srcId="{612BB218-5A1E-4C4B-B8CE-76511CEE3122}" destId="{21E8DCBA-33AA-40CC-8620-89140566C4E6}" srcOrd="0" destOrd="0" presId="urn:microsoft.com/office/officeart/2005/8/layout/vList5"/>
    <dgm:cxn modelId="{89A90F2F-60A0-4E82-9361-AB6E6D20DA36}" srcId="{A7B217AC-170B-48F3-B01F-CF27A95C8702}" destId="{1217A868-8123-4E53-80EC-1F36631ABBB9}" srcOrd="1" destOrd="0" parTransId="{B4ACE6DC-3CB5-4548-B894-8A123DCB8F8D}" sibTransId="{663F1A69-FD58-4F71-903E-476BE17D5DDF}"/>
    <dgm:cxn modelId="{F6E28CE5-F107-4B4C-8308-5190FEB53EFB}" srcId="{612BB218-5A1E-4C4B-B8CE-76511CEE3122}" destId="{A7B217AC-170B-48F3-B01F-CF27A95C8702}" srcOrd="0" destOrd="0" parTransId="{D9920C9F-1C8D-4700-B2D6-F84D210FA3A2}" sibTransId="{B8717FFF-0D18-4C9D-A898-7DA774B37497}"/>
    <dgm:cxn modelId="{49CC3E33-633F-4D80-8884-C40D0720CD20}" type="presOf" srcId="{05D2FB06-BB23-4D4D-B206-3BFEECB97F83}" destId="{53F8544F-93C1-424A-A0F0-B9D23679D577}" srcOrd="0" destOrd="0" presId="urn:microsoft.com/office/officeart/2005/8/layout/vList5"/>
    <dgm:cxn modelId="{43CADC53-3D41-4B75-AE12-A91B10983C97}" srcId="{A7B217AC-170B-48F3-B01F-CF27A95C8702}" destId="{05D2FB06-BB23-4D4D-B206-3BFEECB97F83}" srcOrd="0" destOrd="0" parTransId="{F90A4407-FC80-4911-8836-6C006FE26CAA}" sibTransId="{FF18C93A-E7A4-425F-B4B0-C7E79A7F015B}"/>
    <dgm:cxn modelId="{2C11A2FA-2C4A-464D-BF2B-D1A6783D48FD}" type="presOf" srcId="{A7B217AC-170B-48F3-B01F-CF27A95C8702}" destId="{2D108A89-45F0-496C-B76C-1BEE03ECE096}" srcOrd="0" destOrd="0" presId="urn:microsoft.com/office/officeart/2005/8/layout/vList5"/>
    <dgm:cxn modelId="{90AAD100-AFF6-4E1E-A5C1-F875B2936EBD}" srcId="{A7B217AC-170B-48F3-B01F-CF27A95C8702}" destId="{B35CD7FA-B2AA-4BBB-AD5C-1C06A1575FD7}" srcOrd="2" destOrd="0" parTransId="{B148B9AA-5534-411D-9CF2-9C6BF0022508}" sibTransId="{3B410FA8-0FD1-4289-96DE-2A0630B3AD5A}"/>
    <dgm:cxn modelId="{A9FD8999-87B4-4EEB-A7D7-5CB0F0C84FBA}" type="presParOf" srcId="{21E8DCBA-33AA-40CC-8620-89140566C4E6}" destId="{B4E42184-8F44-4D3B-8A40-635808001B88}" srcOrd="0" destOrd="0" presId="urn:microsoft.com/office/officeart/2005/8/layout/vList5"/>
    <dgm:cxn modelId="{3BF73863-EACE-411A-A614-E192E0CA4326}" type="presParOf" srcId="{B4E42184-8F44-4D3B-8A40-635808001B88}" destId="{2D108A89-45F0-496C-B76C-1BEE03ECE096}" srcOrd="0" destOrd="0" presId="urn:microsoft.com/office/officeart/2005/8/layout/vList5"/>
    <dgm:cxn modelId="{FC2D4A6A-886E-4FB3-ADBC-99E1E6A24334}" type="presParOf" srcId="{B4E42184-8F44-4D3B-8A40-635808001B88}" destId="{53F8544F-93C1-424A-A0F0-B9D23679D5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8544F-93C1-424A-A0F0-B9D23679D577}">
      <dsp:nvSpPr>
        <dsp:cNvPr id="0" name=""/>
        <dsp:cNvSpPr/>
      </dsp:nvSpPr>
      <dsp:spPr>
        <a:xfrm rot="5400000">
          <a:off x="3735888" y="-118281"/>
          <a:ext cx="4201160" cy="54931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b="1" kern="1200" dirty="0" smtClean="0">
              <a:solidFill>
                <a:srgbClr val="FF0000"/>
              </a:solidFill>
            </a:rPr>
            <a:t>La leyenda</a:t>
          </a:r>
          <a:endParaRPr lang="es-CL" sz="2400" b="1" kern="1200" dirty="0">
            <a:solidFill>
              <a:srgbClr val="FF0000"/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kern="1200" dirty="0"/>
            <a:t>La leyenda es una narración de </a:t>
          </a:r>
          <a:r>
            <a:rPr lang="es-CL" sz="1700" kern="1200" dirty="0">
              <a:solidFill>
                <a:srgbClr val="FF0000"/>
              </a:solidFill>
            </a:rPr>
            <a:t>hechos fantásticos </a:t>
          </a:r>
          <a:r>
            <a:rPr lang="es-CL" sz="1700" kern="1200" dirty="0"/>
            <a:t>que se </a:t>
          </a:r>
          <a:r>
            <a:rPr lang="es-CL" sz="1700" kern="1200" dirty="0">
              <a:solidFill>
                <a:srgbClr val="FF0000"/>
              </a:solidFill>
            </a:rPr>
            <a:t>transmiten</a:t>
          </a:r>
          <a:r>
            <a:rPr lang="es-CL" sz="1700" kern="1200" dirty="0"/>
            <a:t> por tradición generalmente </a:t>
          </a:r>
          <a:r>
            <a:rPr lang="es-CL" sz="1700" kern="1200" dirty="0">
              <a:solidFill>
                <a:srgbClr val="FF0000"/>
              </a:solidFill>
            </a:rPr>
            <a:t>oral</a:t>
          </a:r>
          <a:r>
            <a:rPr lang="es-CL" sz="1700" kern="1200" dirty="0"/>
            <a:t>. La palabra tiene su origen en el latín "legenda" que significa lo que ha </a:t>
          </a:r>
          <a:r>
            <a:rPr lang="es-CL" sz="1700" kern="1200" dirty="0" smtClean="0"/>
            <a:t>de ser leído'. Se trata, por lo tanto, de un relato o una colección de narraciones sobre </a:t>
          </a:r>
          <a:r>
            <a:rPr lang="es-CL" sz="1700" kern="1200" dirty="0" smtClean="0">
              <a:solidFill>
                <a:srgbClr val="FF0000"/>
              </a:solidFill>
            </a:rPr>
            <a:t>hechos imaginarios</a:t>
          </a:r>
          <a:r>
            <a:rPr lang="es-CL" sz="1700" kern="1200" dirty="0" smtClean="0"/>
            <a:t>, que se conservan dentro de la tradición de un pueblo, pero están basados en situaciones o personajes reales -seres humanos en su mayoría, debido a que lo sobrenatural no es una obligación dentro de la leyenda-. </a:t>
          </a:r>
          <a:endParaRPr lang="es-CL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kern="1200" dirty="0" smtClean="0"/>
            <a:t>Muchos de estos han sido deformados por la admiración o la fantasía, indicándose los lugares geográficos en donde ocurren, la mayoría de las veces, con mucha precisión. </a:t>
          </a:r>
          <a:endParaRPr lang="es-CL" sz="1700" kern="1200" dirty="0"/>
        </a:p>
      </dsp:txBody>
      <dsp:txXfrm rot="-5400000">
        <a:off x="3089895" y="732796"/>
        <a:ext cx="5288062" cy="3790992"/>
      </dsp:txXfrm>
    </dsp:sp>
    <dsp:sp modelId="{2D108A89-45F0-496C-B76C-1BEE03ECE096}">
      <dsp:nvSpPr>
        <dsp:cNvPr id="0" name=""/>
        <dsp:cNvSpPr/>
      </dsp:nvSpPr>
      <dsp:spPr>
        <a:xfrm>
          <a:off x="0" y="2566"/>
          <a:ext cx="3089895" cy="525145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500" kern="1200" dirty="0"/>
        </a:p>
      </dsp:txBody>
      <dsp:txXfrm>
        <a:off x="150836" y="153402"/>
        <a:ext cx="2788223" cy="494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UZsXw1qw0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Clase N°2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5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 3/12/20</a:t>
            </a:r>
            <a:r>
              <a:rPr lang="es-CL" sz="2800" dirty="0"/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443906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aughing schoolboy clipart. Free download transparent .PNG | Creaz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52" y="5805264"/>
            <a:ext cx="1788303" cy="24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89" y="64200"/>
            <a:ext cx="843661" cy="7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47864" y="197825"/>
            <a:ext cx="2520280" cy="422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LEO Y COMPRENDO</a:t>
            </a:r>
            <a:endParaRPr lang="es-CL" b="1" dirty="0"/>
          </a:p>
        </p:txBody>
      </p:sp>
      <p:sp>
        <p:nvSpPr>
          <p:cNvPr id="7" name="6 Rectángulo"/>
          <p:cNvSpPr/>
          <p:nvPr/>
        </p:nvSpPr>
        <p:spPr>
          <a:xfrm>
            <a:off x="647564" y="1340768"/>
            <a:ext cx="7920880" cy="4464496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Claves del contexto</a:t>
            </a:r>
          </a:p>
          <a:p>
            <a:r>
              <a:rPr lang="es-CL" dirty="0"/>
              <a:t>A lo largo de Chile se llevan a cabo diversas celebraciones </a:t>
            </a:r>
            <a:r>
              <a:rPr lang="es-CL" dirty="0" smtClean="0"/>
              <a:t>religiosas dedicadas </a:t>
            </a:r>
            <a:r>
              <a:rPr lang="es-CL" dirty="0"/>
              <a:t>a la Virgen, a Cristo y a los santos, en distintos </a:t>
            </a:r>
            <a:r>
              <a:rPr lang="es-CL" dirty="0" smtClean="0"/>
              <a:t>momentos del </a:t>
            </a:r>
            <a:r>
              <a:rPr lang="es-CL" dirty="0"/>
              <a:t>año. Una de ellas es la fiesta de La Tirana, realizada en honor a </a:t>
            </a:r>
            <a:r>
              <a:rPr lang="es-CL" dirty="0" smtClean="0"/>
              <a:t>la Virgen </a:t>
            </a:r>
            <a:r>
              <a:rPr lang="es-CL" dirty="0"/>
              <a:t>del Carmen, que se realiza en las cercanías de la ciudad de Iquique. Se trata de un gran acontecimiento, en la que los devotos </a:t>
            </a:r>
            <a:r>
              <a:rPr lang="es-CL" dirty="0" smtClean="0"/>
              <a:t>visitan a </a:t>
            </a:r>
            <a:r>
              <a:rPr lang="es-CL" dirty="0"/>
              <a:t>la Virgen y le rinden homenaje con bailes y cantos, vestidos con coloridos trajes. Tan importante es esta tradición, que uno de estos </a:t>
            </a:r>
            <a:r>
              <a:rPr lang="es-CL" dirty="0" smtClean="0"/>
              <a:t>bailes ha </a:t>
            </a:r>
            <a:r>
              <a:rPr lang="es-CL" dirty="0"/>
              <a:t>sido declarado Patrimonio de la Humanidad por la Organización </a:t>
            </a:r>
            <a:r>
              <a:rPr lang="es-CL" dirty="0" smtClean="0"/>
              <a:t>de Naciones </a:t>
            </a:r>
            <a:r>
              <a:rPr lang="es-CL" dirty="0"/>
              <a:t>Unidas para la Educación, la Ciencia y la Cultura (Unesco).</a:t>
            </a:r>
          </a:p>
          <a:p>
            <a:r>
              <a:rPr lang="es-CL" dirty="0"/>
              <a:t>El texto que leerás a continuación trata de la aventura que viven </a:t>
            </a:r>
            <a:r>
              <a:rPr lang="es-CL" dirty="0" smtClean="0"/>
              <a:t>los jóvenes </a:t>
            </a:r>
            <a:r>
              <a:rPr lang="es-CL" dirty="0" err="1"/>
              <a:t>Cósima</a:t>
            </a:r>
            <a:r>
              <a:rPr lang="es-CL" dirty="0"/>
              <a:t>, Diego y Pablo durante la celebración. Estos </a:t>
            </a:r>
            <a:r>
              <a:rPr lang="es-CL" dirty="0" smtClean="0"/>
              <a:t>amigos se </a:t>
            </a:r>
            <a:r>
              <a:rPr lang="es-CL" dirty="0"/>
              <a:t>han conocido durante las vacaciones, y </a:t>
            </a:r>
            <a:r>
              <a:rPr lang="es-CL" dirty="0" err="1"/>
              <a:t>Cósima</a:t>
            </a:r>
            <a:r>
              <a:rPr lang="es-CL" dirty="0"/>
              <a:t> decide invitarlos </a:t>
            </a:r>
            <a:r>
              <a:rPr lang="es-CL" dirty="0" smtClean="0"/>
              <a:t>a un </a:t>
            </a:r>
            <a:r>
              <a:rPr lang="es-CL" dirty="0"/>
              <a:t>paseo a Iquique, adonde sus padres deben viajar por asuntos </a:t>
            </a:r>
            <a:r>
              <a:rPr lang="es-CL" dirty="0" smtClean="0"/>
              <a:t>de negocios</a:t>
            </a:r>
            <a:r>
              <a:rPr lang="es-CL" dirty="0"/>
              <a:t>. Los jóvenes ven en esta invitación una oportunidad </a:t>
            </a:r>
            <a:r>
              <a:rPr lang="es-CL" dirty="0" smtClean="0"/>
              <a:t>para conocer </a:t>
            </a:r>
            <a:r>
              <a:rPr lang="es-CL" dirty="0"/>
              <a:t>el mágico desierto y la tradicional fiesta de la Tirana.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4300" y="273667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/>
              <a:t>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22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908720"/>
            <a:ext cx="741682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ANTES DE LEER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¿Qué </a:t>
            </a:r>
            <a:r>
              <a:rPr lang="es-CL" dirty="0">
                <a:solidFill>
                  <a:schemeClr val="tx1"/>
                </a:solidFill>
              </a:rPr>
              <a:t>elementos piensas que debe tener una historia para </a:t>
            </a:r>
            <a:r>
              <a:rPr lang="es-CL" dirty="0" smtClean="0">
                <a:solidFill>
                  <a:schemeClr val="tx1"/>
                </a:solidFill>
              </a:rPr>
              <a:t>ser un </a:t>
            </a:r>
            <a:r>
              <a:rPr lang="es-CL" dirty="0">
                <a:solidFill>
                  <a:schemeClr val="tx1"/>
                </a:solidFill>
              </a:rPr>
              <a:t>“misterio</a:t>
            </a:r>
            <a:r>
              <a:rPr lang="es-CL" dirty="0" smtClean="0">
                <a:solidFill>
                  <a:schemeClr val="tx1"/>
                </a:solidFill>
              </a:rPr>
              <a:t>”?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• Observa el texto. ¿En qué época crees que ocurre la historia?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2060848"/>
            <a:ext cx="3456384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Vocabulario</a:t>
            </a:r>
          </a:p>
          <a:p>
            <a:r>
              <a:rPr lang="es-CL" dirty="0">
                <a:solidFill>
                  <a:srgbClr val="FF0000"/>
                </a:solidFill>
              </a:rPr>
              <a:t>abrupto</a:t>
            </a:r>
            <a:r>
              <a:rPr lang="es-CL" dirty="0"/>
              <a:t>: áspero, </a:t>
            </a:r>
            <a:r>
              <a:rPr lang="es-CL" dirty="0" smtClean="0"/>
              <a:t>violento, rudo</a:t>
            </a:r>
            <a:r>
              <a:rPr lang="es-CL" dirty="0"/>
              <a:t>.</a:t>
            </a:r>
          </a:p>
          <a:p>
            <a:r>
              <a:rPr lang="es-CL" dirty="0">
                <a:solidFill>
                  <a:srgbClr val="FF0000"/>
                </a:solidFill>
              </a:rPr>
              <a:t>despavorido</a:t>
            </a:r>
            <a:r>
              <a:rPr lang="es-CL" dirty="0"/>
              <a:t>: lleno de temor,</a:t>
            </a:r>
          </a:p>
          <a:p>
            <a:r>
              <a:rPr lang="es-CL" dirty="0"/>
              <a:t>horror o espanto.</a:t>
            </a:r>
          </a:p>
          <a:p>
            <a:r>
              <a:rPr lang="es-CL" dirty="0">
                <a:solidFill>
                  <a:srgbClr val="FF0000"/>
                </a:solidFill>
              </a:rPr>
              <a:t>desconcertado: </a:t>
            </a:r>
            <a:r>
              <a:rPr lang="es-CL" dirty="0" smtClean="0"/>
              <a:t>turbado, sorprendido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42581"/>
            <a:ext cx="2762250" cy="30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8" y="3779936"/>
            <a:ext cx="2951163" cy="15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5517232"/>
            <a:ext cx="65527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DURANTE LA LECTURA</a:t>
            </a:r>
            <a:endParaRPr lang="es-CL" dirty="0"/>
          </a:p>
          <a:p>
            <a:r>
              <a:rPr lang="es-CL" dirty="0"/>
              <a:t>3 ¿Cuál ha sido la actitud </a:t>
            </a:r>
            <a:r>
              <a:rPr lang="es-CL" dirty="0" smtClean="0"/>
              <a:t>de Daniela </a:t>
            </a:r>
            <a:r>
              <a:rPr lang="es-CL" dirty="0"/>
              <a:t>durante el viaje?</a:t>
            </a:r>
          </a:p>
          <a:p>
            <a:r>
              <a:rPr lang="es-CL" dirty="0"/>
              <a:t>4 Según el texto, ¿cuál </a:t>
            </a:r>
            <a:r>
              <a:rPr lang="es-CL" dirty="0" smtClean="0"/>
              <a:t>es la </a:t>
            </a:r>
            <a:r>
              <a:rPr lang="es-CL" dirty="0"/>
              <a:t>diferencia entre </a:t>
            </a:r>
            <a:r>
              <a:rPr lang="es-CL" dirty="0" smtClean="0"/>
              <a:t>pampa y </a:t>
            </a:r>
            <a:r>
              <a:rPr lang="es-CL" dirty="0"/>
              <a:t>desierto?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8864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Leeremos </a:t>
            </a:r>
            <a:r>
              <a:rPr lang="es-CL" dirty="0"/>
              <a:t>comprensivamente un fragmento de la novela "Misterio en la Tirana</a:t>
            </a:r>
          </a:p>
        </p:txBody>
      </p:sp>
    </p:spTree>
    <p:extLst>
      <p:ext uri="{BB962C8B-B14F-4D97-AF65-F5344CB8AC3E}">
        <p14:creationId xmlns:p14="http://schemas.microsoft.com/office/powerpoint/2010/main" val="1230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052736"/>
            <a:ext cx="7848872" cy="51845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chemeClr val="tx1"/>
                </a:solidFill>
              </a:rPr>
              <a:t>[Localizar información]</a:t>
            </a:r>
          </a:p>
          <a:p>
            <a:r>
              <a:rPr lang="es-CL" sz="1600" dirty="0">
                <a:solidFill>
                  <a:schemeClr val="tx1"/>
                </a:solidFill>
              </a:rPr>
              <a:t>1. ¿Cuál es la leyenda que da origen a la fiesta de La Tirana?</a:t>
            </a:r>
          </a:p>
          <a:p>
            <a:r>
              <a:rPr lang="es-CL" sz="1600" dirty="0">
                <a:solidFill>
                  <a:schemeClr val="tx1"/>
                </a:solidFill>
              </a:rPr>
              <a:t>2. ¿Qué influencia tuvieron las salitreras en el desarrollo de la fiesta de</a:t>
            </a:r>
          </a:p>
          <a:p>
            <a:r>
              <a:rPr lang="es-CL" sz="1600" dirty="0">
                <a:solidFill>
                  <a:schemeClr val="tx1"/>
                </a:solidFill>
              </a:rPr>
              <a:t>La Tirana</a:t>
            </a:r>
            <a:r>
              <a:rPr lang="es-CL" sz="1600" dirty="0" smtClean="0">
                <a:solidFill>
                  <a:schemeClr val="tx1"/>
                </a:solidFill>
              </a:rPr>
              <a:t>?</a:t>
            </a:r>
          </a:p>
          <a:p>
            <a:endParaRPr lang="es-CL" sz="1600" dirty="0" smtClean="0">
              <a:solidFill>
                <a:schemeClr val="tx1"/>
              </a:solidFill>
            </a:endParaRPr>
          </a:p>
          <a:p>
            <a:r>
              <a:rPr lang="es-CL" sz="1600" b="1" dirty="0" smtClean="0">
                <a:solidFill>
                  <a:schemeClr val="tx1"/>
                </a:solidFill>
              </a:rPr>
              <a:t>[</a:t>
            </a:r>
            <a:r>
              <a:rPr lang="es-CL" sz="1600" b="1" dirty="0">
                <a:solidFill>
                  <a:schemeClr val="tx1"/>
                </a:solidFill>
              </a:rPr>
              <a:t>Relacionar e interpretar información]</a:t>
            </a:r>
            <a:endParaRPr lang="es-CL" sz="1600" b="1" dirty="0" smtClean="0">
              <a:solidFill>
                <a:schemeClr val="tx1"/>
              </a:solidFill>
            </a:endParaRPr>
          </a:p>
          <a:p>
            <a:r>
              <a:rPr lang="es-CL" sz="1600" dirty="0" smtClean="0">
                <a:solidFill>
                  <a:schemeClr val="tx1"/>
                </a:solidFill>
              </a:rPr>
              <a:t>3.-¿Qué </a:t>
            </a:r>
            <a:r>
              <a:rPr lang="es-CL" sz="1600" dirty="0">
                <a:solidFill>
                  <a:schemeClr val="tx1"/>
                </a:solidFill>
              </a:rPr>
              <a:t>costumbres o actividades de la gente del norte de Chile se pueden</a:t>
            </a:r>
          </a:p>
          <a:p>
            <a:r>
              <a:rPr lang="es-CL" sz="1600" dirty="0">
                <a:solidFill>
                  <a:schemeClr val="tx1"/>
                </a:solidFill>
              </a:rPr>
              <a:t>inferir del texto?</a:t>
            </a:r>
          </a:p>
          <a:p>
            <a:r>
              <a:rPr lang="es-CL" sz="1600" dirty="0" smtClean="0">
                <a:solidFill>
                  <a:schemeClr val="tx1"/>
                </a:solidFill>
              </a:rPr>
              <a:t>4. </a:t>
            </a:r>
            <a:r>
              <a:rPr lang="es-CL" sz="1600" dirty="0">
                <a:solidFill>
                  <a:schemeClr val="tx1"/>
                </a:solidFill>
              </a:rPr>
              <a:t>En la pregunta anterior, inferiste algunas costumbres del norte de Chile, ¿qué</a:t>
            </a:r>
          </a:p>
          <a:p>
            <a:r>
              <a:rPr lang="es-CL" sz="1600" dirty="0">
                <a:solidFill>
                  <a:schemeClr val="tx1"/>
                </a:solidFill>
              </a:rPr>
              <a:t>estrategias usaste para lograrlo? Piensa en un ejemplo de libro o película</a:t>
            </a:r>
          </a:p>
          <a:p>
            <a:r>
              <a:rPr lang="es-CL" sz="1600" dirty="0">
                <a:solidFill>
                  <a:schemeClr val="tx1"/>
                </a:solidFill>
              </a:rPr>
              <a:t>que conozcas donde se representen costumbres de culturas que no conocías y comenta cómo se relacionan con la historia.</a:t>
            </a:r>
          </a:p>
          <a:p>
            <a:r>
              <a:rPr lang="es-CL" sz="1600" dirty="0" smtClean="0">
                <a:solidFill>
                  <a:schemeClr val="tx1"/>
                </a:solidFill>
              </a:rPr>
              <a:t>5. </a:t>
            </a:r>
            <a:r>
              <a:rPr lang="es-CL" sz="1600" dirty="0">
                <a:solidFill>
                  <a:schemeClr val="tx1"/>
                </a:solidFill>
              </a:rPr>
              <a:t>¿Cuál es la interpretación que se le da al enunciado “la vida puede ser muy</a:t>
            </a:r>
          </a:p>
          <a:p>
            <a:r>
              <a:rPr lang="es-CL" sz="1600" dirty="0">
                <a:solidFill>
                  <a:schemeClr val="tx1"/>
                </a:solidFill>
              </a:rPr>
              <a:t>triste si no hay nada en qué creer</a:t>
            </a:r>
            <a:r>
              <a:rPr lang="es-CL" sz="1600" dirty="0" smtClean="0">
                <a:solidFill>
                  <a:schemeClr val="tx1"/>
                </a:solidFill>
              </a:rPr>
              <a:t>”?</a:t>
            </a:r>
          </a:p>
          <a:p>
            <a:endParaRPr lang="es-CL" sz="1600" b="1" dirty="0" smtClean="0">
              <a:solidFill>
                <a:schemeClr val="tx1"/>
              </a:solidFill>
            </a:endParaRPr>
          </a:p>
          <a:p>
            <a:r>
              <a:rPr lang="es-CL" sz="1600" b="1" dirty="0" smtClean="0">
                <a:solidFill>
                  <a:schemeClr val="tx1"/>
                </a:solidFill>
              </a:rPr>
              <a:t>[</a:t>
            </a:r>
            <a:r>
              <a:rPr lang="es-CL" sz="1600" b="1" dirty="0">
                <a:solidFill>
                  <a:schemeClr val="tx1"/>
                </a:solidFill>
              </a:rPr>
              <a:t>Reflexionar sobre el texto</a:t>
            </a:r>
            <a:r>
              <a:rPr lang="es-CL" sz="1600" b="1" dirty="0" smtClean="0">
                <a:solidFill>
                  <a:schemeClr val="tx1"/>
                </a:solidFill>
              </a:rPr>
              <a:t>]</a:t>
            </a:r>
          </a:p>
          <a:p>
            <a:r>
              <a:rPr lang="es-CL" sz="1600" dirty="0" smtClean="0">
                <a:solidFill>
                  <a:schemeClr val="tx1"/>
                </a:solidFill>
              </a:rPr>
              <a:t>6.- ¿Cómo </a:t>
            </a:r>
            <a:r>
              <a:rPr lang="es-CL" sz="1600" dirty="0">
                <a:solidFill>
                  <a:schemeClr val="tx1"/>
                </a:solidFill>
              </a:rPr>
              <a:t>consideran que fue la reacción de los distintos personajes frente a la desgracia de Francisco?</a:t>
            </a: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sz="1600" dirty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476672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1367644" y="1268760"/>
            <a:ext cx="7092788" cy="4104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 INVITO A REALIZAR UN MAPA CONCEPTUAL CON LO TRABAJADO HOY.</a:t>
            </a:r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Leyendas leídas o vistas</a:t>
            </a:r>
            <a:endParaRPr lang="es-CL" dirty="0"/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3959932" y="2132856"/>
            <a:ext cx="165618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LA LEYENDA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622510" y="3078557"/>
            <a:ext cx="1653346" cy="6480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779912" y="3078557"/>
            <a:ext cx="1836204" cy="6480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3635896" y="2708920"/>
            <a:ext cx="23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   características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78557"/>
            <a:ext cx="18589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2825806" y="4581128"/>
            <a:ext cx="1872208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08" y="4551908"/>
            <a:ext cx="18954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17" y="1412776"/>
            <a:ext cx="65055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91" y="476672"/>
            <a:ext cx="847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5" y="5517232"/>
            <a:ext cx="2970966" cy="10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26641"/>
            <a:ext cx="48529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153418" y="1916832"/>
            <a:ext cx="693092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 smtClean="0">
                <a:solidFill>
                  <a:srgbClr val="FF0000"/>
                </a:solidFill>
              </a:rPr>
              <a:t>«Daniela </a:t>
            </a:r>
            <a:r>
              <a:rPr lang="es-CL" sz="1600" b="1" dirty="0">
                <a:solidFill>
                  <a:srgbClr val="FF0000"/>
                </a:solidFill>
              </a:rPr>
              <a:t>fue la última en aparecer. Con brusquedad </a:t>
            </a:r>
            <a:r>
              <a:rPr lang="es-CL" sz="1600" b="1" dirty="0" smtClean="0">
                <a:solidFill>
                  <a:srgbClr val="FF0000"/>
                </a:solidFill>
              </a:rPr>
              <a:t>le ordenó </a:t>
            </a:r>
            <a:r>
              <a:rPr lang="es-CL" sz="1600" b="1" dirty="0">
                <a:solidFill>
                  <a:srgbClr val="FF0000"/>
                </a:solidFill>
              </a:rPr>
              <a:t>a un joven que la llevara hasta el bus, al que </a:t>
            </a:r>
            <a:r>
              <a:rPr lang="es-CL" sz="1600" b="1" dirty="0" smtClean="0">
                <a:solidFill>
                  <a:srgbClr val="FF0000"/>
                </a:solidFill>
              </a:rPr>
              <a:t>inmediatamente subió </a:t>
            </a:r>
            <a:r>
              <a:rPr lang="es-CL" sz="1600" b="1" dirty="0">
                <a:solidFill>
                  <a:srgbClr val="FF0000"/>
                </a:solidFill>
              </a:rPr>
              <a:t>furiosa, sin siquiera darle las </a:t>
            </a:r>
            <a:r>
              <a:rPr lang="es-CL" sz="1600" b="1" dirty="0" smtClean="0">
                <a:solidFill>
                  <a:srgbClr val="FF0000"/>
                </a:solidFill>
              </a:rPr>
              <a:t>gracia».</a:t>
            </a:r>
          </a:p>
          <a:p>
            <a:r>
              <a:rPr lang="es-CL" sz="1600" dirty="0" smtClean="0">
                <a:solidFill>
                  <a:schemeClr val="tx1"/>
                </a:solidFill>
              </a:rPr>
              <a:t>Luego de leer la acción  de Daniela ¿qué opinión tienes sobre su actitud?</a:t>
            </a:r>
          </a:p>
          <a:p>
            <a:endParaRPr lang="es-CL" sz="1600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259632" y="3501008"/>
            <a:ext cx="6824709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¿Te has encontrado en una situación parecida a Daniela y cuál fue tu actitud ? De lo contrario que crees que tendría que haber hecho Daniela? Fundamenta tu respuesta 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59632" y="4509120"/>
            <a:ext cx="6824709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Menciona un ejemplo del lenguaje Figurado encontrado en la Leyenda leída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1" y="5661248"/>
            <a:ext cx="46805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/>
              <a:t>Explican, oralmente o por escrito, expresiones de un texto leído que usen lenguaje figurado.</a:t>
            </a:r>
          </a:p>
          <a:p>
            <a:r>
              <a:rPr lang="es-CL" sz="1100" dirty="0"/>
              <a:t> Expresan, oralmente o por escrito, una postura frente a la acción de un personaje y la fundamentan con ejemplos del texto</a:t>
            </a:r>
          </a:p>
        </p:txBody>
      </p:sp>
    </p:spTree>
    <p:extLst>
      <p:ext uri="{BB962C8B-B14F-4D97-AF65-F5344CB8AC3E}">
        <p14:creationId xmlns:p14="http://schemas.microsoft.com/office/powerpoint/2010/main" val="22017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8553"/>
              </p:ext>
            </p:extLst>
          </p:nvPr>
        </p:nvGraphicFramePr>
        <p:xfrm>
          <a:off x="179512" y="1052736"/>
          <a:ext cx="8784976" cy="4821910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Letelier-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04 Analizar aspectos relevantes de narraciones leídas para profundizar su comprensión: interpretando el lenguaje figurado presente en el texto; expresando opiniones sobre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las temáticas que presenta.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9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Explican, oralmente o por escrito, expresiones de un texto leído que usen lenguaje figurado.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 Expresan, oralmente o por escrito, una postura frente a la acción de un personaje y la fundamentan con ejemplos del texto</a:t>
                      </a:r>
                      <a:endParaRPr lang="x-none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Lectora (La leyenda)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COMPRENDER- EXPLICAR-ANALIZAR- INTERPRETAR- FUNDAMENTAR.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comprensivamente un fragmento de la novela "Misterio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la Tirana". Analizaremos sus aspectos relevantes, interpretaremos algunas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palabras en sentido figurado y escribiremos una opinión sobre las temáticas que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4272" y="332656"/>
            <a:ext cx="7747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  <a:p>
            <a:pPr algn="ctr"/>
            <a:endParaRPr lang="es-CL" sz="2800" dirty="0">
              <a:latin typeface="Berlin Sans FB" panose="020E0602020502020306" pitchFamily="34" charset="0"/>
            </a:endParaRP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1630791" cy="19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604472"/>
            <a:ext cx="87129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/>
              <a:t>Responde </a:t>
            </a:r>
            <a:r>
              <a:rPr lang="es-CL" b="1" dirty="0"/>
              <a:t>en tu cuaderno: </a:t>
            </a:r>
            <a:endParaRPr lang="es-CL" b="1" dirty="0" smtClean="0"/>
          </a:p>
          <a:p>
            <a:pPr marL="342900" indent="-342900">
              <a:buAutoNum type="arabicPeriod"/>
            </a:pPr>
            <a:endParaRPr lang="es-CL" b="1" dirty="0"/>
          </a:p>
          <a:p>
            <a:r>
              <a:rPr lang="es-CL" b="1" dirty="0" smtClean="0"/>
              <a:t>1.- ¿</a:t>
            </a:r>
            <a:r>
              <a:rPr lang="es-CL" b="1" dirty="0"/>
              <a:t>Qué es una leyenda? </a:t>
            </a:r>
            <a:r>
              <a:rPr lang="es-CL" b="1" dirty="0" smtClean="0"/>
              <a:t>____________________________________________________________________________________________________________________________________________________</a:t>
            </a:r>
          </a:p>
          <a:p>
            <a:endParaRPr lang="es-CL" b="1" dirty="0" smtClean="0"/>
          </a:p>
          <a:p>
            <a:r>
              <a:rPr lang="es-CL" b="1" dirty="0" smtClean="0"/>
              <a:t>2.- ¿Conoces alguna? </a:t>
            </a:r>
            <a:r>
              <a:rPr lang="es-CL" b="1" dirty="0"/>
              <a:t>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11" y="4192026"/>
            <a:ext cx="5413375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 smtClean="0"/>
              <a:t>MOTIVACIÓN </a:t>
            </a:r>
            <a:endParaRPr lang="es-CL" sz="36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899592" y="1088740"/>
            <a:ext cx="70567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TE INVITO A VER LA LAYENDA DE LA AÑAÑUCA</a:t>
            </a:r>
            <a:endParaRPr lang="es-CL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9055">
            <a:off x="7723242" y="168708"/>
            <a:ext cx="981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040560" cy="281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1680" y="1700809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www.youtube.com/watch?v=GUZsXw1qw0U</a:t>
            </a:r>
            <a:endParaRPr lang="es-CL" dirty="0" smtClean="0"/>
          </a:p>
          <a:p>
            <a:r>
              <a:rPr lang="es-CL" dirty="0" smtClean="0"/>
              <a:t>¿De qué crees que tratará esta leyenda?</a:t>
            </a:r>
          </a:p>
          <a:p>
            <a:r>
              <a:rPr lang="es-CL" dirty="0" smtClean="0"/>
              <a:t>¿Quiénes serán sus personajes?</a:t>
            </a:r>
          </a:p>
          <a:p>
            <a:r>
              <a:rPr lang="es-CL" dirty="0" smtClean="0"/>
              <a:t>¿Qué será la </a:t>
            </a:r>
            <a:r>
              <a:rPr lang="es-CL" dirty="0" err="1" smtClean="0"/>
              <a:t>Añañuca</a:t>
            </a:r>
            <a:r>
              <a:rPr lang="es-CL" dirty="0" smtClean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3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3" y="260649"/>
            <a:ext cx="6768752" cy="720080"/>
          </a:xfrm>
          <a:prstGeom prst="rect">
            <a:avLst/>
          </a:prstGeom>
          <a:solidFill>
            <a:srgbClr val="4FC4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PROFUNDICEMOS NUESTROS CONOCIMIENTOS</a:t>
            </a:r>
            <a:endParaRPr lang="es-CL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32894361"/>
              </p:ext>
            </p:extLst>
          </p:nvPr>
        </p:nvGraphicFramePr>
        <p:xfrm>
          <a:off x="251520" y="1196752"/>
          <a:ext cx="858304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95536" y="2686100"/>
            <a:ext cx="8208912" cy="360126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En esta clase leeremos comprensivamente un fragmento de la novela "</a:t>
            </a:r>
            <a:r>
              <a:rPr lang="es-CL" dirty="0" smtClean="0"/>
              <a:t>Misterio en </a:t>
            </a:r>
            <a:r>
              <a:rPr lang="es-CL" dirty="0"/>
              <a:t>la Tirana". Analizaremos sus </a:t>
            </a:r>
            <a:r>
              <a:rPr lang="es-CL" dirty="0" smtClean="0"/>
              <a:t>aspectos</a:t>
            </a:r>
          </a:p>
          <a:p>
            <a:pPr algn="just"/>
            <a:r>
              <a:rPr lang="es-CL" dirty="0" smtClean="0"/>
              <a:t>relevantes</a:t>
            </a:r>
            <a:r>
              <a:rPr lang="es-CL" dirty="0"/>
              <a:t>, interpretaremos </a:t>
            </a:r>
            <a:r>
              <a:rPr lang="es-CL" dirty="0" smtClean="0"/>
              <a:t>algunas palabras </a:t>
            </a:r>
            <a:r>
              <a:rPr lang="es-CL" dirty="0"/>
              <a:t>en sentido figurado y escribiremos una opinión sobre las temáticas que</a:t>
            </a:r>
          </a:p>
          <a:p>
            <a:pPr algn="just"/>
            <a:r>
              <a:rPr lang="es-CL" dirty="0"/>
              <a:t>presenta</a:t>
            </a:r>
            <a:endParaRPr lang="es-CL" dirty="0" smtClean="0"/>
          </a:p>
        </p:txBody>
      </p:sp>
      <p:pic>
        <p:nvPicPr>
          <p:cNvPr id="2053" name="Picture 5" descr="Pin de Estreya Marina em Animated Gifs | Imagens fofas, Animação, Imagens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7140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011" y="116632"/>
            <a:ext cx="352425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771800" y="548680"/>
            <a:ext cx="3600400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FFF00"/>
                </a:solidFill>
              </a:rPr>
              <a:t>OBJETIVO DE LA CLASE.</a:t>
            </a:r>
            <a:endParaRPr lang="es-CL" sz="2800" dirty="0">
              <a:solidFill>
                <a:srgbClr val="FFFF00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065972" y="1757760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3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2060848"/>
            <a:ext cx="79779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b="1" dirty="0" smtClean="0"/>
          </a:p>
          <a:p>
            <a:endParaRPr lang="es-CL" b="1" dirty="0"/>
          </a:p>
          <a:p>
            <a:pPr marL="342900" indent="-342900" algn="just">
              <a:buAutoNum type="arabicPeriod"/>
            </a:pPr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909545" y="146869"/>
            <a:ext cx="6912768" cy="1049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DE LA CLASE </a:t>
            </a:r>
          </a:p>
          <a:p>
            <a:pPr algn="ctr"/>
            <a:r>
              <a:rPr lang="es-CL" sz="2400" b="1" dirty="0" smtClean="0"/>
              <a:t>RECUERDA QUE EN ESTA ETAPA TRABAJAREMOS CON NUESTRO TEXTO LECTURA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8" name="Picture 2" descr="Imagenes animadas de Libros, Gifs animados de Oficina &gt; Libro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76" y="182768"/>
            <a:ext cx="1046677" cy="11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4860"/>
            <a:ext cx="974992" cy="8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3" y="1700807"/>
            <a:ext cx="78962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CL" dirty="0"/>
              <a:t>Responde en tu cuaderno las preguntas que se presentan a continuación:</a:t>
            </a:r>
          </a:p>
          <a:p>
            <a:pPr marL="342900" indent="-342900" algn="just">
              <a:buAutoNum type="arabicPeriod"/>
            </a:pPr>
            <a:r>
              <a:rPr lang="es-CL" dirty="0" smtClean="0"/>
              <a:t>En </a:t>
            </a:r>
            <a:r>
              <a:rPr lang="es-CL" dirty="0"/>
              <a:t>la </a:t>
            </a:r>
            <a:r>
              <a:rPr lang="es-CL" b="1" dirty="0"/>
              <a:t>página 156</a:t>
            </a:r>
            <a:r>
              <a:rPr lang="es-CL" dirty="0"/>
              <a:t>, observa la imagen de </a:t>
            </a:r>
            <a:r>
              <a:rPr lang="es-CL" b="1" dirty="0"/>
              <a:t>“Una fiesta llena de historia”. </a:t>
            </a:r>
            <a:endParaRPr lang="es-CL" b="1" dirty="0" smtClean="0"/>
          </a:p>
          <a:p>
            <a:pPr marL="342900" indent="-342900" algn="just">
              <a:buAutoNum type="arabicPeriod"/>
            </a:pPr>
            <a:endParaRPr lang="es-CL" b="1" dirty="0"/>
          </a:p>
          <a:p>
            <a:pPr marL="342900" indent="-342900" algn="just">
              <a:buAutoNum type="arabicPeriod"/>
            </a:pPr>
            <a:endParaRPr lang="es-CL" b="1" dirty="0" smtClean="0"/>
          </a:p>
          <a:p>
            <a:pPr algn="just"/>
            <a:r>
              <a:rPr lang="es-CL" dirty="0" smtClean="0"/>
              <a:t> </a:t>
            </a:r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9085"/>
            <a:ext cx="6023101" cy="400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12474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¿Qué actividad crees que están realizando las personas de la </a:t>
            </a:r>
            <a:r>
              <a:rPr lang="es-CL" dirty="0" smtClean="0"/>
              <a:t>fotografía?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</a:t>
            </a:r>
            <a:endParaRPr lang="es-CL" dirty="0"/>
          </a:p>
          <a:p>
            <a:r>
              <a:rPr lang="es-CL" dirty="0"/>
              <a:t>• Pensando en el contexto en que se sitúan esas personas, ¿qué crees que sienten?, ¿qué harías tú en su lugar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</a:t>
            </a:r>
            <a:endParaRPr lang="es-CL" dirty="0"/>
          </a:p>
          <a:p>
            <a:r>
              <a:rPr lang="es-CL" dirty="0"/>
              <a:t>• ¿En qué zona de Chile se realiza esta fiesta? ¿Qué conoces de ella? Si no la conoces, pregunta en tu familia sobre esta fiesta religiosa</a:t>
            </a:r>
            <a:r>
              <a:rPr lang="es-CL" dirty="0" smtClean="0"/>
              <a:t>.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</a:t>
            </a:r>
            <a:endParaRPr lang="es-CL" dirty="0"/>
          </a:p>
          <a:p>
            <a:r>
              <a:rPr lang="es-CL" dirty="0" smtClean="0"/>
              <a:t>______________________________________________________________________________________________________________________________________________</a:t>
            </a:r>
            <a:endParaRPr lang="es-CL" dirty="0"/>
          </a:p>
          <a:p>
            <a:r>
              <a:rPr lang="es-CL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2300"/>
            <a:ext cx="17922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rriba"/>
          <p:cNvSpPr/>
          <p:nvPr/>
        </p:nvSpPr>
        <p:spPr>
          <a:xfrm>
            <a:off x="1043608" y="116632"/>
            <a:ext cx="648072" cy="7920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47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1165</Words>
  <Application>Microsoft Office PowerPoint</Application>
  <PresentationFormat>Presentación en pantalla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PLANIFICACIÓN  CLASES VIRTUALES SEMANA N° 36 Clase N°2 5 año A FECHA:  3/12/20.</vt:lpstr>
      <vt:lpstr>Presentación de PowerPoint</vt:lpstr>
      <vt:lpstr>Presentación de PowerPoint</vt:lpstr>
      <vt:lpstr>Presentación de PowerPoint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291</cp:revision>
  <dcterms:created xsi:type="dcterms:W3CDTF">2020-07-06T03:06:52Z</dcterms:created>
  <dcterms:modified xsi:type="dcterms:W3CDTF">2020-11-27T02:10:55Z</dcterms:modified>
</cp:coreProperties>
</file>