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98" r:id="rId3"/>
    <p:sldId id="338" r:id="rId4"/>
    <p:sldId id="295" r:id="rId5"/>
    <p:sldId id="317" r:id="rId6"/>
    <p:sldId id="318" r:id="rId7"/>
    <p:sldId id="333" r:id="rId8"/>
    <p:sldId id="304" r:id="rId9"/>
    <p:sldId id="309" r:id="rId10"/>
    <p:sldId id="334" r:id="rId11"/>
    <p:sldId id="335" r:id="rId12"/>
    <p:sldId id="329" r:id="rId13"/>
    <p:sldId id="336" r:id="rId14"/>
    <p:sldId id="337" r:id="rId15"/>
    <p:sldId id="297" r:id="rId1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6477" autoAdjust="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37C-D402-466D-8D59-2D0DD8A6FDC3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036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80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328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220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454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161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769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848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4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091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423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57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077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3.gif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microsoft.com/office/2007/relationships/hdphoto" Target="../media/hdphoto1.wdp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124744"/>
            <a:ext cx="7772400" cy="2284164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br>
              <a:rPr lang="es-CL" sz="2800" b="1" dirty="0" smtClean="0"/>
            </a:br>
            <a:r>
              <a:rPr lang="es-CL" sz="2800" b="1" dirty="0" smtClean="0"/>
              <a:t>RETROALIMENTACIÓN</a:t>
            </a:r>
            <a:br>
              <a:rPr lang="es-CL" sz="2800" b="1" dirty="0" smtClean="0"/>
            </a:br>
            <a:r>
              <a:rPr lang="es-CL" sz="2800" b="1" dirty="0" smtClean="0"/>
              <a:t>CIENCIAS NATURALES 5° AÑO BÁSICO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</a:t>
            </a:r>
            <a:r>
              <a:rPr lang="es-CL" sz="2800" dirty="0" smtClean="0"/>
              <a:t>37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</a:t>
            </a:r>
            <a:r>
              <a:rPr lang="es-CL" sz="2800" dirty="0" smtClean="0"/>
              <a:t>09</a:t>
            </a:r>
            <a:r>
              <a:rPr lang="es-CL" sz="2800" dirty="0" smtClean="0"/>
              <a:t>-12-2020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1520" y="116632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Google Sans"/>
              </a:rPr>
              <a:t>3.  ¿Por qué crees que durante el invierno se consume mayor cantidad de energía eléctrica? Explica. </a:t>
            </a:r>
            <a:r>
              <a:rPr lang="es-ES" dirty="0" smtClean="0">
                <a:latin typeface="Google Sans"/>
              </a:rPr>
              <a:t>			         </a:t>
            </a:r>
            <a:r>
              <a:rPr lang="es-ES" b="1" dirty="0" smtClean="0">
                <a:latin typeface="Google Sans"/>
              </a:rPr>
              <a:t>22 de 23 respuestas correctas</a:t>
            </a:r>
            <a:endParaRPr lang="es-CL" b="1" dirty="0">
              <a:latin typeface="Google Sans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51520" y="1813656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Google Sans"/>
              </a:rPr>
              <a:t>4. Imagina que, de un momento a otro, el ser humano deja de disponer de la energía eléctrica. ¿Qué consecuencias traería este hecho para nuestra forma de vida? </a:t>
            </a:r>
            <a:r>
              <a:rPr lang="es-ES" dirty="0" smtClean="0">
                <a:latin typeface="Google Sans"/>
              </a:rPr>
              <a:t>					         </a:t>
            </a:r>
            <a:r>
              <a:rPr lang="es-ES" b="1" dirty="0" smtClean="0">
                <a:latin typeface="Google Sans"/>
              </a:rPr>
              <a:t>22 de 23 respuestas correctas</a:t>
            </a:r>
            <a:endParaRPr lang="es-CL" b="1" dirty="0">
              <a:latin typeface="Google Sans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81331" y="3388815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Google Sans"/>
              </a:rPr>
              <a:t>5. Menciona, a lo menos tres ejemplos que pongan en evidencia la importancia de la energía eléctrica en el mundo actual</a:t>
            </a:r>
            <a:r>
              <a:rPr lang="es-ES" dirty="0" smtClean="0">
                <a:latin typeface="Google Sans"/>
              </a:rPr>
              <a:t>.	</a:t>
            </a:r>
            <a:r>
              <a:rPr lang="es-ES" dirty="0">
                <a:latin typeface="Google Sans"/>
              </a:rPr>
              <a:t> </a:t>
            </a:r>
            <a:r>
              <a:rPr lang="es-ES" dirty="0" smtClean="0">
                <a:latin typeface="Google Sans"/>
              </a:rPr>
              <a:t>        </a:t>
            </a:r>
            <a:r>
              <a:rPr lang="es-ES" b="1" dirty="0" smtClean="0">
                <a:latin typeface="Google Sans"/>
              </a:rPr>
              <a:t>22 </a:t>
            </a:r>
            <a:r>
              <a:rPr lang="es-ES" b="1" dirty="0">
                <a:latin typeface="Google Sans"/>
              </a:rPr>
              <a:t>de 23 respuestas correctas</a:t>
            </a:r>
            <a:endParaRPr lang="es-CL" dirty="0">
              <a:latin typeface="Google Sans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51520" y="4581128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Google Sans"/>
              </a:rPr>
              <a:t>6. ¿De qué forma se relaciona el uso responsable de la energía eléctrica con el cuidado del medioambiente? ¿Qué acciones pueden realizar para ahorrar energía eléctrica</a:t>
            </a:r>
            <a:r>
              <a:rPr lang="es-ES" dirty="0" smtClean="0">
                <a:latin typeface="Google Sans"/>
              </a:rPr>
              <a:t>?				         </a:t>
            </a:r>
            <a:r>
              <a:rPr lang="es-ES" b="1" dirty="0" smtClean="0">
                <a:latin typeface="Google Sans"/>
              </a:rPr>
              <a:t>23 de 23 respuestas correctas</a:t>
            </a:r>
            <a:endParaRPr lang="es-CL" b="1" dirty="0">
              <a:latin typeface="Google Sans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51520" y="5949280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Google Sans"/>
              </a:rPr>
              <a:t>7. ¿Qué cosas cambiarían en mi ciudad si ya no contáramos con energía eléctrica en ella? ¿Por qué</a:t>
            </a:r>
            <a:r>
              <a:rPr lang="es-ES" dirty="0" smtClean="0">
                <a:latin typeface="Google Sans"/>
              </a:rPr>
              <a:t>?			         </a:t>
            </a:r>
            <a:r>
              <a:rPr lang="es-ES" b="1" dirty="0" smtClean="0">
                <a:latin typeface="Google Sans"/>
              </a:rPr>
              <a:t>22 de 23 respuestas correctas</a:t>
            </a:r>
            <a:endParaRPr lang="es-CL" b="1" dirty="0">
              <a:latin typeface="Google Sans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395536" y="1308945"/>
            <a:ext cx="1080120" cy="30527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IE4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6550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Título"/>
          <p:cNvSpPr txBox="1">
            <a:spLocks/>
          </p:cNvSpPr>
          <p:nvPr/>
        </p:nvSpPr>
        <p:spPr>
          <a:xfrm>
            <a:off x="199933" y="428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dirty="0" smtClean="0">
                <a:solidFill>
                  <a:sysClr val="windowText" lastClr="000000"/>
                </a:solidFill>
              </a:rPr>
              <a:t>Desarrollo de la clase</a:t>
            </a:r>
            <a:endParaRPr lang="es-MX" dirty="0">
              <a:solidFill>
                <a:sysClr val="windowText" lastClr="0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05" y="4286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Banderas de Chil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625" y="-22473"/>
            <a:ext cx="1593816" cy="120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redondeado 4"/>
          <p:cNvSpPr/>
          <p:nvPr/>
        </p:nvSpPr>
        <p:spPr>
          <a:xfrm>
            <a:off x="323528" y="2132856"/>
            <a:ext cx="8496944" cy="223224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Menciona</a:t>
            </a:r>
            <a:r>
              <a:rPr lang="es-ES" sz="2400" dirty="0">
                <a:solidFill>
                  <a:schemeClr val="tx1"/>
                </a:solidFill>
              </a:rPr>
              <a:t>, a lo menos tres ejemplos que pongan en evidencia la importancia de la energía eléctrica en el mundo actual.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2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82846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6037983" y="548680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white"/>
                </a:solidFill>
              </a:rPr>
              <a:t>165</a:t>
            </a:r>
            <a:endParaRPr lang="es-CL" dirty="0">
              <a:solidFill>
                <a:prstClr val="white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846"/>
            <a:ext cx="5481288" cy="6775154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0" y="82846"/>
            <a:ext cx="5220072" cy="35621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0" name="Conector recto de flecha 9"/>
          <p:cNvCxnSpPr/>
          <p:nvPr/>
        </p:nvCxnSpPr>
        <p:spPr>
          <a:xfrm>
            <a:off x="5148064" y="2204864"/>
            <a:ext cx="1800200" cy="1008112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redondeado 11"/>
          <p:cNvSpPr/>
          <p:nvPr/>
        </p:nvSpPr>
        <p:spPr>
          <a:xfrm>
            <a:off x="6948264" y="2708920"/>
            <a:ext cx="2088232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 olvides que para cuidar la energía eléctrica, debemos cambiar nuestras acciones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7926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1115616" y="764704"/>
            <a:ext cx="7344816" cy="288032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000" b="1" dirty="0">
                <a:solidFill>
                  <a:prstClr val="black"/>
                </a:solidFill>
              </a:rPr>
              <a:t>La energía eléctrica es fundamental en el mundo en que </a:t>
            </a:r>
            <a:r>
              <a:rPr lang="es-ES" sz="2000" b="1" dirty="0" smtClean="0">
                <a:solidFill>
                  <a:prstClr val="black"/>
                </a:solidFill>
              </a:rPr>
              <a:t>vivimos</a:t>
            </a:r>
            <a:r>
              <a:rPr lang="es-ES" sz="2000" b="1" dirty="0">
                <a:solidFill>
                  <a:prstClr val="black"/>
                </a:solidFill>
              </a:rPr>
              <a:t>, </a:t>
            </a:r>
            <a:r>
              <a:rPr lang="es-ES" sz="2000" b="1" dirty="0" smtClean="0">
                <a:solidFill>
                  <a:prstClr val="black"/>
                </a:solidFill>
              </a:rPr>
              <a:t>ya que </a:t>
            </a:r>
            <a:r>
              <a:rPr lang="es-ES" sz="2000" b="1" dirty="0">
                <a:solidFill>
                  <a:prstClr val="black"/>
                </a:solidFill>
              </a:rPr>
              <a:t>permite iluminar las calles por las noches y el funcionamiento </a:t>
            </a:r>
            <a:r>
              <a:rPr lang="es-ES" sz="2000" b="1" dirty="0" smtClean="0">
                <a:solidFill>
                  <a:prstClr val="black"/>
                </a:solidFill>
              </a:rPr>
              <a:t>de hospitales</a:t>
            </a:r>
            <a:r>
              <a:rPr lang="es-ES" sz="2000" b="1" dirty="0">
                <a:solidFill>
                  <a:prstClr val="black"/>
                </a:solidFill>
              </a:rPr>
              <a:t>, puertos, colegios, el sistema de telecomunicaciones, </a:t>
            </a:r>
            <a:r>
              <a:rPr lang="es-ES" sz="2000" b="1" dirty="0" smtClean="0">
                <a:solidFill>
                  <a:prstClr val="black"/>
                </a:solidFill>
              </a:rPr>
              <a:t>entre otros</a:t>
            </a:r>
            <a:r>
              <a:rPr lang="es-ES" sz="2000" b="1" dirty="0">
                <a:solidFill>
                  <a:prstClr val="black"/>
                </a:solidFill>
              </a:rPr>
              <a:t>. Es importante tener presente que los recursos a partir de los </a:t>
            </a:r>
            <a:r>
              <a:rPr lang="es-ES" sz="2000" b="1" dirty="0" smtClean="0">
                <a:solidFill>
                  <a:prstClr val="black"/>
                </a:solidFill>
              </a:rPr>
              <a:t>que se </a:t>
            </a:r>
            <a:r>
              <a:rPr lang="es-ES" sz="2000" b="1" dirty="0">
                <a:solidFill>
                  <a:prstClr val="black"/>
                </a:solidFill>
              </a:rPr>
              <a:t>obtiene energía eléctrica no son ilimitados. Por esta razón, algunos </a:t>
            </a:r>
            <a:r>
              <a:rPr lang="es-ES" sz="2000" b="1" dirty="0" smtClean="0">
                <a:solidFill>
                  <a:prstClr val="black"/>
                </a:solidFill>
              </a:rPr>
              <a:t>de ellos </a:t>
            </a:r>
            <a:r>
              <a:rPr lang="es-ES" sz="2000" b="1" dirty="0">
                <a:solidFill>
                  <a:prstClr val="black"/>
                </a:solidFill>
              </a:rPr>
              <a:t>son denominados recursos energéticos no renovables, como </a:t>
            </a:r>
            <a:r>
              <a:rPr lang="es-ES" sz="2000" b="1" dirty="0" smtClean="0">
                <a:solidFill>
                  <a:prstClr val="black"/>
                </a:solidFill>
              </a:rPr>
              <a:t>el carbón</a:t>
            </a:r>
            <a:r>
              <a:rPr lang="es-ES" sz="2000" b="1" dirty="0">
                <a:solidFill>
                  <a:prstClr val="black"/>
                </a:solidFill>
              </a:rPr>
              <a:t>, el gas natural o el petróleo, en cuyo uso se emiten </a:t>
            </a:r>
            <a:r>
              <a:rPr lang="es-ES" sz="2000" b="1" dirty="0" smtClean="0">
                <a:solidFill>
                  <a:prstClr val="black"/>
                </a:solidFill>
              </a:rPr>
              <a:t>contaminantes a </a:t>
            </a:r>
            <a:r>
              <a:rPr lang="es-ES" sz="2000" b="1" dirty="0">
                <a:solidFill>
                  <a:prstClr val="black"/>
                </a:solidFill>
              </a:rPr>
              <a:t>la atmósfera.</a:t>
            </a:r>
            <a:endParaRPr lang="es-CL" sz="2000" b="1" dirty="0">
              <a:solidFill>
                <a:prstClr val="black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3933056"/>
            <a:ext cx="2592288" cy="279660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3830918"/>
            <a:ext cx="2808312" cy="3000882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0" y="72008"/>
            <a:ext cx="9144000" cy="5486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Si no disponemos de energía eléctrica por un tiempo ¿Cómo crees que cambiaría nuestra </a:t>
            </a:r>
            <a:r>
              <a:rPr lang="es-ES" b="1" dirty="0" smtClean="0">
                <a:solidFill>
                  <a:schemeClr val="tx1"/>
                </a:solidFill>
              </a:rPr>
              <a:t>vida?</a:t>
            </a:r>
            <a:endParaRPr lang="es-C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98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098130" y="118486"/>
            <a:ext cx="4853779" cy="16240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RETROALIMENTACIÓN </a:t>
            </a:r>
          </a:p>
          <a:p>
            <a:pPr algn="ctr"/>
            <a:r>
              <a:rPr lang="es-CL" sz="2000" b="1" dirty="0" smtClean="0"/>
              <a:t>EVALUACIÓN FORMATIVA: OA11: </a:t>
            </a:r>
            <a:r>
              <a:rPr lang="es-CL" sz="2000" b="1" dirty="0" smtClean="0"/>
              <a:t>IE3 – IE4</a:t>
            </a:r>
            <a:endParaRPr lang="es-CL" sz="2000" b="1" dirty="0" smtClean="0"/>
          </a:p>
          <a:p>
            <a:pPr algn="ctr"/>
            <a:r>
              <a:rPr lang="es-CL" sz="2000" b="1" dirty="0" smtClean="0"/>
              <a:t>ASIGNATURA: CIENCIAS NATURALES 5°</a:t>
            </a:r>
          </a:p>
          <a:p>
            <a:pPr algn="ctr"/>
            <a:r>
              <a:rPr lang="es-CL" sz="2000" b="1" dirty="0" smtClean="0"/>
              <a:t>SEMANA </a:t>
            </a:r>
            <a:r>
              <a:rPr lang="es-CL" sz="2000" b="1" dirty="0" smtClean="0"/>
              <a:t>37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382634" y="1817885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sp>
        <p:nvSpPr>
          <p:cNvPr id="8" name="4 Rectángulo redondeado"/>
          <p:cNvSpPr/>
          <p:nvPr/>
        </p:nvSpPr>
        <p:spPr>
          <a:xfrm>
            <a:off x="4427984" y="5861975"/>
            <a:ext cx="4716016" cy="9618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las respuestas al: </a:t>
            </a:r>
          </a:p>
          <a:p>
            <a:pPr algn="ctr"/>
            <a:r>
              <a:rPr lang="es-CL" dirty="0"/>
              <a:t>C</a:t>
            </a:r>
            <a:r>
              <a:rPr lang="es-CL" dirty="0" smtClean="0"/>
              <a:t>orreo: </a:t>
            </a:r>
            <a:r>
              <a:rPr lang="es-CL" b="1" dirty="0" smtClean="0"/>
              <a:t>adelina.elgueta@colegio-jeanpiaget.cl</a:t>
            </a:r>
          </a:p>
          <a:p>
            <a:pPr algn="ctr"/>
            <a:r>
              <a:rPr lang="es-CL" dirty="0" smtClean="0"/>
              <a:t>Celular</a:t>
            </a:r>
            <a:r>
              <a:rPr lang="es-CL" dirty="0"/>
              <a:t>:  </a:t>
            </a:r>
            <a:r>
              <a:rPr lang="es-CL" b="1" dirty="0"/>
              <a:t>+56933639868</a:t>
            </a:r>
            <a:endParaRPr lang="es-CL" b="1" dirty="0" smtClean="0"/>
          </a:p>
        </p:txBody>
      </p:sp>
      <p:pic>
        <p:nvPicPr>
          <p:cNvPr id="10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623" y="494381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005" y="4341346"/>
            <a:ext cx="1419995" cy="141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77816" y="2397256"/>
            <a:ext cx="871466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AutoNum type="arabicPeriod"/>
            </a:pPr>
            <a:r>
              <a:rPr lang="es-ES" sz="1200" b="1" dirty="0" smtClean="0">
                <a:latin typeface="Google Sans"/>
              </a:rPr>
              <a:t>¿Cuál </a:t>
            </a:r>
            <a:r>
              <a:rPr lang="es-ES" sz="1200" b="1" dirty="0">
                <a:latin typeface="Google Sans"/>
              </a:rPr>
              <a:t>de las siguientes conductas permite ahorrar energía eléctrica</a:t>
            </a:r>
            <a:r>
              <a:rPr lang="es-ES" sz="1200" b="1" dirty="0" smtClean="0">
                <a:latin typeface="Google Sans"/>
              </a:rPr>
              <a:t>?</a:t>
            </a:r>
          </a:p>
          <a:p>
            <a:pPr algn="just"/>
            <a:r>
              <a:rPr lang="es-ES" sz="1200" b="1" dirty="0" smtClean="0">
                <a:latin typeface="Google Sans"/>
              </a:rPr>
              <a:t>A</a:t>
            </a:r>
            <a:r>
              <a:rPr lang="es-ES" sz="1200" b="1" dirty="0">
                <a:latin typeface="Google Sans"/>
              </a:rPr>
              <a:t>. Colocar ampolletas de mayor intensidad</a:t>
            </a:r>
            <a:r>
              <a:rPr lang="es-ES" sz="1200" b="1" dirty="0" smtClean="0">
                <a:latin typeface="Google Sans"/>
              </a:rPr>
              <a:t>.</a:t>
            </a:r>
          </a:p>
          <a:p>
            <a:pPr algn="just"/>
            <a:r>
              <a:rPr lang="es-ES" sz="1200" b="1" dirty="0">
                <a:latin typeface="Google Sans"/>
              </a:rPr>
              <a:t>B. Utilizar ampolletas que consuman menor cantidad de watt por hora</a:t>
            </a:r>
            <a:r>
              <a:rPr lang="es-ES" sz="1200" b="1" dirty="0" smtClean="0">
                <a:latin typeface="Google Sans"/>
              </a:rPr>
              <a:t>.</a:t>
            </a:r>
          </a:p>
          <a:p>
            <a:pPr algn="just"/>
            <a:r>
              <a:rPr lang="es-ES" sz="1200" b="1" dirty="0">
                <a:latin typeface="Google Sans"/>
              </a:rPr>
              <a:t>C. Cambiar los cables de los artefactos eléctricos por unos más delgados</a:t>
            </a:r>
            <a:r>
              <a:rPr lang="es-ES" sz="1200" b="1" dirty="0" smtClean="0">
                <a:latin typeface="Google Sans"/>
              </a:rPr>
              <a:t>.</a:t>
            </a:r>
          </a:p>
          <a:p>
            <a:pPr algn="just"/>
            <a:r>
              <a:rPr lang="es-ES" sz="1200" b="1" dirty="0">
                <a:latin typeface="Google Sans"/>
              </a:rPr>
              <a:t>D. Renovar los artefactos eléctricos una vez al año</a:t>
            </a:r>
            <a:r>
              <a:rPr lang="es-ES" sz="1200" b="1" dirty="0" smtClean="0">
                <a:latin typeface="Google Sans"/>
              </a:rPr>
              <a:t>.</a:t>
            </a:r>
          </a:p>
          <a:p>
            <a:pPr algn="just"/>
            <a:endParaRPr lang="es-ES" sz="1200" b="1" dirty="0">
              <a:latin typeface="Google Sans"/>
            </a:endParaRPr>
          </a:p>
          <a:p>
            <a:pPr algn="just"/>
            <a:r>
              <a:rPr lang="es-ES" sz="1200" b="1" dirty="0" smtClean="0">
                <a:latin typeface="Google Sans"/>
              </a:rPr>
              <a:t>2. Observa </a:t>
            </a:r>
            <a:r>
              <a:rPr lang="es-ES" sz="1200" b="1" dirty="0">
                <a:latin typeface="Google Sans"/>
              </a:rPr>
              <a:t>el gráfico y </a:t>
            </a:r>
            <a:r>
              <a:rPr lang="es-ES" sz="1200" b="1" dirty="0" smtClean="0">
                <a:latin typeface="Google Sans"/>
              </a:rPr>
              <a:t>responde: </a:t>
            </a:r>
          </a:p>
          <a:p>
            <a:pPr algn="just"/>
            <a:endParaRPr lang="es-ES" sz="1200" b="1" dirty="0">
              <a:latin typeface="Google Sans"/>
            </a:endParaRPr>
          </a:p>
          <a:p>
            <a:pPr algn="just"/>
            <a:endParaRPr lang="es-ES" sz="1200" b="1" dirty="0" smtClean="0">
              <a:latin typeface="Google Sans"/>
            </a:endParaRPr>
          </a:p>
          <a:p>
            <a:pPr algn="just"/>
            <a:endParaRPr lang="es-ES" sz="1200" b="1" dirty="0">
              <a:latin typeface="Google Sans"/>
            </a:endParaRPr>
          </a:p>
          <a:p>
            <a:pPr algn="just"/>
            <a:endParaRPr lang="es-ES" sz="1200" b="1" dirty="0" smtClean="0">
              <a:latin typeface="Google Sans"/>
            </a:endParaRPr>
          </a:p>
          <a:p>
            <a:pPr algn="just"/>
            <a:endParaRPr lang="es-ES" sz="1200" b="1" dirty="0" smtClean="0">
              <a:latin typeface="Google Sans"/>
            </a:endParaRPr>
          </a:p>
          <a:p>
            <a:pPr algn="just"/>
            <a:endParaRPr lang="es-ES" sz="1200" b="1" dirty="0" smtClean="0">
              <a:latin typeface="Google Sans"/>
            </a:endParaRPr>
          </a:p>
          <a:p>
            <a:pPr algn="just"/>
            <a:endParaRPr lang="es-ES" sz="1200" b="1" dirty="0">
              <a:latin typeface="Google Sans"/>
            </a:endParaRPr>
          </a:p>
          <a:p>
            <a:pPr algn="just"/>
            <a:endParaRPr lang="es-ES" sz="1200" b="1" dirty="0" smtClean="0">
              <a:latin typeface="Google Sans"/>
            </a:endParaRPr>
          </a:p>
          <a:p>
            <a:pPr algn="just"/>
            <a:endParaRPr lang="es-ES" sz="1200" b="1" dirty="0" smtClean="0">
              <a:latin typeface="Google Sans"/>
            </a:endParaRPr>
          </a:p>
          <a:p>
            <a:pPr algn="just"/>
            <a:r>
              <a:rPr lang="es-ES" sz="1200" b="1" dirty="0" smtClean="0">
                <a:latin typeface="Google Sans"/>
              </a:rPr>
              <a:t> </a:t>
            </a:r>
            <a:r>
              <a:rPr lang="es-ES" sz="1200" b="1" dirty="0">
                <a:latin typeface="Google Sans"/>
              </a:rPr>
              <a:t>¿Qué artefactos de la casa gastan mayor cantidad de energía? ¿Cómo podríamos disminuir este gasto? </a:t>
            </a:r>
            <a:endParaRPr lang="es-ES" sz="1200" b="1" dirty="0" smtClean="0">
              <a:latin typeface="Google Sans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1306041" y="5644756"/>
            <a:ext cx="1584176" cy="2441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ONLINE</a:t>
            </a:r>
            <a:endParaRPr lang="es-CL" dirty="0"/>
          </a:p>
        </p:txBody>
      </p:sp>
      <p:sp>
        <p:nvSpPr>
          <p:cNvPr id="13" name="Flecha abajo 12"/>
          <p:cNvSpPr/>
          <p:nvPr/>
        </p:nvSpPr>
        <p:spPr>
          <a:xfrm>
            <a:off x="1880283" y="5967574"/>
            <a:ext cx="435693" cy="375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356993"/>
            <a:ext cx="4032448" cy="1949874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363742" y="6403981"/>
            <a:ext cx="3904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https://forms.gle/NF43MQYtnEorB9x68</a:t>
            </a:r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395183"/>
              </p:ext>
            </p:extLst>
          </p:nvPr>
        </p:nvGraphicFramePr>
        <p:xfrm>
          <a:off x="396278" y="764704"/>
          <a:ext cx="8136904" cy="5150846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3600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Ciencias Naturales / 5° Año Básico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Adelina Elgueta</a:t>
                      </a:r>
                      <a:r>
                        <a:rPr lang="es-CL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Cornejo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3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(O</a:t>
                      </a: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s-E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11)</a:t>
                      </a:r>
                      <a:r>
                        <a:rPr lang="es-ES" sz="14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Explicar la importancia de la energía eléctrica en la vida cotidiana y proponer medidas para promover su ahorro y su uso responsable.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7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 smtClean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4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IE3:</a:t>
                      </a:r>
                      <a:r>
                        <a:rPr lang="es-E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Explican los cambios de conductas destinadas a ahorrar energía eléctrica.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IE4:</a:t>
                      </a:r>
                      <a:r>
                        <a:rPr lang="es-E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Proporcionan ejemplos que ponen en evidencia la importancia de la energía eléctrica en nuestra civilización.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Energía</a:t>
                      </a:r>
                      <a:r>
                        <a:rPr lang="es-ES_tradnl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eléctrica y conductas de ahorro</a:t>
                      </a:r>
                      <a:r>
                        <a:rPr lang="es-ES_tradn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Explicar – Formular predicciones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3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Retroalimentar aprendizajes </a:t>
                      </a:r>
                      <a:r>
                        <a:rPr lang="es-E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logrados relacionados con IE3: Explican los cambios de conductas destinadas a ahorrar energía eléctrica.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IE4: Proporcionan ejemplos que ponen en evidencia la importancia de la energía eléctrica en nuestra civilización.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evaluará a través de </a:t>
                      </a:r>
                      <a:r>
                        <a:rPr lang="es-E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Ticket de Salida:</a:t>
                      </a:r>
                      <a:endParaRPr lang="es-ES" sz="14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IE3: Explican los cambios de conductas destinadas a ahorrar energía eléctrica.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IE4: Proporcionan ejemplos que ponen en evidencia la importancia de la energía eléctrica en nuestra civilización.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454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65983"/>
            <a:ext cx="8229600" cy="922114"/>
          </a:xfrm>
        </p:spPr>
        <p:txBody>
          <a:bodyPr/>
          <a:lstStyle/>
          <a:p>
            <a:r>
              <a:rPr lang="es-CL" dirty="0" smtClean="0">
                <a:latin typeface="Brush Script MT" panose="03060802040406070304" pitchFamily="66" charset="0"/>
              </a:rPr>
              <a:t>Reglas clases virtuales</a:t>
            </a:r>
            <a:endParaRPr lang="es-CL" dirty="0">
              <a:latin typeface="Brush Script MT" panose="03060802040406070304" pitchFamily="66" charset="0"/>
            </a:endParaRPr>
          </a:p>
        </p:txBody>
      </p:sp>
      <p:sp>
        <p:nvSpPr>
          <p:cNvPr id="6" name="Marcador de contenido 2"/>
          <p:cNvSpPr txBox="1">
            <a:spLocks noGrp="1"/>
          </p:cNvSpPr>
          <p:nvPr>
            <p:ph idx="1"/>
          </p:nvPr>
        </p:nvSpPr>
        <p:spPr>
          <a:xfrm>
            <a:off x="251520" y="1052736"/>
            <a:ext cx="8640960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Cuando inicies sesión debes mantener la cámara encendida.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Debes mantener el micrófono apagado y sólo activarlo cuando respondas a la lista, te hagan alguna pregunta o tengas alguna duda.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Preséntate con vestimenta adecuada para la clase.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El chat es sólo para escribir alguna pregunta o duda que tengas.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No consumas alimentos mientras estés en clases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El apoderado o adulto puede estar a su lado. Pero no debe interrumpir las clases. </a:t>
            </a:r>
            <a:endParaRPr kumimoji="0" lang="es-MX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anose="0204060206030A02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Ciencias Naturales </a:t>
            </a:r>
            <a:endParaRPr lang="es-CL" b="1" dirty="0">
              <a:solidFill>
                <a:prstClr val="black"/>
              </a:solidFill>
            </a:endParaRP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72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695878" y="404664"/>
            <a:ext cx="7344816" cy="7920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>
                <a:solidFill>
                  <a:srgbClr val="4F81BD">
                    <a:lumMod val="50000"/>
                  </a:srgbClr>
                </a:solidFill>
              </a:rPr>
              <a:t>Objetivo de la clase: </a:t>
            </a:r>
          </a:p>
        </p:txBody>
      </p:sp>
      <p:sp>
        <p:nvSpPr>
          <p:cNvPr id="5" name="Elipse 4"/>
          <p:cNvSpPr/>
          <p:nvPr/>
        </p:nvSpPr>
        <p:spPr>
          <a:xfrm>
            <a:off x="695878" y="2132856"/>
            <a:ext cx="7344816" cy="388843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Retroalimentar aprendizajes logrados relacionados con IE3: Explican los cambios de conductas destinadas a ahorrar energía </a:t>
            </a:r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eléctrica y IE4</a:t>
            </a: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Proporcionan ejemplos que ponen en evidencia la importancia de la energía eléctrica en nuestra civilización.</a:t>
            </a:r>
          </a:p>
          <a:p>
            <a:pPr algn="ctr">
              <a:lnSpc>
                <a:spcPct val="115000"/>
              </a:lnSpc>
            </a:pPr>
            <a:endParaRPr lang="es-ES" sz="20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11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s-CL" sz="3200" dirty="0" smtClean="0"/>
              <a:t>RESULTADOS AL </a:t>
            </a:r>
            <a:r>
              <a:rPr lang="es-CL" sz="3200" dirty="0" smtClean="0"/>
              <a:t>02-12-2020</a:t>
            </a:r>
            <a:r>
              <a:rPr lang="es-CL" sz="3200" dirty="0" smtClean="0"/>
              <a:t/>
            </a:r>
            <a:br>
              <a:rPr lang="es-CL" sz="3200" dirty="0" smtClean="0"/>
            </a:br>
            <a:r>
              <a:rPr lang="es-CL" sz="3200" dirty="0" smtClean="0"/>
              <a:t>Evaluados </a:t>
            </a:r>
            <a:r>
              <a:rPr lang="es-CL" sz="3200" dirty="0" smtClean="0"/>
              <a:t>23 </a:t>
            </a:r>
            <a:r>
              <a:rPr lang="es-CL" sz="3200" dirty="0" smtClean="0"/>
              <a:t>estudiantes</a:t>
            </a:r>
            <a:endParaRPr lang="es-CL" sz="3200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3212799"/>
              </p:ext>
            </p:extLst>
          </p:nvPr>
        </p:nvGraphicFramePr>
        <p:xfrm>
          <a:off x="1259632" y="1245880"/>
          <a:ext cx="640871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350"/>
                <a:gridCol w="3300447"/>
                <a:gridCol w="1559915"/>
              </a:tblGrid>
              <a:tr h="290727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NIVE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CANTIDAD ALUMNOS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290727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14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61%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290727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ML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6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26%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290727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PL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3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13%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1043608" y="5013176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i="1" dirty="0" smtClean="0">
                <a:solidFill>
                  <a:prstClr val="black"/>
                </a:solidFill>
              </a:rPr>
              <a:t>Contenidos más bajos: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i="1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i="1" dirty="0" smtClean="0">
                <a:solidFill>
                  <a:prstClr val="black"/>
                </a:solidFill>
              </a:rPr>
              <a:t>OBSERVAR EL GRÁFICO… Y RESPONDER PREGUNTAS 2 Y 3… LA MÁS BAJA LA PREGUNTA N° 2.</a:t>
            </a:r>
            <a:endParaRPr lang="es-CL" i="1" dirty="0">
              <a:solidFill>
                <a:prstClr val="black"/>
              </a:solidFill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1606842" y="941677"/>
            <a:ext cx="6002324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prstClr val="black"/>
                </a:solidFill>
              </a:rPr>
              <a:t>OA11: </a:t>
            </a:r>
            <a:r>
              <a:rPr lang="es-ES" b="1" dirty="0" smtClean="0">
                <a:solidFill>
                  <a:prstClr val="black"/>
                </a:solidFill>
              </a:rPr>
              <a:t>IE3 Conductas de ahorro de energía </a:t>
            </a:r>
            <a:endParaRPr lang="es-CL" b="1" dirty="0">
              <a:solidFill>
                <a:prstClr val="black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1835696" y="2852936"/>
            <a:ext cx="4824536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prstClr val="black"/>
                </a:solidFill>
              </a:rPr>
              <a:t>OA11: </a:t>
            </a:r>
            <a:r>
              <a:rPr lang="es-ES" b="1" dirty="0" smtClean="0">
                <a:solidFill>
                  <a:prstClr val="black"/>
                </a:solidFill>
              </a:rPr>
              <a:t>IE4 Importancia de la Energía Eléctrica </a:t>
            </a:r>
            <a:endParaRPr lang="es-CL" b="1" dirty="0">
              <a:solidFill>
                <a:prstClr val="black"/>
              </a:solidFill>
            </a:endParaRPr>
          </a:p>
        </p:txBody>
      </p:sp>
      <p:graphicFrame>
        <p:nvGraphicFramePr>
          <p:cNvPr id="9" name="Marcador de conteni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525421"/>
              </p:ext>
            </p:extLst>
          </p:nvPr>
        </p:nvGraphicFramePr>
        <p:xfrm>
          <a:off x="1269976" y="3304133"/>
          <a:ext cx="639836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724"/>
                <a:gridCol w="2966585"/>
                <a:gridCol w="2040059"/>
              </a:tblGrid>
              <a:tr h="229239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NIVE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CANTIDAD ALUMNOS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229239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23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100%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229239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ML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229239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PL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ángulo redondeado 3"/>
          <p:cNvSpPr/>
          <p:nvPr/>
        </p:nvSpPr>
        <p:spPr>
          <a:xfrm>
            <a:off x="7884368" y="1772816"/>
            <a:ext cx="86409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black"/>
                </a:solidFill>
              </a:rPr>
              <a:t>83</a:t>
            </a:r>
            <a:r>
              <a:rPr lang="es-CL" dirty="0" smtClean="0">
                <a:solidFill>
                  <a:prstClr val="black"/>
                </a:solidFill>
              </a:rPr>
              <a:t>%</a:t>
            </a:r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7884368" y="3789040"/>
            <a:ext cx="86409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black"/>
                </a:solidFill>
              </a:rPr>
              <a:t>98</a:t>
            </a:r>
            <a:r>
              <a:rPr lang="es-CL" dirty="0" smtClean="0">
                <a:solidFill>
                  <a:prstClr val="black"/>
                </a:solidFill>
              </a:rPr>
              <a:t>%</a:t>
            </a:r>
            <a:endParaRPr lang="es-C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91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78875" y="62068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Inicio</a:t>
            </a:r>
            <a:br>
              <a:rPr lang="es-CL" dirty="0" smtClean="0"/>
            </a:br>
            <a:r>
              <a:rPr lang="es-CL" dirty="0" smtClean="0"/>
              <a:t>Activación Conocimientos Previos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ángulo redondeado 4"/>
          <p:cNvSpPr/>
          <p:nvPr/>
        </p:nvSpPr>
        <p:spPr>
          <a:xfrm>
            <a:off x="1241828" y="2530640"/>
            <a:ext cx="6552728" cy="108012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Nombra conductas de ahorro de energía</a:t>
            </a:r>
          </a:p>
        </p:txBody>
      </p:sp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066" y="4005064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980729"/>
            <a:ext cx="8229600" cy="2304256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just"/>
            <a:r>
              <a:rPr lang="es-CL" dirty="0" smtClean="0"/>
              <a:t>A continuación, analizaremos las preguntas de la evaluación formativa realizada la semana anterior, dando énfasis a aquellas</a:t>
            </a:r>
            <a:r>
              <a:rPr lang="es-ES" dirty="0" smtClean="0"/>
              <a:t> </a:t>
            </a:r>
            <a:r>
              <a:rPr lang="es-ES" dirty="0"/>
              <a:t>preguntas con resultados </a:t>
            </a:r>
            <a:r>
              <a:rPr lang="es-ES" dirty="0" smtClean="0"/>
              <a:t>más descendidos.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8514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7504" y="188640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s-ES" dirty="0" smtClean="0">
                <a:solidFill>
                  <a:srgbClr val="FF0000"/>
                </a:solidFill>
                <a:latin typeface="Google Sans"/>
              </a:rPr>
              <a:t>¿</a:t>
            </a:r>
            <a:r>
              <a:rPr lang="es-ES" dirty="0">
                <a:solidFill>
                  <a:srgbClr val="FF0000"/>
                </a:solidFill>
                <a:latin typeface="Google Sans"/>
              </a:rPr>
              <a:t>Cuál de las siguientes conductas permite ahorrar energía eléctrica</a:t>
            </a:r>
            <a:r>
              <a:rPr lang="es-ES" dirty="0" smtClean="0">
                <a:solidFill>
                  <a:srgbClr val="FF0000"/>
                </a:solidFill>
                <a:latin typeface="Google Sans"/>
              </a:rPr>
              <a:t>?</a:t>
            </a:r>
          </a:p>
          <a:p>
            <a:r>
              <a:rPr lang="es-ES" dirty="0">
                <a:solidFill>
                  <a:srgbClr val="FF0000"/>
                </a:solidFill>
                <a:latin typeface="Google Sans"/>
              </a:rPr>
              <a:t>	</a:t>
            </a:r>
            <a:r>
              <a:rPr lang="es-ES" dirty="0" smtClean="0">
                <a:solidFill>
                  <a:srgbClr val="FF0000"/>
                </a:solidFill>
                <a:latin typeface="Google Sans"/>
              </a:rPr>
              <a:t>				              </a:t>
            </a:r>
            <a:r>
              <a:rPr lang="es-ES" b="1" dirty="0" smtClean="0">
                <a:solidFill>
                  <a:srgbClr val="FF0000"/>
                </a:solidFill>
                <a:latin typeface="Roboto"/>
              </a:rPr>
              <a:t>17 </a:t>
            </a:r>
            <a:r>
              <a:rPr lang="es-ES" b="1" dirty="0">
                <a:solidFill>
                  <a:srgbClr val="FF0000"/>
                </a:solidFill>
                <a:latin typeface="Roboto"/>
              </a:rPr>
              <a:t>de 23 respuestas correctas</a:t>
            </a:r>
            <a:endParaRPr lang="es-CL" b="1" dirty="0">
              <a:solidFill>
                <a:srgbClr val="FF0000"/>
              </a:solidFill>
            </a:endParaRPr>
          </a:p>
        </p:txBody>
      </p:sp>
      <p:sp>
        <p:nvSpPr>
          <p:cNvPr id="3" name="Elipse 2"/>
          <p:cNvSpPr/>
          <p:nvPr/>
        </p:nvSpPr>
        <p:spPr>
          <a:xfrm>
            <a:off x="611560" y="980728"/>
            <a:ext cx="7416824" cy="72008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/>
              <a:t>B. Utilizar ampolletas que consuman menor cantidad de watt por hora.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07504" y="2009837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Google Sans"/>
              </a:rPr>
              <a:t>Observa el gráfico y responde las preguntas 2 y 3</a:t>
            </a:r>
            <a:endParaRPr lang="es-CL" dirty="0">
              <a:latin typeface="Google Sans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364952"/>
            <a:ext cx="4453145" cy="3327759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215516" y="5877272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FF0000"/>
                </a:solidFill>
                <a:latin typeface="Google Sans"/>
              </a:rPr>
              <a:t>2. ¿Qué artefactos de la casa gastan mayor cantidad de energía? ¿Cómo podríamos disminuir este gasto? </a:t>
            </a:r>
            <a:r>
              <a:rPr lang="es-ES" dirty="0" smtClean="0">
                <a:solidFill>
                  <a:srgbClr val="FF0000"/>
                </a:solidFill>
                <a:latin typeface="Google Sans"/>
              </a:rPr>
              <a:t>                             </a:t>
            </a:r>
            <a:r>
              <a:rPr lang="es-ES" b="1" dirty="0" smtClean="0">
                <a:solidFill>
                  <a:srgbClr val="FF0000"/>
                </a:solidFill>
                <a:latin typeface="Google Sans"/>
              </a:rPr>
              <a:t>16 de 23 respuestas correctas</a:t>
            </a:r>
            <a:endParaRPr lang="es-CL" b="1" dirty="0">
              <a:solidFill>
                <a:srgbClr val="FF0000"/>
              </a:solidFill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198508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4396</TotalTime>
  <Words>985</Words>
  <Application>Microsoft Office PowerPoint</Application>
  <PresentationFormat>Presentación en pantalla (4:3)</PresentationFormat>
  <Paragraphs>116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7" baseType="lpstr">
      <vt:lpstr>Arial</vt:lpstr>
      <vt:lpstr>Arial Black</vt:lpstr>
      <vt:lpstr>Brush Script MT</vt:lpstr>
      <vt:lpstr>Calibri</vt:lpstr>
      <vt:lpstr>Century Gothic</vt:lpstr>
      <vt:lpstr>Footlight MT Light</vt:lpstr>
      <vt:lpstr>Google Sans</vt:lpstr>
      <vt:lpstr>Roboto</vt:lpstr>
      <vt:lpstr>Times New Roman</vt:lpstr>
      <vt:lpstr>Wingdings 2</vt:lpstr>
      <vt:lpstr>Wingdings 3</vt:lpstr>
      <vt:lpstr>Tema de Office</vt:lpstr>
      <vt:lpstr>1_Tema de Office</vt:lpstr>
      <vt:lpstr>PLANIFICACIÓN  CLASES VIRTUALES RETROALIMENTACIÓN CIENCIAS NATURALES 5° AÑO BÁSICO SEMANA N° 37 FECHA : 09-12-2020</vt:lpstr>
      <vt:lpstr>Presentación de PowerPoint</vt:lpstr>
      <vt:lpstr>Reglas clases virtuales</vt:lpstr>
      <vt:lpstr>Importante:</vt:lpstr>
      <vt:lpstr>Presentación de PowerPoint</vt:lpstr>
      <vt:lpstr>RESULTADOS AL 02-12-2020 Evaluados 23 estudiantes</vt:lpstr>
      <vt:lpstr>Inicio Activación Conocimientos Previos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Adelina</cp:lastModifiedBy>
  <cp:revision>160</cp:revision>
  <dcterms:created xsi:type="dcterms:W3CDTF">2020-07-06T03:06:52Z</dcterms:created>
  <dcterms:modified xsi:type="dcterms:W3CDTF">2020-12-03T04:16:24Z</dcterms:modified>
</cp:coreProperties>
</file>