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28" r:id="rId9"/>
    <p:sldId id="329" r:id="rId10"/>
    <p:sldId id="309" r:id="rId11"/>
    <p:sldId id="325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86477" autoAdjust="0"/>
  </p:normalViewPr>
  <p:slideViewPr>
    <p:cSldViewPr>
      <p:cViewPr>
        <p:scale>
          <a:sx n="61" d="100"/>
          <a:sy n="61" d="100"/>
        </p:scale>
        <p:origin x="-254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09-12-2020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09-12-2020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N°37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</a:t>
            </a:r>
            <a:r>
              <a:rPr lang="es-CL" sz="2800" dirty="0"/>
              <a:t> </a:t>
            </a:r>
            <a:r>
              <a:rPr lang="es-CL" sz="2800" dirty="0" smtClean="0"/>
              <a:t>07 al 11 de Diciembre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6264696"/>
          </a:xfrm>
        </p:spPr>
        <p:txBody>
          <a:bodyPr>
            <a:normAutofit/>
          </a:bodyPr>
          <a:lstStyle/>
          <a:p>
            <a:pPr lvl="0" algn="just"/>
            <a:r>
              <a:rPr lang="es-CL" sz="1800" dirty="0">
                <a:solidFill>
                  <a:schemeClr val="tx1"/>
                </a:solidFill>
              </a:rPr>
              <a:t>1.- Ejercicio </a:t>
            </a:r>
            <a:r>
              <a:rPr lang="es-CL" sz="1800" dirty="0" smtClean="0">
                <a:solidFill>
                  <a:schemeClr val="tx1"/>
                </a:solidFill>
              </a:rPr>
              <a:t>práctico: en relación al ejercicio de la clase pasada (identificación de metas para el año 2021), completa el siguiente cuadro:</a:t>
            </a:r>
          </a:p>
          <a:p>
            <a:pPr lvl="0" algn="just"/>
            <a:endParaRPr lang="es-CL" sz="1800" dirty="0">
              <a:solidFill>
                <a:schemeClr val="tx1"/>
              </a:solidFill>
            </a:endParaRPr>
          </a:p>
          <a:p>
            <a:pPr lvl="0" algn="just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endParaRPr lang="es-CL" sz="2000" dirty="0" smtClean="0">
              <a:solidFill>
                <a:schemeClr val="tx1"/>
              </a:solidFill>
            </a:endParaRPr>
          </a:p>
          <a:p>
            <a:pPr algn="just"/>
            <a:r>
              <a:rPr lang="es-CL" sz="2400" dirty="0" smtClean="0">
                <a:solidFill>
                  <a:schemeClr val="tx1"/>
                </a:solidFill>
              </a:rPr>
              <a:t>	</a:t>
            </a:r>
            <a:endParaRPr lang="es-CL" sz="2400" b="1" dirty="0">
              <a:solidFill>
                <a:schemeClr val="tx1"/>
              </a:solidFill>
            </a:endParaRPr>
          </a:p>
          <a:p>
            <a:pPr lvl="0" algn="l"/>
            <a:endParaRPr lang="es-CL" sz="2400" b="1" dirty="0">
              <a:solidFill>
                <a:schemeClr val="tx1"/>
              </a:solidFill>
            </a:endParaRPr>
          </a:p>
          <a:p>
            <a:pPr lvl="0" algn="just"/>
            <a:r>
              <a:rPr lang="es-CL" sz="2400" dirty="0">
                <a:solidFill>
                  <a:schemeClr val="tx1"/>
                </a:solidFill>
              </a:rPr>
              <a:t>		</a:t>
            </a: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10773"/>
              </p:ext>
            </p:extLst>
          </p:nvPr>
        </p:nvGraphicFramePr>
        <p:xfrm>
          <a:off x="1403648" y="2492896"/>
          <a:ext cx="6168008" cy="400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02"/>
                <a:gridCol w="1542002"/>
                <a:gridCol w="1542002"/>
                <a:gridCol w="1542002"/>
              </a:tblGrid>
              <a:tr h="1080120">
                <a:tc>
                  <a:txBody>
                    <a:bodyPr/>
                    <a:lstStyle/>
                    <a:p>
                      <a:r>
                        <a:rPr lang="es-MX" dirty="0" smtClean="0"/>
                        <a:t>Metas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Actividades </a:t>
                      </a:r>
                    </a:p>
                    <a:p>
                      <a:r>
                        <a:rPr lang="es-MX" sz="1200" b="0" dirty="0" smtClean="0"/>
                        <a:t>(qué acciones realizarías para alcanzar tu meta)</a:t>
                      </a:r>
                      <a:endParaRPr lang="es-MX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/>
                        <a:t>Recursos</a:t>
                      </a:r>
                      <a:r>
                        <a:rPr lang="es-MX" sz="1400" b="0" dirty="0" smtClean="0"/>
                        <a:t> (materiales, humanos, u otros)</a:t>
                      </a:r>
                    </a:p>
                    <a:p>
                      <a:endParaRPr lang="es-MX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Plazo</a:t>
                      </a:r>
                    </a:p>
                    <a:p>
                      <a:r>
                        <a:rPr lang="es-MX" sz="1400" b="0" dirty="0" smtClean="0"/>
                        <a:t>(en</a:t>
                      </a:r>
                      <a:r>
                        <a:rPr lang="es-MX" sz="1400" b="0" baseline="0" dirty="0" smtClean="0"/>
                        <a:t> cuánto tiempo crees poder realizarlo)</a:t>
                      </a:r>
                      <a:endParaRPr lang="es-MX" sz="1400" b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N°1: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N°2: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35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15625"/>
            <a:ext cx="77048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En relación al ejercicio anterior: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1.- ¿El alcanzar tus metas, en qué crees te podrán ayudar en tu vida?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2.- Realiza un collage utilizando imágenes (recortes, dibujos) de cómo </a:t>
            </a:r>
            <a:r>
              <a:rPr lang="es-MX" smtClean="0"/>
              <a:t>te visualizas </a:t>
            </a:r>
            <a:r>
              <a:rPr lang="es-MX" dirty="0" smtClean="0"/>
              <a:t>en un futuro. </a:t>
            </a:r>
            <a:endParaRPr lang="es-MX" dirty="0"/>
          </a:p>
          <a:p>
            <a:endParaRPr lang="es-CL" dirty="0"/>
          </a:p>
          <a:p>
            <a:r>
              <a:rPr lang="es-ES" dirty="0"/>
              <a:t> </a:t>
            </a:r>
            <a:endParaRPr lang="es-CL" dirty="0"/>
          </a:p>
          <a:p>
            <a:r>
              <a:rPr lang="es-ES" dirty="0"/>
              <a:t> </a:t>
            </a:r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98" y="455264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09133"/>
              </p:ext>
            </p:extLst>
          </p:nvPr>
        </p:nvGraphicFramePr>
        <p:xfrm>
          <a:off x="467544" y="1196752"/>
          <a:ext cx="8136904" cy="4630279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QUINTO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/>
                        <a:t>OA9. </a:t>
                      </a:r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Practicar en forma autónoma y perseverante, hábitos y actitudes orientadas a favorecer el aprendizaje y a desarrollar sus intereses.</a:t>
                      </a:r>
                    </a:p>
                    <a:p>
                      <a:pPr algn="just"/>
                      <a:endParaRPr lang="es-CL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67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 Se realiza reflexión en torno a los siguientes indicadores:</a:t>
                      </a:r>
                    </a:p>
                    <a:p>
                      <a:pPr algn="just"/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-Identifican  metas personales.</a:t>
                      </a:r>
                      <a:r>
                        <a:rPr lang="es-C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L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-Reconocen los posibles obstáculos a los que se pueden enfrentar en la consecución de sus metas.</a:t>
                      </a:r>
                    </a:p>
                    <a:p>
                      <a:pPr algn="just"/>
                      <a:r>
                        <a:rPr lang="es-CL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-Reconocen</a:t>
                      </a:r>
                      <a:r>
                        <a:rPr lang="es-CL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los posibles facilitadores que permitirán la consecución de sus metas.</a:t>
                      </a:r>
                      <a:endParaRPr lang="es-CL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8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Capacidad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reflexión para plantear y definir metas y las acciones necesarias para lograrlo.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51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Definen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metas de superación personales y/o académicas.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459432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conocer</a:t>
            </a:r>
            <a:r>
              <a:rPr lang="es-CL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algn="just"/>
            <a:endParaRPr lang="es-CL" sz="26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Logro de metas: </a:t>
            </a:r>
            <a:r>
              <a:rPr lang="es-CL" sz="2000" dirty="0">
                <a:solidFill>
                  <a:schemeClr val="tx1"/>
                </a:solidFill>
              </a:rPr>
              <a:t>Un logro es la obtención de aquello que se ha intentado desde hace un tiempo, en el cual se ha invertido tiempo y esfuerzo para conseguir y hacerlo realidad. No es consecuencia del azar ni la suerte</a:t>
            </a:r>
            <a:r>
              <a:rPr lang="es-CL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conocer</a:t>
            </a:r>
            <a:r>
              <a:rPr lang="es-CL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algn="just"/>
            <a:endParaRPr lang="es-CL" sz="26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Facilitadores: </a:t>
            </a:r>
            <a:r>
              <a:rPr lang="es-MX" sz="2000" dirty="0" smtClean="0">
                <a:solidFill>
                  <a:schemeClr val="tx1"/>
                </a:solidFill>
              </a:rPr>
              <a:t>es </a:t>
            </a:r>
            <a:r>
              <a:rPr lang="es-MX" sz="2000" dirty="0">
                <a:solidFill>
                  <a:schemeClr val="tx1"/>
                </a:solidFill>
              </a:rPr>
              <a:t>la </a:t>
            </a:r>
            <a:r>
              <a:rPr lang="es-MX" sz="2000" dirty="0" smtClean="0">
                <a:solidFill>
                  <a:schemeClr val="tx1"/>
                </a:solidFill>
              </a:rPr>
              <a:t>persona, elemento o circunstancia que </a:t>
            </a:r>
            <a:r>
              <a:rPr lang="es-MX" sz="2000" dirty="0">
                <a:solidFill>
                  <a:schemeClr val="tx1"/>
                </a:solidFill>
              </a:rPr>
              <a:t>ayuda </a:t>
            </a:r>
            <a:r>
              <a:rPr lang="es-MX" sz="2000" dirty="0" smtClean="0">
                <a:solidFill>
                  <a:schemeClr val="tx1"/>
                </a:solidFill>
              </a:rPr>
              <a:t>a</a:t>
            </a:r>
            <a:r>
              <a:rPr lang="es-MX" sz="2000" dirty="0">
                <a:solidFill>
                  <a:schemeClr val="tx1"/>
                </a:solidFill>
              </a:rPr>
              <a:t> entender los objetivos </a:t>
            </a:r>
            <a:r>
              <a:rPr lang="es-MX" sz="2000" dirty="0" smtClean="0">
                <a:solidFill>
                  <a:schemeClr val="tx1"/>
                </a:solidFill>
              </a:rPr>
              <a:t>y </a:t>
            </a:r>
            <a:r>
              <a:rPr lang="es-MX" sz="2000" dirty="0">
                <a:solidFill>
                  <a:schemeClr val="tx1"/>
                </a:solidFill>
              </a:rPr>
              <a:t>contribuye a crear un plan para </a:t>
            </a:r>
            <a:r>
              <a:rPr lang="es-MX" sz="2000" dirty="0" smtClean="0">
                <a:solidFill>
                  <a:schemeClr val="tx1"/>
                </a:solidFill>
              </a:rPr>
              <a:t>alcanzarlos, </a:t>
            </a:r>
            <a:r>
              <a:rPr lang="es-MX" sz="2000" dirty="0">
                <a:solidFill>
                  <a:schemeClr val="tx1"/>
                </a:solidFill>
              </a:rPr>
              <a:t>utilizando herramientas que permitan al grupo alcanzar un consenso en los desacuerdos preexistentes o que surjan en el transcurso del mismo</a:t>
            </a:r>
            <a:r>
              <a:rPr lang="es-MX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8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>
                <a:solidFill>
                  <a:schemeClr val="tx1"/>
                </a:solidFill>
              </a:rPr>
              <a:t>Algunos conceptos que debes conocer</a:t>
            </a:r>
            <a:r>
              <a:rPr lang="es-CL" sz="2400" b="1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es-CL" sz="2600" b="1" dirty="0">
              <a:solidFill>
                <a:schemeClr val="tx1"/>
              </a:solidFill>
            </a:endParaRPr>
          </a:p>
          <a:p>
            <a:pPr algn="just"/>
            <a:endParaRPr lang="es-CL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CL" sz="2000" b="1" dirty="0" smtClean="0">
                <a:solidFill>
                  <a:schemeClr val="tx1"/>
                </a:solidFill>
              </a:rPr>
              <a:t>Obstaculizadores: </a:t>
            </a:r>
            <a:r>
              <a:rPr lang="es-CL" sz="2000" dirty="0" smtClean="0">
                <a:solidFill>
                  <a:schemeClr val="tx1"/>
                </a:solidFill>
              </a:rPr>
              <a:t>aspectos</a:t>
            </a:r>
            <a:r>
              <a:rPr lang="es-CL" sz="2000" b="1" dirty="0" smtClean="0">
                <a:solidFill>
                  <a:schemeClr val="tx1"/>
                </a:solidFill>
              </a:rPr>
              <a:t> </a:t>
            </a:r>
            <a:r>
              <a:rPr lang="es-CL" sz="2000" dirty="0" smtClean="0">
                <a:solidFill>
                  <a:schemeClr val="tx1"/>
                </a:solidFill>
              </a:rPr>
              <a:t>q</a:t>
            </a:r>
            <a:r>
              <a:rPr lang="es-MX" sz="2000" dirty="0" err="1" smtClean="0">
                <a:solidFill>
                  <a:schemeClr val="tx1"/>
                </a:solidFill>
              </a:rPr>
              <a:t>ue</a:t>
            </a:r>
            <a:r>
              <a:rPr lang="es-MX" sz="2000" dirty="0" smtClean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las </a:t>
            </a:r>
            <a:r>
              <a:rPr lang="es-MX" sz="2000" dirty="0" smtClean="0">
                <a:solidFill>
                  <a:schemeClr val="tx1"/>
                </a:solidFill>
              </a:rPr>
              <a:t>limitan, </a:t>
            </a:r>
            <a:r>
              <a:rPr lang="es-MX" sz="2000" dirty="0">
                <a:solidFill>
                  <a:schemeClr val="tx1"/>
                </a:solidFill>
              </a:rPr>
              <a:t>tienen que ver, en su mayoría, con la carencia de recursos materiales, infraestructura y tiempo, además de la presencia de alumnos con dificultadas de aprendizaje y actitudes negativas por parte de éstos como: desinterés, inseguridad a indisciplina.</a:t>
            </a:r>
            <a:endParaRPr lang="es-CL" sz="2000" b="1" dirty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75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Reflexión: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CL" sz="1800" dirty="0" smtClean="0">
                <a:solidFill>
                  <a:schemeClr val="tx1"/>
                </a:solidFill>
              </a:rPr>
              <a:t>A nivel personal, con cuál facilitador y obstaculizador me identifico, ¿por qué?</a:t>
            </a:r>
          </a:p>
          <a:p>
            <a:pPr lvl="0" algn="just"/>
            <a:endParaRPr lang="es-CL" sz="2000" dirty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90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657814"/>
              </p:ext>
            </p:extLst>
          </p:nvPr>
        </p:nvGraphicFramePr>
        <p:xfrm>
          <a:off x="1635807" y="263691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FACILITADOR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OBSTACULIZADOR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1.-Colaborador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1.-Envidia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2.- Compañerismo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2.- Competencia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3.- Generosidad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3.- Desconfianza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4.- Afecto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4.- Irresponsabilidad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981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592</Words>
  <Application>Microsoft Office PowerPoint</Application>
  <PresentationFormat>Presentación en pantalla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N°37 FECHA : 07 al 11 de Diciembre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Inicio: Activación Conocimientos Previos</vt:lpstr>
      <vt:lpstr>Reflexión: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Jean Piaget</cp:lastModifiedBy>
  <cp:revision>134</cp:revision>
  <dcterms:created xsi:type="dcterms:W3CDTF">2020-07-06T03:06:52Z</dcterms:created>
  <dcterms:modified xsi:type="dcterms:W3CDTF">2020-12-09T19:24:45Z</dcterms:modified>
</cp:coreProperties>
</file>