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332" r:id="rId4"/>
    <p:sldId id="295" r:id="rId5"/>
    <p:sldId id="317" r:id="rId6"/>
    <p:sldId id="318" r:id="rId7"/>
    <p:sldId id="304" r:id="rId8"/>
    <p:sldId id="349" r:id="rId9"/>
    <p:sldId id="350" r:id="rId10"/>
    <p:sldId id="351" r:id="rId11"/>
    <p:sldId id="352" r:id="rId12"/>
    <p:sldId id="353" r:id="rId13"/>
    <p:sldId id="354" r:id="rId14"/>
    <p:sldId id="297" r:id="rId15"/>
    <p:sldId id="355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1113" y="696913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CL" altLang="es-CL" smtClean="0"/>
              <a:t>Sin iluminación y solo con la luz natural, obligatoriamente tendrías que acostarte muy temprano o bien usar velas, como hacía casi todo el mundo hace cien años atrás.</a:t>
            </a:r>
          </a:p>
          <a:p>
            <a:r>
              <a:rPr lang="es-CL" altLang="es-CL" smtClean="0"/>
              <a:t>No dispondrías de medios de comunicación electrónicos. No podrías escuchar radio, ni ver televisión, ni hablar por teléfono. Tampoco podrías jugar en el computador ni emplear internet.</a:t>
            </a:r>
          </a:p>
          <a:p>
            <a:r>
              <a:rPr lang="es-CL" altLang="es-CL" smtClean="0"/>
              <a:t>Tampoco funcionarían los electrodomésticos: aspiradoras, lavadoras de ropa, el secador de pelo, etc. Un gran problema sería el conservar los alimentos, pues no funcionaría el refrigerador.</a:t>
            </a:r>
          </a:p>
          <a:p>
            <a:endParaRPr lang="es-CL" altLang="es-CL" smtClean="0"/>
          </a:p>
          <a:p>
            <a:endParaRPr lang="es-CL" altLang="es-CL" smtClean="0"/>
          </a:p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ED5AF7-1557-42A0-B0E1-D49C59BBEE7F}" type="slidenum">
              <a:rPr lang="es-CL" altLang="es-CL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s-CL" altLang="es-C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6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1113" y="696913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CL" altLang="es-CL" smtClean="0"/>
              <a:t>Al no existir el alumbrado público, las noches en las calles serían muy oscuras. Tampoco veríamos letreros publicitarios luminosos.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Tampoco tendríamos semáforos, pero esto no sería muy importante, pues no habría automóviles, ni buses, ni camiones, pues ellos también necesitan energía eléctrica para funcionar. El motor a combustión posee un circuito eléctrico que distribuye las chispas que encienden el combustible.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Posiblemente regresarían las carretas tiradas por caballos así como los trenes y barcos a vapor.</a:t>
            </a:r>
          </a:p>
          <a:p>
            <a:r>
              <a:rPr lang="es-CL" altLang="es-CL" smtClean="0"/>
              <a:t>Uno de los problemas más graves sería la paralización de la gran industria y el comercio. Desde la industria minera hasta los supermercados y grandes tiendas no podrían funcionar.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La cantidad de bienes y servicios que requiere hoy una ciudad grande serían imposibles de abastecer. Las cadenas de fríos para los alimentos no podría existir. Empezaríamos a pasar hambre. Los hospitales no podrían funcionar como hoy, no funcionarían ni los rayos X ni menos los escáner. 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En los grandes edificios no funcionarían los asesores y llegaría agua solo hasta los primeros pisos, pues se requiere de bombas eléctricas para llevarla a los pisos altos.</a:t>
            </a:r>
          </a:p>
          <a:p>
            <a:pPr>
              <a:spcBef>
                <a:spcPct val="0"/>
              </a:spcBef>
            </a:pPr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Al no poder funcionar los computadores ni las cajas registradoras, el comercio, los bancos y la bolsa de comercio, se produciría un descalabro económico.</a:t>
            </a:r>
          </a:p>
          <a:p>
            <a:pPr>
              <a:spcBef>
                <a:spcPct val="0"/>
              </a:spcBef>
            </a:pPr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Ojalá podamos seguir teniendo energía eléctrica.</a:t>
            </a:r>
          </a:p>
          <a:p>
            <a:endParaRPr lang="es-CL" altLang="es-CL" smtClean="0"/>
          </a:p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4963" y="8977313"/>
            <a:ext cx="3170237" cy="481012"/>
          </a:xfrm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322765-3113-4523-AD0D-6C32EE622F18}" type="slidenum">
              <a:rPr lang="es-CL" altLang="es-CL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s-CL" altLang="es-C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4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CL" altLang="es-CL" smtClean="0"/>
              <a:t>La tabla de la figura </a:t>
            </a:r>
            <a:r>
              <a:rPr lang="es-CL" altLang="es-CL" b="1" smtClean="0"/>
              <a:t>22</a:t>
            </a:r>
            <a:r>
              <a:rPr lang="es-CL" altLang="es-CL" smtClean="0"/>
              <a:t> muestra los consumos de energía eléctrica, expresada en la unidad que emplean las empresas que nos abastecen de energía eléctrica: el kilo Watt hora (kWh) en algunos países.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Los datos corresponden al consumo promedio por persona (consumo per cápita) y se muestra en períodos pasados de 10 años, desde 1980. </a:t>
            </a:r>
          </a:p>
          <a:p>
            <a:pPr>
              <a:spcBef>
                <a:spcPct val="0"/>
              </a:spcBef>
            </a:pPr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>
                <a:solidFill>
                  <a:srgbClr val="C00000"/>
                </a:solidFill>
              </a:rPr>
              <a:t>¿En cuál de los países considerados sus habitantes consumen más energía eléctrica?, ¿en cuál menos? 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Los habitantes de Estados Unidos son lejos los que más energía eléctrica utilizan, y los habitantes de Chile, los que menos.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>
                <a:solidFill>
                  <a:srgbClr val="C00000"/>
                </a:solidFill>
              </a:rPr>
              <a:t>¿Qué ha ocurrido con el consumo de la energía eléctrica en estos países al pasar los años?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/>
              <a:t>En todos ha aumentado.</a:t>
            </a:r>
          </a:p>
          <a:p>
            <a:endParaRPr lang="es-CL" altLang="es-CL" sz="500" smtClean="0"/>
          </a:p>
          <a:p>
            <a:pPr>
              <a:spcBef>
                <a:spcPct val="0"/>
              </a:spcBef>
            </a:pPr>
            <a:r>
              <a:rPr lang="es-CL" altLang="es-CL" smtClean="0">
                <a:solidFill>
                  <a:srgbClr val="C00000"/>
                </a:solidFill>
              </a:rPr>
              <a:t>¿Qué crees que ocurrirá en las próximas décadas?</a:t>
            </a:r>
          </a:p>
          <a:p>
            <a:r>
              <a:rPr lang="es-CL" altLang="es-CL" smtClean="0"/>
              <a:t>Lo más probable es que aumentará.</a:t>
            </a:r>
          </a:p>
          <a:p>
            <a:endParaRPr lang="es-CL" altLang="es-C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E4821F-8009-4BC9-8D27-915C6C82CA75}" type="slidenum">
              <a:rPr lang="es-CL" altLang="es-CL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s-CL" altLang="es-C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1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La energía es lo que permite los cambios en el universo, lo que permite que vivamos y que las cosas funcionen.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sz="500" dirty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La energía se manifiesta a través de la capacidad de que se originen fuerzas que produzcan desplazamientos en objetos, y lo hace tomando formas diversas: movimiento, calor, etc.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sz="500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Actualmente casi todo lo que usamos emplea energía eléctrica para funcionar: radios, televisores, linternas, teléfonos, muchas herramientas, etc.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sz="500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En una ampolleta la energía eléctrica se transforma en energía luminosa y también en energía calórica. En un taladro o ventilador, la energía eléctrica se transforma en energía de movimiento.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sz="500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Podemos obtener energía eléctrica de varias maneras. Una muy importante es a partir de la energía química (pilas y baterías); otra es a partir de la energía mecánica (dínamo) y otra a partir de la luz (celdas fotovoltaicas)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sz="500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Muchos son los científicos que han contribuido con el desarrollo de la electricidad: Franklin, Volta, Ampere, Ohm, Edison son algunos de ellos.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sz="500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La energía eléctrica hoy es imprescindible, la necesitamos en nuestras vidas cotidianas como simples personas y también como sociedad.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sz="500" dirty="0" smtClean="0"/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s-CL" dirty="0" smtClean="0"/>
              <a:t>El uso de las energías tiene como consecuencia un impacto negativo en el planeta. Por ello debemos, como persona y sociedad, hacer uso responsable de ella y ahorrar todo lo que sea posible.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s-CL" dirty="0" smtClean="0"/>
          </a:p>
          <a:p>
            <a:pPr eaLnBrk="1" hangingPunct="1">
              <a:spcBef>
                <a:spcPct val="0"/>
              </a:spcBef>
              <a:defRPr/>
            </a:pPr>
            <a:endParaRPr lang="es-CL" dirty="0" smtClean="0"/>
          </a:p>
          <a:p>
            <a:pPr eaLnBrk="1" hangingPunct="1">
              <a:spcBef>
                <a:spcPct val="0"/>
              </a:spcBef>
              <a:defRPr/>
            </a:pPr>
            <a:endParaRPr lang="es-CL" dirty="0" smtClean="0"/>
          </a:p>
          <a:p>
            <a:pPr eaLnBrk="1" hangingPunct="1">
              <a:spcBef>
                <a:spcPct val="0"/>
              </a:spcBef>
              <a:defRPr/>
            </a:pPr>
            <a:endParaRPr lang="es-CL" dirty="0" smtClean="0"/>
          </a:p>
        </p:txBody>
      </p:sp>
      <p:sp>
        <p:nvSpPr>
          <p:cNvPr id="4198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4AA6C8-C4CB-445A-A2E2-2B137857DD1F}" type="slidenum">
              <a:rPr lang="es-CL" altLang="es-CL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s-CL" altLang="es-CL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16-12-2020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13406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" y="116632"/>
            <a:ext cx="9240739" cy="4176464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107504" y="4293096"/>
            <a:ext cx="903649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2400" dirty="0">
                <a:solidFill>
                  <a:schemeClr val="tx1"/>
                </a:solidFill>
              </a:rPr>
              <a:t>Explora el funcionamiento de los circuitos </a:t>
            </a:r>
            <a:r>
              <a:rPr lang="es-ES" sz="2400" dirty="0" smtClean="0">
                <a:solidFill>
                  <a:schemeClr val="tx1"/>
                </a:solidFill>
              </a:rPr>
              <a:t>eléctricos con </a:t>
            </a:r>
            <a:r>
              <a:rPr lang="es-ES" sz="2400" dirty="0">
                <a:solidFill>
                  <a:schemeClr val="tx1"/>
                </a:solidFill>
              </a:rPr>
              <a:t>el </a:t>
            </a:r>
            <a:r>
              <a:rPr lang="es-ES" sz="2400" dirty="0" smtClean="0">
                <a:solidFill>
                  <a:schemeClr val="tx1"/>
                </a:solidFill>
              </a:rPr>
              <a:t>simulador</a:t>
            </a:r>
          </a:p>
          <a:p>
            <a:pPr algn="just"/>
            <a:r>
              <a:rPr lang="es-ES" sz="2400" b="1" dirty="0">
                <a:solidFill>
                  <a:schemeClr val="tx1"/>
                </a:solidFill>
              </a:rPr>
              <a:t>Para usar el simulador ingresa al siguiente link:</a:t>
            </a:r>
          </a:p>
          <a:p>
            <a:pPr algn="just"/>
            <a:r>
              <a:rPr lang="es-ES" sz="2400" b="1" dirty="0">
                <a:solidFill>
                  <a:srgbClr val="FF0000"/>
                </a:solidFill>
              </a:rPr>
              <a:t>https://phet.colorado.edu/sims/html/circuit-construction-kitdc/latest/circuit-construction-kit-dc_e</a:t>
            </a:r>
            <a:endParaRPr lang="es-C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4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"/>
            <a:ext cx="9116153" cy="672003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940152" y="4941168"/>
            <a:ext cx="3024336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Espero te haya parecido interesante lo aprendido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5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5°</a:t>
            </a:r>
          </a:p>
          <a:p>
            <a:pPr algn="ctr"/>
            <a:r>
              <a:rPr lang="es-CL" sz="2000" b="1" dirty="0" smtClean="0"/>
              <a:t>OA09: IE2</a:t>
            </a:r>
            <a:endParaRPr lang="es-CL" sz="2000" b="1" dirty="0"/>
          </a:p>
          <a:p>
            <a:pPr algn="ctr"/>
            <a:r>
              <a:rPr lang="es-CL" sz="2000" b="1" dirty="0" smtClean="0"/>
              <a:t>SEMANA 38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427984" y="5861975"/>
            <a:ext cx="4716016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90" y="2505061"/>
            <a:ext cx="1820072" cy="18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9197" y="2406878"/>
            <a:ext cx="54989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es-CL" sz="1400" b="1" dirty="0" smtClean="0"/>
              <a:t> Nombra los elementos de un circuito eléctrico simple:</a:t>
            </a:r>
          </a:p>
          <a:p>
            <a:pPr marL="342900" indent="-342900" algn="just">
              <a:buAutoNum type="alphaLcPeriod"/>
            </a:pPr>
            <a:r>
              <a:rPr lang="es-CL" sz="1400" dirty="0" smtClean="0"/>
              <a:t>Fuente de energía, receptor, conectores o conductores, interruptor.</a:t>
            </a:r>
          </a:p>
          <a:p>
            <a:pPr marL="342900" indent="-342900" algn="just">
              <a:buAutoNum type="alphaLcPeriod"/>
            </a:pPr>
            <a:r>
              <a:rPr lang="es-CL" sz="1400" dirty="0" smtClean="0"/>
              <a:t>Fuente de energía y receptor</a:t>
            </a:r>
          </a:p>
          <a:p>
            <a:pPr marL="342900" indent="-342900" algn="just">
              <a:buAutoNum type="alphaLcPeriod"/>
            </a:pPr>
            <a:r>
              <a:rPr lang="es-CL" sz="1400" dirty="0" smtClean="0"/>
              <a:t>Fuente de energía, receptor y conectores o conductores</a:t>
            </a:r>
          </a:p>
          <a:p>
            <a:pPr marL="342900" indent="-342900" algn="just">
              <a:buAutoNum type="alphaLcPeriod"/>
            </a:pPr>
            <a:r>
              <a:rPr lang="es-CL" sz="1400" dirty="0" smtClean="0"/>
              <a:t>Conectores o conductores, receptor e interruptor</a:t>
            </a:r>
          </a:p>
          <a:p>
            <a:pPr marL="342900" indent="-342900" algn="just">
              <a:buAutoNum type="alphaLcPeriod"/>
            </a:pPr>
            <a:endParaRPr lang="es-ES" sz="1400" b="1" dirty="0" smtClean="0"/>
          </a:p>
          <a:p>
            <a:pPr marL="342900" indent="-342900" algn="just">
              <a:buAutoNum type="arabicPeriod" startAt="2"/>
            </a:pPr>
            <a:r>
              <a:rPr lang="es-ES" sz="1400" b="1" dirty="0" smtClean="0"/>
              <a:t>Un material conductor y un material aislante son:</a:t>
            </a:r>
          </a:p>
          <a:p>
            <a:pPr marL="342900" indent="-342900" algn="just">
              <a:buAutoNum type="alphaLcPeriod"/>
            </a:pPr>
            <a:r>
              <a:rPr lang="es-ES" sz="1400" dirty="0" smtClean="0"/>
              <a:t>Cobre y plástico </a:t>
            </a:r>
          </a:p>
          <a:p>
            <a:pPr marL="342900" indent="-342900" algn="just">
              <a:buAutoNum type="alphaLcPeriod"/>
            </a:pPr>
            <a:r>
              <a:rPr lang="es-ES" sz="1400" dirty="0" smtClean="0"/>
              <a:t>Cobre y plata</a:t>
            </a:r>
          </a:p>
          <a:p>
            <a:pPr marL="342900" indent="-342900" algn="just">
              <a:buAutoNum type="alphaLcPeriod"/>
            </a:pPr>
            <a:r>
              <a:rPr lang="es-ES" sz="1400" dirty="0" smtClean="0"/>
              <a:t>Plástico y vidrio</a:t>
            </a:r>
          </a:p>
          <a:p>
            <a:pPr marL="342900" indent="-342900" algn="just">
              <a:buAutoNum type="alphaLcPeriod"/>
            </a:pPr>
            <a:r>
              <a:rPr lang="es-ES" sz="1400" dirty="0" smtClean="0"/>
              <a:t>Madera y vidrio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043608" y="5077501"/>
            <a:ext cx="19926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Online </a:t>
            </a:r>
            <a:endParaRPr lang="es-CL" dirty="0"/>
          </a:p>
        </p:txBody>
      </p:sp>
      <p:sp>
        <p:nvSpPr>
          <p:cNvPr id="11" name="Flecha abajo 10"/>
          <p:cNvSpPr/>
          <p:nvPr/>
        </p:nvSpPr>
        <p:spPr>
          <a:xfrm>
            <a:off x="1807554" y="5450229"/>
            <a:ext cx="360040" cy="34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288874" y="6005172"/>
            <a:ext cx="375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https://forms.gle/LWTu7FHdsuLf6Lyt6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71600" y="1628800"/>
            <a:ext cx="7200800" cy="2664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Queridos estudiantes les deseo un excelente fin de año junto a sus familias.</a:t>
            </a:r>
          </a:p>
          <a:p>
            <a:pPr algn="ctr"/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abrazo gigante de su profesora que los quiere mucho…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Adelina Elgueta.</a:t>
            </a: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8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58260"/>
              </p:ext>
            </p:extLst>
          </p:nvPr>
        </p:nvGraphicFramePr>
        <p:xfrm>
          <a:off x="396278" y="764704"/>
          <a:ext cx="8136904" cy="386979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09 : Construir un circuito eléctrico simple (cable, ampolleta, interruptor y pila), usarlo para resolver problemas cotidianos y explicar su funcionamiento.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Explican la función de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cada uno de los elementos que constituyen un circuito eléctrico simple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eléctrica y conductas de ahorro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– Construir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Conocer el funcionamiento de un circuito eléctrico simple y materiales conductores de la electricidad.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Explican la función de cada uno de los elementos que constituyen un circuito eléctrico simple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204864"/>
            <a:ext cx="7344816" cy="26642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Conocer el funcionamiento de un circuito eléctrico simple y materiales conductores de la electricidad.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241828" y="2530640"/>
            <a:ext cx="6552728" cy="108012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Nombra conductas de ahorro de energía</a:t>
            </a: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763072" y="1120968"/>
            <a:ext cx="3970784" cy="400110"/>
          </a:xfrm>
          <a:prstGeom prst="rect">
            <a:avLst/>
          </a:prstGeom>
          <a:grp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8832850" y="6308725"/>
            <a:ext cx="255588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CL" sz="1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altLang="es-CL" sz="1000" b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 Título"/>
          <p:cNvSpPr txBox="1">
            <a:spLocks/>
          </p:cNvSpPr>
          <p:nvPr/>
        </p:nvSpPr>
        <p:spPr>
          <a:xfrm>
            <a:off x="2010378" y="49370"/>
            <a:ext cx="5642957" cy="7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02903"/>
            <a:ext cx="8836918" cy="6110405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798" y="-1475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" y="150003"/>
            <a:ext cx="9055710" cy="62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2361074"/>
            <a:ext cx="4392488" cy="400110"/>
          </a:xfrm>
          <a:prstGeom prst="rect">
            <a:avLst/>
          </a:prstGeom>
          <a:grp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147" y="0"/>
            <a:ext cx="9206921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1234</Words>
  <Application>Microsoft Office PowerPoint</Application>
  <PresentationFormat>Presentación en pantalla (4:3)</PresentationFormat>
  <Paragraphs>123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5° AÑO BÁSICO SEMANA N° 38 FECHA : 16-12-2020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177</cp:revision>
  <dcterms:created xsi:type="dcterms:W3CDTF">2020-07-06T03:06:52Z</dcterms:created>
  <dcterms:modified xsi:type="dcterms:W3CDTF">2020-12-10T13:48:53Z</dcterms:modified>
</cp:coreProperties>
</file>