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98" r:id="rId2"/>
    <p:sldId id="256" r:id="rId3"/>
    <p:sldId id="295" r:id="rId4"/>
    <p:sldId id="305" r:id="rId5"/>
    <p:sldId id="308" r:id="rId6"/>
    <p:sldId id="314" r:id="rId7"/>
    <p:sldId id="301" r:id="rId8"/>
    <p:sldId id="316" r:id="rId9"/>
    <p:sldId id="317" r:id="rId10"/>
    <p:sldId id="297" r:id="rId1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an lucero" initials="sl" lastIdx="1" clrIdx="0">
    <p:extLst>
      <p:ext uri="{19B8F6BF-5375-455C-9EA6-DF929625EA0E}">
        <p15:presenceInfo xmlns:p15="http://schemas.microsoft.com/office/powerpoint/2012/main" userId="52975b7c3806e4a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3" autoAdjust="0"/>
    <p:restoredTop sz="86477" autoAdjust="0"/>
  </p:normalViewPr>
  <p:slideViewPr>
    <p:cSldViewPr>
      <p:cViewPr varScale="1">
        <p:scale>
          <a:sx n="67" d="100"/>
          <a:sy n="67" d="100"/>
        </p:scale>
        <p:origin x="1268" y="56"/>
      </p:cViewPr>
      <p:guideLst>
        <p:guide orient="horz" pos="2160"/>
        <p:guide pos="2880"/>
      </p:guideLst>
    </p:cSldViewPr>
  </p:slideViewPr>
  <p:outlineViewPr>
    <p:cViewPr>
      <p:scale>
        <a:sx n="33" d="100"/>
        <a:sy n="33" d="100"/>
      </p:scale>
      <p:origin x="48" y="132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81DCF9-6906-40AE-9A3E-DA31479E690A}" type="datetimeFigureOut">
              <a:rPr lang="es-CL" smtClean="0"/>
              <a:t>02-12-2020</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CB537C-D402-466D-8D59-2D0DD8A6FDC3}" type="slidenum">
              <a:rPr lang="es-CL" smtClean="0"/>
              <a:t>‹Nº›</a:t>
            </a:fld>
            <a:endParaRPr lang="es-CL"/>
          </a:p>
        </p:txBody>
      </p:sp>
    </p:spTree>
    <p:extLst>
      <p:ext uri="{BB962C8B-B14F-4D97-AF65-F5344CB8AC3E}">
        <p14:creationId xmlns:p14="http://schemas.microsoft.com/office/powerpoint/2010/main" val="2008741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7FCB537C-D402-466D-8D59-2D0DD8A6FDC3}" type="slidenum">
              <a:rPr lang="es-CL" smtClean="0"/>
              <a:t>10</a:t>
            </a:fld>
            <a:endParaRPr lang="es-CL"/>
          </a:p>
        </p:txBody>
      </p:sp>
    </p:spTree>
    <p:extLst>
      <p:ext uri="{BB962C8B-B14F-4D97-AF65-F5344CB8AC3E}">
        <p14:creationId xmlns:p14="http://schemas.microsoft.com/office/powerpoint/2010/main" val="500368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L"/>
          </a:p>
        </p:txBody>
      </p:sp>
      <p:sp>
        <p:nvSpPr>
          <p:cNvPr id="4" name="3 Marcador de fecha"/>
          <p:cNvSpPr>
            <a:spLocks noGrp="1"/>
          </p:cNvSpPr>
          <p:nvPr>
            <p:ph type="dt" sz="half" idx="10"/>
          </p:nvPr>
        </p:nvSpPr>
        <p:spPr/>
        <p:txBody>
          <a:bodyPr/>
          <a:lstStyle/>
          <a:p>
            <a:fld id="{E8CC9408-C9F9-4FD8-8325-38140F465313}" type="datetimeFigureOut">
              <a:rPr lang="es-CL" smtClean="0"/>
              <a:t>02-12-2020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1304116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E8CC9408-C9F9-4FD8-8325-38140F465313}" type="datetimeFigureOut">
              <a:rPr lang="es-CL" smtClean="0"/>
              <a:t>02-12-2020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2057414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E8CC9408-C9F9-4FD8-8325-38140F465313}" type="datetimeFigureOut">
              <a:rPr lang="es-CL" smtClean="0"/>
              <a:t>02-12-2020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409074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E8CC9408-C9F9-4FD8-8325-38140F465313}" type="datetimeFigureOut">
              <a:rPr lang="es-CL" smtClean="0"/>
              <a:t>02-12-2020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846222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E8CC9408-C9F9-4FD8-8325-38140F465313}" type="datetimeFigureOut">
              <a:rPr lang="es-CL" smtClean="0"/>
              <a:t>02-12-2020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1033145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E8CC9408-C9F9-4FD8-8325-38140F465313}" type="datetimeFigureOut">
              <a:rPr lang="es-CL" smtClean="0"/>
              <a:t>02-12-2020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2485790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E8CC9408-C9F9-4FD8-8325-38140F465313}" type="datetimeFigureOut">
              <a:rPr lang="es-CL" smtClean="0"/>
              <a:t>02-12-2020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905231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E8CC9408-C9F9-4FD8-8325-38140F465313}" type="datetimeFigureOut">
              <a:rPr lang="es-CL" smtClean="0"/>
              <a:t>02-12-2020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265882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8CC9408-C9F9-4FD8-8325-38140F465313}" type="datetimeFigureOut">
              <a:rPr lang="es-CL" smtClean="0"/>
              <a:t>02-12-2020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294761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8CC9408-C9F9-4FD8-8325-38140F465313}" type="datetimeFigureOut">
              <a:rPr lang="es-CL" smtClean="0"/>
              <a:t>02-12-2020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3810902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8CC9408-C9F9-4FD8-8325-38140F465313}" type="datetimeFigureOut">
              <a:rPr lang="es-CL" smtClean="0"/>
              <a:t>02-12-2020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1538531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CC9408-C9F9-4FD8-8325-38140F465313}" type="datetimeFigureOut">
              <a:rPr lang="es-CL" smtClean="0"/>
              <a:t>02-12-2020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D08D6-E5B1-4656-83E4-64E93B7E009E}" type="slidenum">
              <a:rPr lang="es-CL" smtClean="0"/>
              <a:t>‹Nº›</a:t>
            </a:fld>
            <a:endParaRPr lang="es-CL"/>
          </a:p>
        </p:txBody>
      </p:sp>
    </p:spTree>
    <p:extLst>
      <p:ext uri="{BB962C8B-B14F-4D97-AF65-F5344CB8AC3E}">
        <p14:creationId xmlns:p14="http://schemas.microsoft.com/office/powerpoint/2010/main" val="3176902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docs.google.com/forms/d/e/1FAIpQLSeWW2gwq2mmwWnJreMKDJDYReMEJBAG8JXqLbQHSJ3Ce1wSRQ/viewform" TargetMode="External"/><Relationship Id="rId4" Type="http://schemas.microsoft.com/office/2007/relationships/hdphoto" Target="../media/hdphoto3.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07180" y="548680"/>
            <a:ext cx="7772400" cy="2284164"/>
          </a:xfrm>
        </p:spPr>
        <p:txBody>
          <a:bodyPr>
            <a:noAutofit/>
          </a:bodyPr>
          <a:lstStyle/>
          <a:p>
            <a:r>
              <a:rPr lang="es-CL" sz="2800" b="1" dirty="0"/>
              <a:t>PLANIFICACIÓN  CLASES VIRTUALES</a:t>
            </a:r>
            <a:br>
              <a:rPr lang="es-CL" sz="2800" b="1" dirty="0"/>
            </a:br>
            <a:r>
              <a:rPr lang="es-CL" sz="2800" b="1" dirty="0"/>
              <a:t>RETROALIMENTACIÓN</a:t>
            </a:r>
            <a:br>
              <a:rPr lang="es-CL" sz="2800" b="1" dirty="0"/>
            </a:br>
            <a:r>
              <a:rPr lang="es-CL" sz="2800" b="1" dirty="0"/>
              <a:t>EDUCACIÓN FÍSICA 5° AÑO BÁSICO</a:t>
            </a:r>
            <a:br>
              <a:rPr lang="es-CL" sz="2800" dirty="0"/>
            </a:br>
            <a:r>
              <a:rPr lang="es-CL" sz="2800" dirty="0"/>
              <a:t>SEMANA N° 37</a:t>
            </a:r>
            <a:br>
              <a:rPr lang="es-CL" sz="2800" dirty="0"/>
            </a:br>
            <a:r>
              <a:rPr lang="es-CL" sz="2800" dirty="0"/>
              <a:t>FECHA : 15-12-2020</a:t>
            </a:r>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dirty="0">
              <a:solidFill>
                <a:prstClr val="black"/>
              </a:solidFill>
            </a:endParaRPr>
          </a:p>
        </p:txBody>
      </p:sp>
      <p:sp>
        <p:nvSpPr>
          <p:cNvPr id="6" name="Rectangle 3"/>
          <p:cNvSpPr>
            <a:spLocks noChangeArrowheads="1"/>
          </p:cNvSpPr>
          <p:nvPr/>
        </p:nvSpPr>
        <p:spPr bwMode="auto">
          <a:xfrm>
            <a:off x="351196" y="5900081"/>
            <a:ext cx="802838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s-ES" b="1" i="1" dirty="0">
                <a:solidFill>
                  <a:prstClr val="black"/>
                </a:solidFill>
                <a:latin typeface="Times New Roman" pitchFamily="18" charset="0"/>
                <a:ea typeface="Times New Roman" pitchFamily="18" charset="0"/>
                <a:cs typeface="Times New Roman" pitchFamily="18" charset="0"/>
              </a:rPr>
              <a:t>Colegio Jean Piaget</a:t>
            </a:r>
            <a:endParaRPr lang="es-MX" i="1" dirty="0">
              <a:solidFill>
                <a:prstClr val="black"/>
              </a:solidFill>
              <a:latin typeface="Times New Roman" pitchFamily="18" charset="0"/>
              <a:ea typeface="Times New Roman" pitchFamily="18" charset="0"/>
              <a:cs typeface="Times New Roman" pitchFamily="18" charset="0"/>
            </a:endParaRPr>
          </a:p>
          <a:p>
            <a:pPr eaLnBrk="0" fontAlgn="base" hangingPunct="0">
              <a:spcBef>
                <a:spcPct val="0"/>
              </a:spcBef>
              <a:spcAft>
                <a:spcPct val="0"/>
              </a:spcAft>
            </a:pPr>
            <a:r>
              <a:rPr lang="es-ES" sz="1600" b="1" i="1" dirty="0">
                <a:solidFill>
                  <a:prstClr val="black"/>
                </a:solidFill>
                <a:latin typeface="Times New Roman" pitchFamily="18" charset="0"/>
                <a:ea typeface="Times New Roman" pitchFamily="18" charset="0"/>
                <a:cs typeface="Times New Roman" pitchFamily="18" charset="0"/>
              </a:rPr>
              <a:t>Mi escuela, un lugar para aprender y crecer en un ambiente saludable</a:t>
            </a:r>
            <a:endParaRPr lang="es-ES" sz="1600" i="1" dirty="0">
              <a:solidFill>
                <a:prstClr val="black"/>
              </a:solidFill>
              <a:latin typeface="Times New Roman" pitchFamily="18" charset="0"/>
              <a:cs typeface="Times New Roman" pitchFamily="18" charset="0"/>
            </a:endParaRPr>
          </a:p>
        </p:txBody>
      </p:sp>
      <p:pic>
        <p:nvPicPr>
          <p:cNvPr id="7"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5841705" y="3645024"/>
            <a:ext cx="3302295" cy="285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8448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2555776" y="1264348"/>
            <a:ext cx="4608512" cy="143424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2000" b="1" dirty="0"/>
              <a:t>TICKET DE SALIDA</a:t>
            </a:r>
          </a:p>
          <a:p>
            <a:pPr algn="ctr"/>
            <a:r>
              <a:rPr lang="es-ES" sz="2000" b="1" dirty="0"/>
              <a:t>RETROALIMENTACIÓN</a:t>
            </a:r>
          </a:p>
          <a:p>
            <a:pPr algn="ctr"/>
            <a:r>
              <a:rPr lang="es-ES" sz="2000" b="1" dirty="0"/>
              <a:t>Evaluación Formativa </a:t>
            </a:r>
          </a:p>
          <a:p>
            <a:pPr algn="ctr"/>
            <a:r>
              <a:rPr lang="es-ES" sz="2000" b="1" dirty="0"/>
              <a:t>ASIGNATURA: EDUCACIÓN FÍSICA 5°</a:t>
            </a:r>
          </a:p>
          <a:p>
            <a:pPr algn="ctr"/>
            <a:r>
              <a:rPr lang="es-ES" sz="2000" b="1" dirty="0"/>
              <a:t>SEMANA 37</a:t>
            </a:r>
          </a:p>
        </p:txBody>
      </p:sp>
      <p:pic>
        <p:nvPicPr>
          <p:cNvPr id="6"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7256194" y="186602"/>
            <a:ext cx="1254953" cy="108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p:cNvSpPr/>
          <p:nvPr/>
        </p:nvSpPr>
        <p:spPr>
          <a:xfrm>
            <a:off x="153914" y="476672"/>
            <a:ext cx="1944216" cy="794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a:t>CIERRE</a:t>
            </a:r>
          </a:p>
        </p:txBody>
      </p:sp>
      <p:sp>
        <p:nvSpPr>
          <p:cNvPr id="8" name="4 Rectángulo redondeado"/>
          <p:cNvSpPr/>
          <p:nvPr/>
        </p:nvSpPr>
        <p:spPr>
          <a:xfrm>
            <a:off x="3659096" y="5084261"/>
            <a:ext cx="5256584" cy="144016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CL" dirty="0"/>
              <a:t>Enviar fotografía de las respuestas al: </a:t>
            </a:r>
          </a:p>
          <a:p>
            <a:pPr algn="ctr"/>
            <a:r>
              <a:rPr lang="es-CL" dirty="0"/>
              <a:t>Correo: </a:t>
            </a:r>
            <a:r>
              <a:rPr lang="es-CL" b="1" dirty="0"/>
              <a:t>Marcos.lucero@colegio-jeanpiaget.cl</a:t>
            </a:r>
          </a:p>
          <a:p>
            <a:pPr algn="ctr"/>
            <a:r>
              <a:rPr lang="es-CL" dirty="0"/>
              <a:t>Celular:  </a:t>
            </a:r>
            <a:r>
              <a:rPr lang="es-CL" b="1" dirty="0"/>
              <a:t>+56964515300</a:t>
            </a:r>
          </a:p>
        </p:txBody>
      </p:sp>
      <p:sp>
        <p:nvSpPr>
          <p:cNvPr id="11" name="CuadroTexto 10"/>
          <p:cNvSpPr txBox="1"/>
          <p:nvPr/>
        </p:nvSpPr>
        <p:spPr>
          <a:xfrm>
            <a:off x="509172" y="3212976"/>
            <a:ext cx="8406508" cy="1200329"/>
          </a:xfrm>
          <a:prstGeom prst="rect">
            <a:avLst/>
          </a:prstGeom>
          <a:noFill/>
        </p:spPr>
        <p:txBody>
          <a:bodyPr wrap="square" rtlCol="0">
            <a:spAutoFit/>
          </a:bodyPr>
          <a:lstStyle/>
          <a:p>
            <a:r>
              <a:rPr lang="es-CL" b="1" dirty="0"/>
              <a:t>Link de ticket de salida semana 37</a:t>
            </a:r>
          </a:p>
          <a:p>
            <a:endParaRPr lang="es-CL" b="1" dirty="0"/>
          </a:p>
          <a:p>
            <a:r>
              <a:rPr lang="es-CL" b="1" dirty="0">
                <a:hlinkClick r:id="rId5"/>
              </a:rPr>
              <a:t>https://docs.google.com/forms/d/e/1FAIpQLSeWW2gwq2mmwWnJreMKDJDYReMEJBAG8JXqLbQHSJ3Ce1wSRQ/viewform</a:t>
            </a:r>
            <a:r>
              <a:rPr lang="es-CL" b="1" dirty="0"/>
              <a:t> </a:t>
            </a:r>
          </a:p>
        </p:txBody>
      </p:sp>
    </p:spTree>
    <p:extLst>
      <p:ext uri="{BB962C8B-B14F-4D97-AF65-F5344CB8AC3E}">
        <p14:creationId xmlns:p14="http://schemas.microsoft.com/office/powerpoint/2010/main" val="468096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3763260296"/>
              </p:ext>
            </p:extLst>
          </p:nvPr>
        </p:nvGraphicFramePr>
        <p:xfrm>
          <a:off x="251520" y="404665"/>
          <a:ext cx="8136904" cy="6126862"/>
        </p:xfrm>
        <a:graphic>
          <a:graphicData uri="http://schemas.openxmlformats.org/drawingml/2006/table">
            <a:tbl>
              <a:tblPr firstRow="1" firstCol="1" bandRow="1"/>
              <a:tblGrid>
                <a:gridCol w="2575592">
                  <a:extLst>
                    <a:ext uri="{9D8B030D-6E8A-4147-A177-3AD203B41FA5}">
                      <a16:colId xmlns:a16="http://schemas.microsoft.com/office/drawing/2014/main" val="20000"/>
                    </a:ext>
                  </a:extLst>
                </a:gridCol>
                <a:gridCol w="5561312">
                  <a:extLst>
                    <a:ext uri="{9D8B030D-6E8A-4147-A177-3AD203B41FA5}">
                      <a16:colId xmlns:a16="http://schemas.microsoft.com/office/drawing/2014/main" val="20001"/>
                    </a:ext>
                  </a:extLst>
                </a:gridCol>
              </a:tblGrid>
              <a:tr h="324612">
                <a:tc>
                  <a:txBody>
                    <a:bodyPr/>
                    <a:lstStyle/>
                    <a:p>
                      <a:pPr algn="just">
                        <a:spcAft>
                          <a:spcPts val="0"/>
                        </a:spcAft>
                      </a:pPr>
                      <a:r>
                        <a:rPr lang="es-ES_tradnl" sz="1600" b="1" dirty="0">
                          <a:effectLst/>
                          <a:latin typeface="+mn-lt"/>
                          <a:ea typeface="Calibri"/>
                          <a:cs typeface="Arial" panose="020B0604020202020204" pitchFamily="34" charset="0"/>
                        </a:rPr>
                        <a:t>ASIGNATURA /CURSO</a:t>
                      </a:r>
                      <a:endParaRPr lang="es-CL" sz="1600" dirty="0">
                        <a:effectLst/>
                        <a:latin typeface="+mn-lt"/>
                        <a:ea typeface="Calibri"/>
                        <a:cs typeface="Arial" panose="020B0604020202020204" pitchFamily="34" charset="0"/>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l">
                        <a:spcAft>
                          <a:spcPts val="0"/>
                        </a:spcAft>
                        <a:tabLst>
                          <a:tab pos="2276475" algn="l"/>
                        </a:tabLst>
                      </a:pPr>
                      <a:r>
                        <a:rPr lang="es-CL" sz="1500" dirty="0">
                          <a:effectLst/>
                          <a:latin typeface="+mn-lt"/>
                          <a:ea typeface="Calibri"/>
                          <a:cs typeface="Arial" panose="020B0604020202020204" pitchFamily="34" charset="0"/>
                        </a:rPr>
                        <a:t>Educación Física / 5° Año Básico</a:t>
                      </a: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79605">
                <a:tc>
                  <a:txBody>
                    <a:bodyPr/>
                    <a:lstStyle/>
                    <a:p>
                      <a:pPr algn="just">
                        <a:spcAft>
                          <a:spcPts val="0"/>
                        </a:spcAft>
                      </a:pPr>
                      <a:r>
                        <a:rPr lang="es-ES_tradnl" sz="1600" b="1" dirty="0">
                          <a:effectLst/>
                          <a:latin typeface="+mn-lt"/>
                          <a:ea typeface="Calibri"/>
                          <a:cs typeface="Arial" panose="020B0604020202020204" pitchFamily="34" charset="0"/>
                        </a:rPr>
                        <a:t>NOMBRE DEL PROFESOR/A</a:t>
                      </a:r>
                      <a:endParaRPr lang="es-CL" sz="1600" dirty="0">
                        <a:effectLst/>
                        <a:latin typeface="+mn-lt"/>
                        <a:ea typeface="Calibri"/>
                        <a:cs typeface="Arial" panose="020B0604020202020204" pitchFamily="34" charset="0"/>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l">
                        <a:spcAft>
                          <a:spcPts val="0"/>
                        </a:spcAft>
                      </a:pPr>
                      <a:r>
                        <a:rPr lang="es-CL" sz="1500" dirty="0">
                          <a:effectLst/>
                          <a:latin typeface="+mn-lt"/>
                          <a:ea typeface="Calibri"/>
                          <a:cs typeface="Arial" panose="020B0604020202020204" pitchFamily="34" charset="0"/>
                        </a:rPr>
                        <a:t>Marcos Lucero Lizama </a:t>
                      </a: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69407">
                <a:tc>
                  <a:txBody>
                    <a:bodyPr/>
                    <a:lstStyle/>
                    <a:p>
                      <a:pPr algn="just">
                        <a:spcAft>
                          <a:spcPts val="0"/>
                        </a:spcAft>
                      </a:pPr>
                      <a:r>
                        <a:rPr lang="es-ES_tradnl" sz="1600" b="1" dirty="0">
                          <a:effectLst/>
                          <a:latin typeface="+mn-lt"/>
                          <a:ea typeface="Calibri"/>
                          <a:cs typeface="Arial" panose="020B0604020202020204" pitchFamily="34" charset="0"/>
                        </a:rPr>
                        <a:t>OBJETIVO DE APRENDIZAJE PRIORIZACIÓN NIVEL 1</a:t>
                      </a:r>
                      <a:endParaRPr lang="es-CL" sz="1600" dirty="0">
                        <a:effectLst/>
                        <a:latin typeface="+mn-lt"/>
                        <a:ea typeface="Calibri"/>
                        <a:cs typeface="Arial" panose="020B0604020202020204" pitchFamily="34" charset="0"/>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l">
                        <a:lnSpc>
                          <a:spcPct val="115000"/>
                        </a:lnSpc>
                        <a:spcAft>
                          <a:spcPts val="0"/>
                        </a:spcAft>
                      </a:pPr>
                      <a:r>
                        <a:rPr lang="es-ES" sz="1500" kern="1200" dirty="0">
                          <a:solidFill>
                            <a:schemeClr val="tx1"/>
                          </a:solidFill>
                          <a:effectLst/>
                          <a:latin typeface="+mn-lt"/>
                          <a:ea typeface="+mn-ea"/>
                          <a:cs typeface="+mn-cs"/>
                        </a:rPr>
                        <a:t>(OA6) Ejecutar actividades físicas de intensidad moderada a vigorosa que incrementen la condición física por medio de juegos y circuitos.</a:t>
                      </a:r>
                    </a:p>
                    <a:p>
                      <a:pPr algn="l">
                        <a:lnSpc>
                          <a:spcPct val="115000"/>
                        </a:lnSpc>
                        <a:spcAft>
                          <a:spcPts val="0"/>
                        </a:spcAft>
                      </a:pPr>
                      <a:r>
                        <a:rPr lang="es-ES" sz="1500" kern="1200" dirty="0">
                          <a:solidFill>
                            <a:schemeClr val="tx1"/>
                          </a:solidFill>
                          <a:effectLst/>
                          <a:latin typeface="+mn-lt"/>
                          <a:ea typeface="+mn-ea"/>
                          <a:cs typeface="+mn-cs"/>
                        </a:rPr>
                        <a:t>(OA11) Practicar actividades físicas, demostrando comportamientos seguros.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1739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_tradnl" sz="1600" b="1" i="0" u="none" strike="noStrike" kern="1200" cap="none" spc="0" normalizeH="0" baseline="0" noProof="0" dirty="0">
                          <a:ln>
                            <a:noFill/>
                          </a:ln>
                          <a:solidFill>
                            <a:prstClr val="black"/>
                          </a:solidFill>
                          <a:effectLst/>
                          <a:uLnTx/>
                          <a:uFillTx/>
                          <a:latin typeface="+mn-lt"/>
                          <a:ea typeface="Calibri"/>
                          <a:cs typeface="Arial" panose="020B0604020202020204" pitchFamily="34" charset="0"/>
                        </a:rPr>
                        <a:t>INDICADORES DE RETROALIMENTACIÓN PARA OA</a:t>
                      </a:r>
                      <a:endParaRPr kumimoji="0" lang="es-CL" sz="1600" b="0" i="0" u="none" strike="noStrike" kern="1200" cap="none" spc="0" normalizeH="0" baseline="0" noProof="0" dirty="0">
                        <a:ln>
                          <a:noFill/>
                        </a:ln>
                        <a:solidFill>
                          <a:prstClr val="black"/>
                        </a:solidFill>
                        <a:effectLst/>
                        <a:uLnTx/>
                        <a:uFillTx/>
                        <a:latin typeface="+mn-lt"/>
                        <a:ea typeface="Calibri"/>
                        <a:cs typeface="Arial" panose="020B0604020202020204" pitchFamily="34" charset="0"/>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l"/>
                      <a:r>
                        <a:rPr lang="es-ES" sz="1500" kern="1200" dirty="0">
                          <a:solidFill>
                            <a:schemeClr val="tx1"/>
                          </a:solidFill>
                          <a:effectLst/>
                          <a:latin typeface="+mn-lt"/>
                          <a:ea typeface="+mn-ea"/>
                          <a:cs typeface="+mn-cs"/>
                        </a:rPr>
                        <a:t>1.-Realizan alguna prueba para valorar el nivel personal de desarrollo de las cualidades físicas, procurando superar sus marcas personales por medio del entrenamiento.</a:t>
                      </a:r>
                    </a:p>
                    <a:p>
                      <a:pPr algn="l"/>
                      <a:r>
                        <a:rPr lang="es-ES" sz="1500" kern="1200" dirty="0">
                          <a:solidFill>
                            <a:schemeClr val="tx1"/>
                          </a:solidFill>
                          <a:effectLst/>
                          <a:latin typeface="+mn-lt"/>
                          <a:ea typeface="+mn-ea"/>
                          <a:cs typeface="+mn-cs"/>
                        </a:rPr>
                        <a:t>2.-Ejecutan alguna prueba para valorar el nivel personal de desarrollo de las cualidades físicas, procurando superar sus marcas personales por medio del entrenamiento.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1628">
                <a:tc>
                  <a:txBody>
                    <a:bodyPr/>
                    <a:lstStyle/>
                    <a:p>
                      <a:pPr algn="just">
                        <a:spcAft>
                          <a:spcPts val="0"/>
                        </a:spcAft>
                      </a:pPr>
                      <a:r>
                        <a:rPr lang="es-ES_tradnl" sz="1600" b="1" dirty="0">
                          <a:effectLst/>
                          <a:latin typeface="+mn-lt"/>
                          <a:ea typeface="Calibri"/>
                          <a:cs typeface="Arial" panose="020B0604020202020204" pitchFamily="34" charset="0"/>
                        </a:rPr>
                        <a:t>CONTENIDO /HABILIDADES</a:t>
                      </a:r>
                      <a:endParaRPr lang="es-CL" sz="1600" dirty="0">
                        <a:effectLst/>
                        <a:latin typeface="+mn-lt"/>
                        <a:ea typeface="Calibri"/>
                        <a:cs typeface="Arial" panose="020B0604020202020204" pitchFamily="34" charset="0"/>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l">
                        <a:lnSpc>
                          <a:spcPct val="115000"/>
                        </a:lnSpc>
                        <a:spcAft>
                          <a:spcPts val="0"/>
                        </a:spcAft>
                      </a:pPr>
                      <a:r>
                        <a:rPr lang="es-ES_tradnl" sz="1500" dirty="0">
                          <a:effectLst/>
                          <a:latin typeface="+mn-lt"/>
                          <a:ea typeface="Calibri" panose="020F0502020204030204" pitchFamily="34" charset="0"/>
                          <a:cs typeface="Times New Roman" panose="02020603050405020304" pitchFamily="18" charset="0"/>
                        </a:rPr>
                        <a:t>Habilidades motrices / Ejercicio Físico  </a:t>
                      </a:r>
                      <a:endParaRPr lang="es-CL"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84011">
                <a:tc>
                  <a:txBody>
                    <a:bodyPr/>
                    <a:lstStyle/>
                    <a:p>
                      <a:pPr algn="just">
                        <a:spcAft>
                          <a:spcPts val="0"/>
                        </a:spcAft>
                      </a:pPr>
                      <a:r>
                        <a:rPr lang="es-ES_tradnl" sz="1600" b="1" dirty="0">
                          <a:effectLst/>
                          <a:latin typeface="+mn-lt"/>
                          <a:ea typeface="Calibri"/>
                          <a:cs typeface="Arial" panose="020B0604020202020204" pitchFamily="34" charset="0"/>
                        </a:rPr>
                        <a:t>OBJETIVO DE LA CLASE</a:t>
                      </a:r>
                      <a:endParaRPr lang="es-CL" sz="1600" dirty="0">
                        <a:effectLst/>
                        <a:latin typeface="+mn-lt"/>
                        <a:ea typeface="Calibri"/>
                        <a:cs typeface="Arial" panose="020B0604020202020204" pitchFamily="34" charset="0"/>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l">
                        <a:lnSpc>
                          <a:spcPct val="115000"/>
                        </a:lnSpc>
                        <a:spcAft>
                          <a:spcPts val="0"/>
                        </a:spcAft>
                      </a:pPr>
                      <a:r>
                        <a:rPr lang="es-ES" sz="1500" dirty="0">
                          <a:effectLst/>
                          <a:latin typeface="+mn-lt"/>
                          <a:ea typeface="Calibri" panose="020F0502020204030204" pitchFamily="34" charset="0"/>
                          <a:cs typeface="Arial" panose="020B0604020202020204" pitchFamily="34" charset="0"/>
                        </a:rPr>
                        <a:t>Retroalimentar aprendizajes evaluados  en la semana 37 relacionado a habilidades motrices y actividad física :</a:t>
                      </a:r>
                    </a:p>
                    <a:p>
                      <a:pPr algn="l"/>
                      <a:r>
                        <a:rPr lang="es-ES" sz="1500" dirty="0">
                          <a:effectLst/>
                          <a:latin typeface="+mn-lt"/>
                          <a:ea typeface="Calibri" panose="020F0502020204030204" pitchFamily="34" charset="0"/>
                          <a:cs typeface="Arial" panose="020B0604020202020204" pitchFamily="34" charset="0"/>
                        </a:rPr>
                        <a:t>1.-Realizan alguna prueba para valorar el nivel personal de desarrollo de las cualidades físicas, procurando superar sus marcas personales por medio del entrenamiento.</a:t>
                      </a:r>
                    </a:p>
                    <a:p>
                      <a:pPr algn="l"/>
                      <a:r>
                        <a:rPr lang="es-ES" sz="1500" dirty="0">
                          <a:effectLst/>
                          <a:latin typeface="+mn-lt"/>
                          <a:ea typeface="Calibri" panose="020F0502020204030204" pitchFamily="34" charset="0"/>
                          <a:cs typeface="Arial" panose="020B0604020202020204" pitchFamily="34" charset="0"/>
                        </a:rPr>
                        <a:t>2.-Ejecutan alguna prueba para valorar el nivel personal de desarrollo de las cualidades físicas, procurando superar sus marcas personales por medio del entrenamiento.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65907">
                <a:tc>
                  <a:txBody>
                    <a:bodyPr/>
                    <a:lstStyle/>
                    <a:p>
                      <a:pPr marL="0" marR="0" algn="just">
                        <a:spcBef>
                          <a:spcPts val="0"/>
                        </a:spcBef>
                        <a:spcAft>
                          <a:spcPts val="0"/>
                        </a:spcAft>
                      </a:pPr>
                      <a:r>
                        <a:rPr lang="es-CL" sz="1600" b="1" dirty="0">
                          <a:effectLst/>
                          <a:latin typeface="+mn-lt"/>
                          <a:cs typeface="Arial" panose="020B0604020202020204" pitchFamily="34" charset="0"/>
                        </a:rPr>
                        <a:t>EVALUACIÓN</a:t>
                      </a:r>
                      <a:endParaRPr lang="es-CL" sz="1600" dirty="0">
                        <a:effectLst/>
                        <a:latin typeface="+mn-lt"/>
                        <a:cs typeface="Arial" panose="020B0604020202020204" pitchFamily="34" charset="0"/>
                      </a:endParaRPr>
                    </a:p>
                  </a:txBody>
                  <a:tcPr marL="29481" marR="29481" marT="14741" marB="147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l">
                        <a:lnSpc>
                          <a:spcPct val="115000"/>
                        </a:lnSpc>
                        <a:spcAft>
                          <a:spcPts val="0"/>
                        </a:spcAft>
                      </a:pPr>
                      <a:r>
                        <a:rPr lang="es-ES" sz="1500" dirty="0">
                          <a:effectLst/>
                          <a:latin typeface="+mn-lt"/>
                          <a:ea typeface="Calibri" panose="020F0502020204030204" pitchFamily="34" charset="0"/>
                          <a:cs typeface="Arial" panose="020B0604020202020204" pitchFamily="34" charset="0"/>
                        </a:rPr>
                        <a:t>Se evaluará a través de TICKET DE SALIDA:.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pic>
        <p:nvPicPr>
          <p:cNvPr id="4"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7905661" y="116632"/>
            <a:ext cx="986819" cy="852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3816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p:spPr>
        <p:txBody>
          <a:bodyPr/>
          <a:lstStyle/>
          <a:p>
            <a:r>
              <a:rPr lang="es-CL" dirty="0"/>
              <a:t>Reglas clases virtuales</a:t>
            </a:r>
          </a:p>
        </p:txBody>
      </p:sp>
      <p:sp>
        <p:nvSpPr>
          <p:cNvPr id="6" name="Marcador de contenido 2"/>
          <p:cNvSpPr txBox="1">
            <a:spLocks noGrp="1"/>
          </p:cNvSpPr>
          <p:nvPr>
            <p:ph idx="1"/>
          </p:nvPr>
        </p:nvSpPr>
        <p:spPr>
          <a:xfrm>
            <a:off x="251520" y="1196752"/>
            <a:ext cx="8640960" cy="566124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65760" marR="0" lvl="0" indent="-283464" algn="just" defTabSz="914400" rtl="0" eaLnBrk="1" fontAlgn="auto" latinLnBrk="0" hangingPunct="1">
              <a:lnSpc>
                <a:spcPct val="100000"/>
              </a:lnSpc>
              <a:spcBef>
                <a:spcPts val="600"/>
              </a:spcBef>
              <a:spcAft>
                <a:spcPts val="0"/>
              </a:spcAft>
              <a:buClr>
                <a:srgbClr val="3891A7"/>
              </a:buClr>
              <a:buSzPct val="80000"/>
              <a:buFont typeface="Wingdings 2"/>
              <a:buChar char=""/>
              <a:tabLst/>
              <a:defRPr/>
            </a:pPr>
            <a:r>
              <a:rPr kumimoji="0" lang="es-MX" sz="2800" b="0" i="0" u="none" strike="noStrike" kern="1200" cap="none" spc="0" normalizeH="0" baseline="0" noProof="0" dirty="0">
                <a:ln>
                  <a:noFill/>
                </a:ln>
                <a:solidFill>
                  <a:srgbClr val="002060"/>
                </a:solidFill>
                <a:effectLst/>
                <a:uLnTx/>
                <a:uFillTx/>
              </a:rPr>
              <a:t>Cuando inicies sesión debes mantener la cámara encendida.</a:t>
            </a:r>
          </a:p>
          <a:p>
            <a:pPr marL="365760" marR="0" lvl="0" indent="-283464" algn="just" defTabSz="914400" rtl="0" eaLnBrk="1" fontAlgn="auto" latinLnBrk="0" hangingPunct="1">
              <a:lnSpc>
                <a:spcPct val="100000"/>
              </a:lnSpc>
              <a:spcBef>
                <a:spcPts val="600"/>
              </a:spcBef>
              <a:spcAft>
                <a:spcPts val="0"/>
              </a:spcAft>
              <a:buClr>
                <a:srgbClr val="3891A7"/>
              </a:buClr>
              <a:buSzPct val="80000"/>
              <a:buFont typeface="Wingdings 2"/>
              <a:buChar char=""/>
              <a:tabLst/>
              <a:defRPr/>
            </a:pPr>
            <a:r>
              <a:rPr kumimoji="0" lang="es-MX" sz="2800" b="0" i="0" u="none" strike="noStrike" kern="1200" cap="none" spc="0" normalizeH="0" baseline="0" noProof="0" dirty="0">
                <a:ln>
                  <a:noFill/>
                </a:ln>
                <a:solidFill>
                  <a:srgbClr val="002060"/>
                </a:solidFill>
                <a:effectLst/>
                <a:uLnTx/>
                <a:uFillTx/>
              </a:rPr>
              <a:t>Debes mantener el micrófono apagado y sólo activarlo cuando respondas a la lista, te hagan alguna pregunta o tengas alguna duda. </a:t>
            </a: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Char char=""/>
              <a:tabLst/>
              <a:defRPr/>
            </a:pPr>
            <a:r>
              <a:rPr kumimoji="0" lang="es-MX" sz="2800" b="0" i="0" u="none" strike="noStrike" kern="1200" cap="none" spc="0" normalizeH="0" baseline="0" noProof="0" dirty="0">
                <a:ln>
                  <a:noFill/>
                </a:ln>
                <a:solidFill>
                  <a:srgbClr val="002060"/>
                </a:solidFill>
                <a:effectLst/>
                <a:uLnTx/>
                <a:uFillTx/>
              </a:rPr>
              <a:t>Preséntate con vestimenta adecuada para la clase.</a:t>
            </a:r>
          </a:p>
          <a:p>
            <a:pPr marL="365760" marR="0" lvl="0" indent="-283464" algn="just" defTabSz="914400" rtl="0" eaLnBrk="1" fontAlgn="auto" latinLnBrk="0" hangingPunct="1">
              <a:lnSpc>
                <a:spcPct val="100000"/>
              </a:lnSpc>
              <a:spcBef>
                <a:spcPts val="600"/>
              </a:spcBef>
              <a:spcAft>
                <a:spcPts val="0"/>
              </a:spcAft>
              <a:buClr>
                <a:srgbClr val="3891A7"/>
              </a:buClr>
              <a:buSzPct val="80000"/>
              <a:buFont typeface="Wingdings 2"/>
              <a:buChar char=""/>
              <a:tabLst/>
              <a:defRPr/>
            </a:pPr>
            <a:r>
              <a:rPr kumimoji="0" lang="es-MX" sz="2800" b="0" i="0" u="none" strike="noStrike" kern="1200" cap="none" spc="0" normalizeH="0" baseline="0" noProof="0" dirty="0">
                <a:ln>
                  <a:noFill/>
                </a:ln>
                <a:solidFill>
                  <a:srgbClr val="002060"/>
                </a:solidFill>
                <a:effectLst/>
                <a:uLnTx/>
                <a:uFillTx/>
              </a:rPr>
              <a:t>El chat es sólo para escribir alguna pregunta o duda que tengas.</a:t>
            </a: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Char char=""/>
              <a:tabLst/>
              <a:defRPr/>
            </a:pPr>
            <a:r>
              <a:rPr kumimoji="0" lang="es-MX" sz="2800" b="0" i="0" u="none" strike="noStrike" kern="1200" cap="none" spc="0" normalizeH="0" baseline="0" noProof="0" dirty="0">
                <a:ln>
                  <a:noFill/>
                </a:ln>
                <a:solidFill>
                  <a:srgbClr val="002060"/>
                </a:solidFill>
                <a:effectLst/>
                <a:uLnTx/>
                <a:uFillTx/>
              </a:rPr>
              <a:t>No consumas alimentos mientras estés en clases</a:t>
            </a:r>
          </a:p>
          <a:p>
            <a:pPr marL="365760" marR="0" lvl="0" indent="-283464" algn="just" defTabSz="914400" rtl="0" eaLnBrk="1" fontAlgn="auto" latinLnBrk="0" hangingPunct="1">
              <a:lnSpc>
                <a:spcPct val="100000"/>
              </a:lnSpc>
              <a:spcBef>
                <a:spcPts val="600"/>
              </a:spcBef>
              <a:spcAft>
                <a:spcPts val="0"/>
              </a:spcAft>
              <a:buClr>
                <a:srgbClr val="3891A7"/>
              </a:buClr>
              <a:buSzPct val="80000"/>
              <a:buFont typeface="Wingdings 2"/>
              <a:buChar char=""/>
              <a:tabLst/>
              <a:defRPr/>
            </a:pPr>
            <a:r>
              <a:rPr kumimoji="0" lang="es-MX" sz="2800" b="0" i="0" u="none" strike="noStrike" kern="1200" cap="none" spc="0" normalizeH="0" baseline="0" noProof="0" dirty="0">
                <a:ln>
                  <a:noFill/>
                </a:ln>
                <a:solidFill>
                  <a:srgbClr val="002060"/>
                </a:solidFill>
                <a:effectLst/>
                <a:uLnTx/>
                <a:uFillTx/>
              </a:rPr>
              <a:t>El apoderado o adulto puede estar a su lado. Pero no debe interrumpir las clases. </a:t>
            </a:r>
            <a:endParaRPr kumimoji="0" lang="es-MX" sz="2800" b="0" i="0" u="none" strike="noStrike" kern="1200" cap="none" spc="0" normalizeH="0" baseline="0" noProof="0" dirty="0">
              <a:ln>
                <a:noFill/>
              </a:ln>
              <a:solidFill>
                <a:prstClr val="black"/>
              </a:solidFill>
              <a:effectLst/>
              <a:uLnTx/>
              <a:uFillTx/>
            </a:endParaRPr>
          </a:p>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endParaRPr kumimoji="0" lang="es-CL" sz="1800" b="0" i="0" u="none" strike="noStrike" kern="1200" cap="none" spc="0" normalizeH="0" baseline="0" noProof="0" dirty="0">
              <a:ln>
                <a:noFill/>
              </a:ln>
              <a:solidFill>
                <a:sysClr val="windowText" lastClr="000000">
                  <a:lumMod val="75000"/>
                  <a:lumOff val="25000"/>
                </a:sys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072929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down)">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404664"/>
            <a:ext cx="8229600" cy="1584176"/>
          </a:xfrm>
        </p:spPr>
        <p:txBody>
          <a:bodyPr>
            <a:normAutofit/>
          </a:bodyPr>
          <a:lstStyle/>
          <a:p>
            <a:r>
              <a:rPr lang="es-CL" dirty="0"/>
              <a:t>RESULTADOS AL 1-12-2020</a:t>
            </a:r>
            <a:br>
              <a:rPr lang="es-CL" dirty="0"/>
            </a:br>
            <a:r>
              <a:rPr lang="es-CL" dirty="0"/>
              <a:t>Evaluados 23 estudiantes</a:t>
            </a:r>
            <a:endParaRPr lang="es-CL" sz="3100"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4158649722"/>
              </p:ext>
            </p:extLst>
          </p:nvPr>
        </p:nvGraphicFramePr>
        <p:xfrm>
          <a:off x="1341985" y="2132856"/>
          <a:ext cx="6336702" cy="2385288"/>
        </p:xfrm>
        <a:graphic>
          <a:graphicData uri="http://schemas.openxmlformats.org/drawingml/2006/table">
            <a:tbl>
              <a:tblPr firstRow="1" bandRow="1">
                <a:tableStyleId>{5C22544A-7EE6-4342-B048-85BDC9FD1C3A}</a:tableStyleId>
              </a:tblPr>
              <a:tblGrid>
                <a:gridCol w="1378311">
                  <a:extLst>
                    <a:ext uri="{9D8B030D-6E8A-4147-A177-3AD203B41FA5}">
                      <a16:colId xmlns:a16="http://schemas.microsoft.com/office/drawing/2014/main" val="20000"/>
                    </a:ext>
                  </a:extLst>
                </a:gridCol>
                <a:gridCol w="2937993">
                  <a:extLst>
                    <a:ext uri="{9D8B030D-6E8A-4147-A177-3AD203B41FA5}">
                      <a16:colId xmlns:a16="http://schemas.microsoft.com/office/drawing/2014/main" val="20001"/>
                    </a:ext>
                  </a:extLst>
                </a:gridCol>
                <a:gridCol w="2020398">
                  <a:extLst>
                    <a:ext uri="{9D8B030D-6E8A-4147-A177-3AD203B41FA5}">
                      <a16:colId xmlns:a16="http://schemas.microsoft.com/office/drawing/2014/main" val="20002"/>
                    </a:ext>
                  </a:extLst>
                </a:gridCol>
              </a:tblGrid>
              <a:tr h="370840">
                <a:tc>
                  <a:txBody>
                    <a:bodyPr/>
                    <a:lstStyle/>
                    <a:p>
                      <a:pPr algn="ctr"/>
                      <a:r>
                        <a:rPr lang="es-CL" b="1" dirty="0">
                          <a:latin typeface="Arial Black" panose="020B0A04020102020204" pitchFamily="34" charset="0"/>
                        </a:rPr>
                        <a:t>NIVE</a:t>
                      </a:r>
                      <a:r>
                        <a:rPr lang="es-CL" b="1" baseline="0" dirty="0">
                          <a:latin typeface="Arial Black" panose="020B0A04020102020204" pitchFamily="34" charset="0"/>
                        </a:rPr>
                        <a:t>L</a:t>
                      </a:r>
                      <a:endParaRPr lang="es-CL" b="1" dirty="0">
                        <a:latin typeface="Arial Black" panose="020B0A04020102020204" pitchFamily="34" charset="0"/>
                      </a:endParaRPr>
                    </a:p>
                  </a:txBody>
                  <a:tcPr/>
                </a:tc>
                <a:tc>
                  <a:txBody>
                    <a:bodyPr/>
                    <a:lstStyle/>
                    <a:p>
                      <a:pPr algn="ctr"/>
                      <a:r>
                        <a:rPr lang="es-CL" b="1" dirty="0">
                          <a:latin typeface="Arial Black" panose="020B0A04020102020204" pitchFamily="34" charset="0"/>
                        </a:rPr>
                        <a:t>CANTIDAD ALUMNOS</a:t>
                      </a:r>
                    </a:p>
                  </a:txBody>
                  <a:tcPr/>
                </a:tc>
                <a:tc>
                  <a:txBody>
                    <a:bodyPr/>
                    <a:lstStyle/>
                    <a:p>
                      <a:pPr algn="ctr"/>
                      <a:r>
                        <a:rPr lang="es-CL" b="1" dirty="0">
                          <a:latin typeface="Arial Black" panose="020B0A04020102020204" pitchFamily="34" charset="0"/>
                        </a:rPr>
                        <a:t>%</a:t>
                      </a:r>
                    </a:p>
                  </a:txBody>
                  <a:tcPr/>
                </a:tc>
                <a:extLst>
                  <a:ext uri="{0D108BD9-81ED-4DB2-BD59-A6C34878D82A}">
                    <a16:rowId xmlns:a16="http://schemas.microsoft.com/office/drawing/2014/main" val="10000"/>
                  </a:ext>
                </a:extLst>
              </a:tr>
              <a:tr h="370840">
                <a:tc>
                  <a:txBody>
                    <a:bodyPr/>
                    <a:lstStyle/>
                    <a:p>
                      <a:pPr algn="ctr"/>
                      <a:r>
                        <a:rPr lang="es-CL" b="1" dirty="0">
                          <a:latin typeface="Arial Black" panose="020B0A04020102020204" pitchFamily="34" charset="0"/>
                        </a:rPr>
                        <a:t>L</a:t>
                      </a:r>
                    </a:p>
                  </a:txBody>
                  <a:tcPr/>
                </a:tc>
                <a:tc>
                  <a:txBody>
                    <a:bodyPr/>
                    <a:lstStyle/>
                    <a:p>
                      <a:pPr algn="ctr"/>
                      <a:r>
                        <a:rPr lang="es-CL" b="1" dirty="0">
                          <a:latin typeface="Arial Black" panose="020B0A04020102020204" pitchFamily="34" charset="0"/>
                        </a:rPr>
                        <a:t>19</a:t>
                      </a:r>
                    </a:p>
                    <a:p>
                      <a:pPr algn="ctr"/>
                      <a:endParaRPr lang="es-CL" b="1" dirty="0">
                        <a:latin typeface="Arial Black" panose="020B0A04020102020204" pitchFamily="34" charset="0"/>
                      </a:endParaRPr>
                    </a:p>
                  </a:txBody>
                  <a:tcPr/>
                </a:tc>
                <a:tc>
                  <a:txBody>
                    <a:bodyPr/>
                    <a:lstStyle/>
                    <a:p>
                      <a:pPr algn="ctr"/>
                      <a:r>
                        <a:rPr lang="es-CL" b="1" dirty="0">
                          <a:latin typeface="Arial Black" panose="020B0A04020102020204" pitchFamily="34" charset="0"/>
                        </a:rPr>
                        <a:t>83%</a:t>
                      </a:r>
                    </a:p>
                  </a:txBody>
                  <a:tcPr/>
                </a:tc>
                <a:extLst>
                  <a:ext uri="{0D108BD9-81ED-4DB2-BD59-A6C34878D82A}">
                    <a16:rowId xmlns:a16="http://schemas.microsoft.com/office/drawing/2014/main" val="10001"/>
                  </a:ext>
                </a:extLst>
              </a:tr>
              <a:tr h="370840">
                <a:tc>
                  <a:txBody>
                    <a:bodyPr/>
                    <a:lstStyle/>
                    <a:p>
                      <a:pPr algn="ctr"/>
                      <a:r>
                        <a:rPr lang="es-CL" b="1" dirty="0">
                          <a:latin typeface="Arial Black" panose="020B0A04020102020204" pitchFamily="34" charset="0"/>
                        </a:rPr>
                        <a:t>ML</a:t>
                      </a:r>
                    </a:p>
                  </a:txBody>
                  <a:tcPr/>
                </a:tc>
                <a:tc>
                  <a:txBody>
                    <a:bodyPr/>
                    <a:lstStyle/>
                    <a:p>
                      <a:pPr algn="ctr"/>
                      <a:r>
                        <a:rPr lang="es-CL" b="1" dirty="0">
                          <a:latin typeface="Arial Black" panose="020B0A04020102020204" pitchFamily="34" charset="0"/>
                        </a:rPr>
                        <a:t>4</a:t>
                      </a:r>
                    </a:p>
                    <a:p>
                      <a:pPr algn="ctr"/>
                      <a:endParaRPr lang="es-CL" b="1" dirty="0">
                        <a:latin typeface="Arial Black" panose="020B0A04020102020204" pitchFamily="34" charset="0"/>
                      </a:endParaRPr>
                    </a:p>
                  </a:txBody>
                  <a:tcPr/>
                </a:tc>
                <a:tc>
                  <a:txBody>
                    <a:bodyPr/>
                    <a:lstStyle/>
                    <a:p>
                      <a:pPr algn="ctr"/>
                      <a:r>
                        <a:rPr lang="es-CL" b="1" dirty="0">
                          <a:latin typeface="Arial Black" panose="020B0A04020102020204" pitchFamily="34" charset="0"/>
                        </a:rPr>
                        <a:t>17%</a:t>
                      </a:r>
                    </a:p>
                  </a:txBody>
                  <a:tcPr/>
                </a:tc>
                <a:extLst>
                  <a:ext uri="{0D108BD9-81ED-4DB2-BD59-A6C34878D82A}">
                    <a16:rowId xmlns:a16="http://schemas.microsoft.com/office/drawing/2014/main" val="10002"/>
                  </a:ext>
                </a:extLst>
              </a:tr>
              <a:tr h="734288">
                <a:tc>
                  <a:txBody>
                    <a:bodyPr/>
                    <a:lstStyle/>
                    <a:p>
                      <a:pPr algn="ctr"/>
                      <a:r>
                        <a:rPr lang="es-CL" b="1" dirty="0">
                          <a:latin typeface="Arial Black" panose="020B0A04020102020204" pitchFamily="34" charset="0"/>
                        </a:rPr>
                        <a:t>PL</a:t>
                      </a:r>
                    </a:p>
                  </a:txBody>
                  <a:tcPr/>
                </a:tc>
                <a:tc>
                  <a:txBody>
                    <a:bodyPr/>
                    <a:lstStyle/>
                    <a:p>
                      <a:pPr algn="ctr"/>
                      <a:endParaRPr lang="es-CL" sz="2000" b="1" dirty="0">
                        <a:latin typeface="Arial Black" panose="020B0A04020102020204" pitchFamily="34" charset="0"/>
                      </a:endParaRPr>
                    </a:p>
                  </a:txBody>
                  <a:tcPr/>
                </a:tc>
                <a:tc>
                  <a:txBody>
                    <a:bodyPr/>
                    <a:lstStyle/>
                    <a:p>
                      <a:pPr algn="ctr"/>
                      <a:endParaRPr lang="es-CL" b="1" dirty="0">
                        <a:latin typeface="Arial Black" panose="020B0A04020102020204" pitchFamily="34" charset="0"/>
                      </a:endParaRPr>
                    </a:p>
                  </a:txBody>
                  <a:tcPr/>
                </a:tc>
                <a:extLst>
                  <a:ext uri="{0D108BD9-81ED-4DB2-BD59-A6C34878D82A}">
                    <a16:rowId xmlns:a16="http://schemas.microsoft.com/office/drawing/2014/main" val="10003"/>
                  </a:ext>
                </a:extLst>
              </a:tr>
            </a:tbl>
          </a:graphicData>
        </a:graphic>
      </p:graphicFrame>
      <p:sp>
        <p:nvSpPr>
          <p:cNvPr id="8" name="CuadroTexto 7"/>
          <p:cNvSpPr txBox="1"/>
          <p:nvPr/>
        </p:nvSpPr>
        <p:spPr>
          <a:xfrm>
            <a:off x="225860" y="4692248"/>
            <a:ext cx="8568952" cy="1015663"/>
          </a:xfrm>
          <a:prstGeom prst="rect">
            <a:avLst/>
          </a:prstGeom>
          <a:noFill/>
        </p:spPr>
        <p:txBody>
          <a:bodyPr wrap="square" rtlCol="0">
            <a:spAutoFit/>
          </a:bodyPr>
          <a:lstStyle/>
          <a:p>
            <a:r>
              <a:rPr lang="es-CL" sz="2000" dirty="0">
                <a:solidFill>
                  <a:prstClr val="black"/>
                </a:solidFill>
              </a:rPr>
              <a:t>Contenidos más bajos según preguntas:</a:t>
            </a:r>
          </a:p>
          <a:p>
            <a:r>
              <a:rPr lang="es-CL" sz="2000" dirty="0">
                <a:solidFill>
                  <a:prstClr val="black"/>
                </a:solidFill>
              </a:rPr>
              <a:t>1.-Capacidades físicas básicas </a:t>
            </a:r>
          </a:p>
          <a:p>
            <a:r>
              <a:rPr lang="es-CL" sz="2000" dirty="0">
                <a:solidFill>
                  <a:prstClr val="black"/>
                </a:solidFill>
              </a:rPr>
              <a:t>2.-Habilidades motrices básicas  </a:t>
            </a:r>
          </a:p>
        </p:txBody>
      </p:sp>
    </p:spTree>
    <p:extLst>
      <p:ext uri="{BB962C8B-B14F-4D97-AF65-F5344CB8AC3E}">
        <p14:creationId xmlns:p14="http://schemas.microsoft.com/office/powerpoint/2010/main" val="71805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3528" y="1268761"/>
            <a:ext cx="8229600" cy="2592288"/>
          </a:xfrm>
        </p:spPr>
        <p:txBody>
          <a:bodyPr/>
          <a:lstStyle/>
          <a:p>
            <a:pPr algn="just"/>
            <a:r>
              <a:rPr lang="es-CL" dirty="0"/>
              <a:t>A continuación, analizaremos las preguntas y respuestas de la evaluación formativa realizada la semana anterior, dando énfasis a los resultados de aprendizajes más descendidos.</a:t>
            </a:r>
          </a:p>
        </p:txBody>
      </p:sp>
    </p:spTree>
    <p:extLst>
      <p:ext uri="{BB962C8B-B14F-4D97-AF65-F5344CB8AC3E}">
        <p14:creationId xmlns:p14="http://schemas.microsoft.com/office/powerpoint/2010/main" val="2001267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82F846-9A87-4647-B0EB-A11753D33E4C}"/>
              </a:ext>
            </a:extLst>
          </p:cNvPr>
          <p:cNvSpPr>
            <a:spLocks noGrp="1"/>
          </p:cNvSpPr>
          <p:nvPr>
            <p:ph type="title"/>
          </p:nvPr>
        </p:nvSpPr>
        <p:spPr/>
        <p:txBody>
          <a:bodyPr>
            <a:normAutofit fontScale="90000"/>
          </a:bodyPr>
          <a:lstStyle/>
          <a:p>
            <a:r>
              <a:rPr lang="es-ES" sz="3600" b="1" dirty="0"/>
              <a:t>Preguntas de prueba semana 37 </a:t>
            </a:r>
            <a:br>
              <a:rPr lang="es-CL" sz="4400" b="1" dirty="0"/>
            </a:br>
            <a:endParaRPr lang="es-CL" dirty="0"/>
          </a:p>
        </p:txBody>
      </p:sp>
      <p:sp>
        <p:nvSpPr>
          <p:cNvPr id="3" name="Marcador de contenido 2">
            <a:extLst>
              <a:ext uri="{FF2B5EF4-FFF2-40B4-BE49-F238E27FC236}">
                <a16:creationId xmlns:a16="http://schemas.microsoft.com/office/drawing/2014/main" id="{B3CCC23D-828F-43AB-B266-E47F5A0243A8}"/>
              </a:ext>
            </a:extLst>
          </p:cNvPr>
          <p:cNvSpPr>
            <a:spLocks noGrp="1"/>
          </p:cNvSpPr>
          <p:nvPr>
            <p:ph idx="1"/>
          </p:nvPr>
        </p:nvSpPr>
        <p:spPr>
          <a:xfrm>
            <a:off x="457200" y="1166018"/>
            <a:ext cx="8229600" cy="5215310"/>
          </a:xfrm>
        </p:spPr>
        <p:txBody>
          <a:bodyPr>
            <a:normAutofit lnSpcReduction="10000"/>
          </a:bodyPr>
          <a:lstStyle/>
          <a:p>
            <a:pPr marL="0" indent="0">
              <a:buNone/>
            </a:pPr>
            <a:r>
              <a:rPr lang="es-ES" sz="1600" dirty="0"/>
              <a:t>1.-¿Qué capacidad física básica se observa en la siguiente animación? Semana 35    23 de 23 respuestas correctas 100%</a:t>
            </a:r>
          </a:p>
          <a:p>
            <a:pPr marL="0" indent="0">
              <a:buNone/>
            </a:pPr>
            <a:endParaRPr lang="es-ES" sz="1600" dirty="0"/>
          </a:p>
          <a:p>
            <a:pPr marL="0" indent="0">
              <a:buNone/>
            </a:pPr>
            <a:r>
              <a:rPr lang="es-ES" sz="1600" dirty="0"/>
              <a:t>2)¿Qué beneficios se pueden lograr con evaluar la condición física de un estudiante mediante una prueba? Semana 35  21 de 23 respuestas correctas   92%</a:t>
            </a:r>
          </a:p>
          <a:p>
            <a:pPr marL="0" indent="0">
              <a:buNone/>
            </a:pPr>
            <a:endParaRPr lang="es-ES" sz="1600" dirty="0"/>
          </a:p>
          <a:p>
            <a:pPr marL="0" indent="0">
              <a:buNone/>
            </a:pPr>
            <a:r>
              <a:rPr lang="es-ES" sz="1600" dirty="0"/>
              <a:t>3)¿Por qué es importante conocer el estado de las capacidades físicas de los estudiantes? Semana 35</a:t>
            </a:r>
          </a:p>
          <a:p>
            <a:pPr marL="0" indent="0">
              <a:buNone/>
            </a:pPr>
            <a:r>
              <a:rPr lang="es-ES" sz="1600" dirty="0"/>
              <a:t>21 de 23 respuestas correctas   92 %</a:t>
            </a:r>
          </a:p>
          <a:p>
            <a:pPr marL="0" indent="0">
              <a:buNone/>
            </a:pPr>
            <a:endParaRPr lang="es-ES" sz="1600" dirty="0"/>
          </a:p>
          <a:p>
            <a:pPr marL="0" indent="0">
              <a:buNone/>
            </a:pPr>
            <a:r>
              <a:rPr lang="es-ES" sz="1600" b="0" i="0" dirty="0">
                <a:solidFill>
                  <a:srgbClr val="202124"/>
                </a:solidFill>
                <a:effectLst/>
                <a:highlight>
                  <a:srgbClr val="FFFF00"/>
                </a:highlight>
                <a:latin typeface="Google Sans"/>
              </a:rPr>
              <a:t>4)¿Cuál de los siguientes ejercicios se consideran una prueba de educación física en el que se observa un desarrollo de las habilidades motrices? Semana 34    19 de 23 respuestas correctas  87%</a:t>
            </a:r>
          </a:p>
          <a:p>
            <a:pPr marL="0" indent="0">
              <a:buNone/>
            </a:pPr>
            <a:endParaRPr lang="es-ES" sz="1600" b="0" i="0" dirty="0">
              <a:solidFill>
                <a:srgbClr val="202124"/>
              </a:solidFill>
              <a:effectLst/>
              <a:highlight>
                <a:srgbClr val="FFFF00"/>
              </a:highlight>
              <a:latin typeface="Google Sans"/>
            </a:endParaRPr>
          </a:p>
          <a:p>
            <a:pPr marL="0" indent="0">
              <a:buNone/>
            </a:pPr>
            <a:r>
              <a:rPr lang="es-ES" sz="1600" dirty="0">
                <a:highlight>
                  <a:srgbClr val="FFFF00"/>
                </a:highlight>
              </a:rPr>
              <a:t>5)¿Cuál de las siguientes alternativas es una Capacidad física básica? Semana 34       15 de 23 respuestas correctas   61%</a:t>
            </a:r>
          </a:p>
          <a:p>
            <a:pPr marL="0" indent="0">
              <a:buNone/>
            </a:pPr>
            <a:endParaRPr lang="es-ES" sz="1600" dirty="0">
              <a:highlight>
                <a:srgbClr val="FFFF00"/>
              </a:highlight>
            </a:endParaRPr>
          </a:p>
          <a:p>
            <a:pPr marL="0" indent="0">
              <a:buNone/>
            </a:pPr>
            <a:r>
              <a:rPr lang="es-ES" sz="1600" dirty="0"/>
              <a:t>6)Las evaluaciones de educación física nos da información importante sobre los estudiantes ¿Qué información nos entregan las evaluaciones? Semana 34    23 de 23 respuestas correctas</a:t>
            </a:r>
            <a:endParaRPr lang="es-CL" sz="1600" dirty="0"/>
          </a:p>
        </p:txBody>
      </p:sp>
      <p:pic>
        <p:nvPicPr>
          <p:cNvPr id="4" name="Picture 2">
            <a:extLst>
              <a:ext uri="{FF2B5EF4-FFF2-40B4-BE49-F238E27FC236}">
                <a16:creationId xmlns:a16="http://schemas.microsoft.com/office/drawing/2014/main" id="{54624CC4-076E-4498-8123-49D08E6345FE}"/>
              </a:ext>
            </a:extLst>
          </p:cNvPr>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7969045" y="82061"/>
            <a:ext cx="1355483" cy="1171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939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41388" y="0"/>
            <a:ext cx="8229600" cy="940966"/>
          </a:xfrm>
        </p:spPr>
        <p:txBody>
          <a:bodyPr/>
          <a:lstStyle/>
          <a:p>
            <a:r>
              <a:rPr lang="es-MX" dirty="0"/>
              <a:t>Desarrollo de la clase</a:t>
            </a:r>
          </a:p>
        </p:txBody>
      </p:sp>
      <p:pic>
        <p:nvPicPr>
          <p:cNvPr id="7"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8015440" y="-847"/>
            <a:ext cx="1128560" cy="974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Imagen 1">
            <a:extLst>
              <a:ext uri="{FF2B5EF4-FFF2-40B4-BE49-F238E27FC236}">
                <a16:creationId xmlns:a16="http://schemas.microsoft.com/office/drawing/2014/main" id="{5272D28E-F9CB-4C3B-BDC4-C0751E21C9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28" y="1108870"/>
            <a:ext cx="8839200" cy="5165989"/>
          </a:xfrm>
          <a:prstGeom prst="rect">
            <a:avLst/>
          </a:prstGeom>
        </p:spPr>
      </p:pic>
    </p:spTree>
    <p:extLst>
      <p:ext uri="{BB962C8B-B14F-4D97-AF65-F5344CB8AC3E}">
        <p14:creationId xmlns:p14="http://schemas.microsoft.com/office/powerpoint/2010/main" val="1981446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CBD5FE-605C-4E72-A630-BCD727E7A6C0}"/>
              </a:ext>
            </a:extLst>
          </p:cNvPr>
          <p:cNvSpPr>
            <a:spLocks noGrp="1"/>
          </p:cNvSpPr>
          <p:nvPr>
            <p:ph type="title"/>
          </p:nvPr>
        </p:nvSpPr>
        <p:spPr/>
        <p:txBody>
          <a:bodyPr/>
          <a:lstStyle/>
          <a:p>
            <a:r>
              <a:rPr lang="es-MX" dirty="0"/>
              <a:t>Desarrollo de la clase</a:t>
            </a:r>
            <a:endParaRPr lang="es-CL" dirty="0"/>
          </a:p>
        </p:txBody>
      </p:sp>
      <p:sp>
        <p:nvSpPr>
          <p:cNvPr id="3" name="Marcador de contenido 2">
            <a:extLst>
              <a:ext uri="{FF2B5EF4-FFF2-40B4-BE49-F238E27FC236}">
                <a16:creationId xmlns:a16="http://schemas.microsoft.com/office/drawing/2014/main" id="{47543570-93B4-4F96-B19E-873E2BB1BB71}"/>
              </a:ext>
            </a:extLst>
          </p:cNvPr>
          <p:cNvSpPr>
            <a:spLocks noGrp="1"/>
          </p:cNvSpPr>
          <p:nvPr>
            <p:ph idx="1"/>
          </p:nvPr>
        </p:nvSpPr>
        <p:spPr>
          <a:xfrm>
            <a:off x="457200" y="1250084"/>
            <a:ext cx="8229600" cy="5363802"/>
          </a:xfrm>
        </p:spPr>
        <p:txBody>
          <a:bodyPr>
            <a:normAutofit/>
          </a:bodyPr>
          <a:lstStyle/>
          <a:p>
            <a:pPr marL="0" indent="0">
              <a:buNone/>
            </a:pPr>
            <a:r>
              <a:rPr lang="es-ES" dirty="0"/>
              <a:t>¿Cuál de las siguientes alternativas es una Capacidad física básica? </a:t>
            </a:r>
          </a:p>
          <a:p>
            <a:pPr marL="0" indent="0">
              <a:buNone/>
            </a:pPr>
            <a:endParaRPr lang="es-ES" dirty="0"/>
          </a:p>
          <a:p>
            <a:pPr marL="0" indent="0">
              <a:buNone/>
            </a:pPr>
            <a:r>
              <a:rPr lang="es-ES" sz="2800" dirty="0"/>
              <a:t>a)Realizar zig-zag con balón de fútbol</a:t>
            </a:r>
          </a:p>
          <a:p>
            <a:pPr marL="0" indent="0">
              <a:buNone/>
            </a:pPr>
            <a:endParaRPr lang="es-ES" sz="2800" dirty="0"/>
          </a:p>
          <a:p>
            <a:pPr marL="0" indent="0">
              <a:buNone/>
            </a:pPr>
            <a:r>
              <a:rPr lang="es-ES" sz="2800" dirty="0"/>
              <a:t>b)Realizar flexiones de brazos </a:t>
            </a:r>
          </a:p>
          <a:p>
            <a:pPr marL="0" indent="0">
              <a:buNone/>
            </a:pPr>
            <a:endParaRPr lang="es-ES" sz="2800" dirty="0"/>
          </a:p>
          <a:p>
            <a:pPr marL="0" indent="0">
              <a:buNone/>
            </a:pPr>
            <a:r>
              <a:rPr lang="es-ES" sz="2800" dirty="0"/>
              <a:t>c)Caminar sobre una cuerda manteniendo el equilibrio</a:t>
            </a:r>
          </a:p>
          <a:p>
            <a:pPr marL="0" indent="0">
              <a:buNone/>
            </a:pPr>
            <a:endParaRPr lang="es-CL" dirty="0"/>
          </a:p>
          <a:p>
            <a:pPr marL="0" indent="0">
              <a:buNone/>
            </a:pPr>
            <a:r>
              <a:rPr lang="es-CL" sz="2800" dirty="0"/>
              <a:t>Responder la alternativa correcta en el chat.</a:t>
            </a:r>
          </a:p>
        </p:txBody>
      </p:sp>
      <p:pic>
        <p:nvPicPr>
          <p:cNvPr id="4" name="Imagen 3">
            <a:extLst>
              <a:ext uri="{FF2B5EF4-FFF2-40B4-BE49-F238E27FC236}">
                <a16:creationId xmlns:a16="http://schemas.microsoft.com/office/drawing/2014/main" id="{E5FD405A-E342-473C-85F2-C8DF3164E54F}"/>
              </a:ext>
            </a:extLst>
          </p:cNvPr>
          <p:cNvPicPr>
            <a:picLocks noChangeAspect="1"/>
          </p:cNvPicPr>
          <p:nvPr/>
        </p:nvPicPr>
        <p:blipFill>
          <a:blip r:embed="rId2"/>
          <a:stretch>
            <a:fillRect/>
          </a:stretch>
        </p:blipFill>
        <p:spPr>
          <a:xfrm>
            <a:off x="7884368" y="244114"/>
            <a:ext cx="1127858" cy="975445"/>
          </a:xfrm>
          <a:prstGeom prst="rect">
            <a:avLst/>
          </a:prstGeom>
        </p:spPr>
      </p:pic>
    </p:spTree>
    <p:extLst>
      <p:ext uri="{BB962C8B-B14F-4D97-AF65-F5344CB8AC3E}">
        <p14:creationId xmlns:p14="http://schemas.microsoft.com/office/powerpoint/2010/main" val="2977933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CBD5FE-605C-4E72-A630-BCD727E7A6C0}"/>
              </a:ext>
            </a:extLst>
          </p:cNvPr>
          <p:cNvSpPr>
            <a:spLocks noGrp="1"/>
          </p:cNvSpPr>
          <p:nvPr>
            <p:ph type="title"/>
          </p:nvPr>
        </p:nvSpPr>
        <p:spPr/>
        <p:txBody>
          <a:bodyPr/>
          <a:lstStyle/>
          <a:p>
            <a:r>
              <a:rPr lang="es-MX" dirty="0"/>
              <a:t>Desarrollo de la clase</a:t>
            </a:r>
            <a:endParaRPr lang="es-CL" dirty="0"/>
          </a:p>
        </p:txBody>
      </p:sp>
      <p:sp>
        <p:nvSpPr>
          <p:cNvPr id="3" name="Marcador de contenido 2">
            <a:extLst>
              <a:ext uri="{FF2B5EF4-FFF2-40B4-BE49-F238E27FC236}">
                <a16:creationId xmlns:a16="http://schemas.microsoft.com/office/drawing/2014/main" id="{47543570-93B4-4F96-B19E-873E2BB1BB71}"/>
              </a:ext>
            </a:extLst>
          </p:cNvPr>
          <p:cNvSpPr>
            <a:spLocks noGrp="1"/>
          </p:cNvSpPr>
          <p:nvPr>
            <p:ph idx="1"/>
          </p:nvPr>
        </p:nvSpPr>
        <p:spPr>
          <a:xfrm>
            <a:off x="457200" y="1250084"/>
            <a:ext cx="8229600" cy="5363802"/>
          </a:xfrm>
        </p:spPr>
        <p:txBody>
          <a:bodyPr>
            <a:normAutofit fontScale="92500"/>
          </a:bodyPr>
          <a:lstStyle/>
          <a:p>
            <a:pPr marL="0" indent="0">
              <a:buNone/>
            </a:pPr>
            <a:r>
              <a:rPr lang="es-ES" dirty="0"/>
              <a:t>¿Cuál de los siguientes ejercicios se considera una prueba de educación física en el que se observa un desarrollo de las habilidades motrices? </a:t>
            </a:r>
          </a:p>
          <a:p>
            <a:pPr marL="0" indent="0">
              <a:buNone/>
            </a:pPr>
            <a:r>
              <a:rPr lang="es-ES" sz="2800" dirty="0"/>
              <a:t>a)Botear con mano derecha, luego lanzar y atrapar el balón</a:t>
            </a:r>
          </a:p>
          <a:p>
            <a:pPr marL="0" indent="0">
              <a:buNone/>
            </a:pPr>
            <a:endParaRPr lang="es-ES" sz="2800" dirty="0"/>
          </a:p>
          <a:p>
            <a:pPr marL="0" indent="0">
              <a:buNone/>
            </a:pPr>
            <a:r>
              <a:rPr lang="es-ES" sz="2800" dirty="0"/>
              <a:t>b)Realizar flexiones de brazos </a:t>
            </a:r>
          </a:p>
          <a:p>
            <a:pPr marL="0" indent="0">
              <a:buNone/>
            </a:pPr>
            <a:endParaRPr lang="es-ES" sz="2800" dirty="0"/>
          </a:p>
          <a:p>
            <a:pPr marL="0" indent="0">
              <a:buNone/>
            </a:pPr>
            <a:r>
              <a:rPr lang="es-ES" sz="2800" dirty="0"/>
              <a:t>c)Trotar por 10 minutos alrededor de una cancha </a:t>
            </a:r>
          </a:p>
          <a:p>
            <a:pPr marL="0" indent="0">
              <a:buNone/>
            </a:pPr>
            <a:endParaRPr lang="es-CL" dirty="0"/>
          </a:p>
          <a:p>
            <a:pPr marL="0" indent="0">
              <a:buNone/>
            </a:pPr>
            <a:r>
              <a:rPr lang="es-CL" sz="2800" dirty="0"/>
              <a:t>Responder la alternativa correcta en el chat.</a:t>
            </a:r>
          </a:p>
        </p:txBody>
      </p:sp>
      <p:pic>
        <p:nvPicPr>
          <p:cNvPr id="4" name="Imagen 3">
            <a:extLst>
              <a:ext uri="{FF2B5EF4-FFF2-40B4-BE49-F238E27FC236}">
                <a16:creationId xmlns:a16="http://schemas.microsoft.com/office/drawing/2014/main" id="{E5FD405A-E342-473C-85F2-C8DF3164E54F}"/>
              </a:ext>
            </a:extLst>
          </p:cNvPr>
          <p:cNvPicPr>
            <a:picLocks noChangeAspect="1"/>
          </p:cNvPicPr>
          <p:nvPr/>
        </p:nvPicPr>
        <p:blipFill>
          <a:blip r:embed="rId2"/>
          <a:stretch>
            <a:fillRect/>
          </a:stretch>
        </p:blipFill>
        <p:spPr>
          <a:xfrm>
            <a:off x="7884368" y="244114"/>
            <a:ext cx="1127858" cy="975445"/>
          </a:xfrm>
          <a:prstGeom prst="rect">
            <a:avLst/>
          </a:prstGeom>
        </p:spPr>
      </p:pic>
    </p:spTree>
    <p:extLst>
      <p:ext uri="{BB962C8B-B14F-4D97-AF65-F5344CB8AC3E}">
        <p14:creationId xmlns:p14="http://schemas.microsoft.com/office/powerpoint/2010/main" val="305763951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2903</TotalTime>
  <Words>733</Words>
  <Application>Microsoft Office PowerPoint</Application>
  <PresentationFormat>Presentación en pantalla (4:3)</PresentationFormat>
  <Paragraphs>89</Paragraphs>
  <Slides>10</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10</vt:i4>
      </vt:variant>
    </vt:vector>
  </HeadingPairs>
  <TitlesOfParts>
    <vt:vector size="19" baseType="lpstr">
      <vt:lpstr>Arial</vt:lpstr>
      <vt:lpstr>Arial Black</vt:lpstr>
      <vt:lpstr>Calibri</vt:lpstr>
      <vt:lpstr>Century Gothic</vt:lpstr>
      <vt:lpstr>Google Sans</vt:lpstr>
      <vt:lpstr>Times New Roman</vt:lpstr>
      <vt:lpstr>Wingdings 2</vt:lpstr>
      <vt:lpstr>Wingdings 3</vt:lpstr>
      <vt:lpstr>Tema de Office</vt:lpstr>
      <vt:lpstr>PLANIFICACIÓN  CLASES VIRTUALES RETROALIMENTACIÓN EDUCACIÓN FÍSICA 5° AÑO BÁSICO SEMANA N° 37 FECHA : 15-12-2020</vt:lpstr>
      <vt:lpstr>Presentación de PowerPoint</vt:lpstr>
      <vt:lpstr>Reglas clases virtuales</vt:lpstr>
      <vt:lpstr>RESULTADOS AL 1-12-2020 Evaluados 23 estudiantes</vt:lpstr>
      <vt:lpstr>Presentación de PowerPoint</vt:lpstr>
      <vt:lpstr>Preguntas de prueba semana 37  </vt:lpstr>
      <vt:lpstr>Desarrollo de la clase</vt:lpstr>
      <vt:lpstr>Desarrollo de la clase</vt:lpstr>
      <vt:lpstr>Desarrollo de la clase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 Jean Piaget</dc:creator>
  <cp:lastModifiedBy>sebastian lucero</cp:lastModifiedBy>
  <cp:revision>125</cp:revision>
  <dcterms:created xsi:type="dcterms:W3CDTF">2020-07-06T03:06:52Z</dcterms:created>
  <dcterms:modified xsi:type="dcterms:W3CDTF">2020-12-02T19:43:52Z</dcterms:modified>
</cp:coreProperties>
</file>