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8" r:id="rId2"/>
    <p:sldId id="256" r:id="rId3"/>
    <p:sldId id="299" r:id="rId4"/>
    <p:sldId id="300" r:id="rId5"/>
    <p:sldId id="303" r:id="rId6"/>
    <p:sldId id="307" r:id="rId7"/>
    <p:sldId id="305" r:id="rId8"/>
    <p:sldId id="314" r:id="rId9"/>
    <p:sldId id="310" r:id="rId10"/>
    <p:sldId id="315" r:id="rId11"/>
    <p:sldId id="316" r:id="rId12"/>
    <p:sldId id="317" r:id="rId13"/>
    <p:sldId id="318" r:id="rId14"/>
    <p:sldId id="319" r:id="rId15"/>
    <p:sldId id="320" r:id="rId16"/>
    <p:sldId id="321" r:id="rId17"/>
    <p:sldId id="322" r:id="rId18"/>
    <p:sldId id="323" r:id="rId1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6477" autoAdjust="0"/>
  </p:normalViewPr>
  <p:slideViewPr>
    <p:cSldViewPr>
      <p:cViewPr>
        <p:scale>
          <a:sx n="70" d="100"/>
          <a:sy n="70" d="100"/>
        </p:scale>
        <p:origin x="-1380" y="-180"/>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11-12-2020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11-12-2020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11-12-2020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hyperlink" Target="https://www.youtube.com/watch?v=LaEPIQFzYsA"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24.tmp"/><Relationship Id="rId4" Type="http://schemas.openxmlformats.org/officeDocument/2006/relationships/image" Target="../media/image23.tmp"/></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forms.gle/ai12BfKGVodnm8ph6" TargetMode="External"/><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gif"/><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hyperlink" Target="mailto:daniela.carreno@colegio-jeanpiaget.cl" TargetMode="External"/><Relationship Id="rId2" Type="http://schemas.openxmlformats.org/officeDocument/2006/relationships/hyperlink" Target="https://forms.gle/ai12BfKGVodnm8ph6"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7" Type="http://schemas.microsoft.com/office/2007/relationships/hdphoto" Target="../media/hdphoto1.wdp"/><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908720"/>
            <a:ext cx="7772400" cy="2138401"/>
          </a:xfrm>
        </p:spPr>
        <p:txBody>
          <a:bodyPr>
            <a:noAutofit/>
          </a:bodyPr>
          <a:lstStyle/>
          <a:p>
            <a:r>
              <a:rPr lang="es-CL" sz="2800" b="1" dirty="0"/>
              <a:t>PLANIFICACIÓN </a:t>
            </a:r>
            <a:r>
              <a:rPr lang="es-CL" sz="2800" b="1" dirty="0" smtClean="0"/>
              <a:t> CLASES VIRTUALES</a:t>
            </a:r>
            <a:br>
              <a:rPr lang="es-CL" sz="2800" b="1" dirty="0" smtClean="0"/>
            </a:br>
            <a:r>
              <a:rPr lang="es-CL" sz="2800" b="1" dirty="0" smtClean="0"/>
              <a:t>HISTORIA, GEOGRAFÍA Y CS. SOCIALES</a:t>
            </a:r>
            <a:br>
              <a:rPr lang="es-CL" sz="2800" b="1" dirty="0" smtClean="0"/>
            </a:br>
            <a:r>
              <a:rPr lang="es-CL" sz="2800" b="1" dirty="0" smtClean="0"/>
              <a:t>5° BÁSICO A</a:t>
            </a:r>
            <a:r>
              <a:rPr lang="es-CL" sz="2800" dirty="0"/>
              <a:t/>
            </a:r>
            <a:br>
              <a:rPr lang="es-CL" sz="2800" dirty="0"/>
            </a:br>
            <a:r>
              <a:rPr lang="es-CL" sz="2800" dirty="0"/>
              <a:t>SEMANA N</a:t>
            </a:r>
            <a:r>
              <a:rPr lang="es-CL" sz="2800" dirty="0" smtClean="0"/>
              <a:t>° </a:t>
            </a:r>
            <a:r>
              <a:rPr lang="es-CL" sz="2800" dirty="0" smtClean="0"/>
              <a:t>38</a:t>
            </a:r>
            <a:r>
              <a:rPr lang="es-CL" sz="2800" dirty="0"/>
              <a:t/>
            </a:r>
            <a:br>
              <a:rPr lang="es-CL" sz="2800" dirty="0"/>
            </a:br>
            <a:r>
              <a:rPr lang="es-CL" sz="2800" dirty="0" smtClean="0"/>
              <a:t>FECHA : </a:t>
            </a:r>
            <a:r>
              <a:rPr lang="es-CL" sz="2800" dirty="0" smtClean="0"/>
              <a:t>14</a:t>
            </a:r>
            <a:r>
              <a:rPr lang="es-CL" sz="2800" dirty="0" smtClean="0"/>
              <a:t> </a:t>
            </a:r>
            <a:r>
              <a:rPr lang="es-CL" sz="2800" dirty="0" smtClean="0"/>
              <a:t>al </a:t>
            </a:r>
            <a:r>
              <a:rPr lang="es-CL" sz="2800" dirty="0" smtClean="0"/>
              <a:t>18 </a:t>
            </a:r>
            <a:r>
              <a:rPr lang="es-CL" sz="2800" dirty="0" smtClean="0"/>
              <a:t>de </a:t>
            </a:r>
            <a:r>
              <a:rPr lang="es-CL" sz="2800" dirty="0" smtClean="0"/>
              <a:t>diciembre </a:t>
            </a:r>
            <a:r>
              <a:rPr lang="es-CL" sz="2800" dirty="0" smtClean="0"/>
              <a:t>de 2020.</a:t>
            </a:r>
            <a:endParaRPr lang="es-CL"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prstClr val="black"/>
                </a:solidFill>
                <a:latin typeface="Times New Roman" pitchFamily="18" charset="0"/>
                <a:ea typeface="Times New Roman" pitchFamily="18" charset="0"/>
                <a:cs typeface="Times New Roman" pitchFamily="18" charset="0"/>
              </a:rPr>
              <a:t>Colegio Jean Piaget</a:t>
            </a:r>
            <a:endParaRPr lang="es-MX" i="1" dirty="0" smtClean="0">
              <a:solidFill>
                <a:prstClr val="black"/>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es-ES" sz="1600" b="1" i="1" dirty="0" smtClean="0">
                <a:solidFill>
                  <a:prstClr val="black"/>
                </a:solidFill>
                <a:latin typeface="Times New Roman" pitchFamily="18" charset="0"/>
                <a:ea typeface="Times New Roman" pitchFamily="18" charset="0"/>
                <a:cs typeface="Times New Roman" pitchFamily="18" charset="0"/>
              </a:rPr>
              <a:t>Mi escuela, un lugar para aprender y crecer en un ambiente seguro y saludable</a:t>
            </a:r>
            <a:endParaRPr lang="es-ES" sz="1600" i="1" dirty="0" smtClean="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300192" y="3047121"/>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686800" cy="1786210"/>
          </a:xfrm>
        </p:spPr>
        <p:txBody>
          <a:bodyPr>
            <a:normAutofit/>
          </a:bodyPr>
          <a:lstStyle/>
          <a:p>
            <a:r>
              <a:rPr lang="es-MX" sz="3200" dirty="0" smtClean="0"/>
              <a:t>Observemos con mucha atención el siguiente video, pon mucha atención de lo que allí se presenta:</a:t>
            </a:r>
            <a:endParaRPr lang="es-MX" sz="3200"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07804" y="1916832"/>
            <a:ext cx="3528392" cy="3528392"/>
          </a:xfrm>
          <a:prstGeom prst="ellipse">
            <a:avLst/>
          </a:prstGeom>
          <a:ln>
            <a:noFill/>
          </a:ln>
          <a:effectLst>
            <a:softEdge rad="112500"/>
          </a:effectLst>
        </p:spPr>
      </p:pic>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147" y="88453"/>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051720" y="5688829"/>
            <a:ext cx="5832648" cy="369332"/>
          </a:xfrm>
          <a:prstGeom prst="rect">
            <a:avLst/>
          </a:prstGeom>
        </p:spPr>
        <p:txBody>
          <a:bodyPr wrap="square">
            <a:spAutoFit/>
          </a:bodyPr>
          <a:lstStyle/>
          <a:p>
            <a:r>
              <a:rPr lang="es-MX" dirty="0">
                <a:hlinkClick r:id="rId5"/>
              </a:rPr>
              <a:t>https://</a:t>
            </a:r>
            <a:r>
              <a:rPr lang="es-MX" dirty="0" smtClean="0">
                <a:hlinkClick r:id="rId5"/>
              </a:rPr>
              <a:t>www.youtube.com/watch?v=LaEPIQFzYsA</a:t>
            </a:r>
            <a:r>
              <a:rPr lang="es-MX" dirty="0" smtClean="0"/>
              <a:t> </a:t>
            </a:r>
            <a:endParaRPr lang="es-MX" dirty="0"/>
          </a:p>
        </p:txBody>
      </p:sp>
    </p:spTree>
    <p:extLst>
      <p:ext uri="{BB962C8B-B14F-4D97-AF65-F5344CB8AC3E}">
        <p14:creationId xmlns:p14="http://schemas.microsoft.com/office/powerpoint/2010/main" val="22725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797" y="1772816"/>
            <a:ext cx="2717252" cy="2988332"/>
          </a:xfrm>
          <a:prstGeom prst="ellipse">
            <a:avLst/>
          </a:prstGeom>
          <a:ln>
            <a:noFill/>
          </a:ln>
          <a:effectLst>
            <a:softEdge rad="112500"/>
          </a:effectLst>
        </p:spPr>
      </p:pic>
      <p:pic>
        <p:nvPicPr>
          <p:cNvPr id="6" name="Picture 6" descr="Signo de Interrogación Animado (con imágenes) | Preguntas al azar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2684" y="5157520"/>
            <a:ext cx="1392204" cy="170047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131840" y="692696"/>
            <a:ext cx="2669888" cy="105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¿Quién estaba a la cabeza de la administración colonial?</a:t>
            </a:r>
            <a:endParaRPr lang="es-MX" dirty="0"/>
          </a:p>
        </p:txBody>
      </p:sp>
      <p:pic>
        <p:nvPicPr>
          <p:cNvPr id="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85435" y="-59474"/>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descr="Sombrero Huaso Adulto | Gorro Huas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10 Rectángulo"/>
          <p:cNvSpPr/>
          <p:nvPr/>
        </p:nvSpPr>
        <p:spPr>
          <a:xfrm>
            <a:off x="4211960" y="2688557"/>
            <a:ext cx="2664296" cy="1060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p>
          <a:p>
            <a:pPr algn="ctr"/>
            <a:endParaRPr lang="es-MX" dirty="0"/>
          </a:p>
          <a:p>
            <a:pPr algn="ctr"/>
            <a:r>
              <a:rPr lang="es-MX" dirty="0" smtClean="0"/>
              <a:t>¿Cómo definirías el periodo colonial?</a:t>
            </a:r>
          </a:p>
          <a:p>
            <a:pPr algn="ctr"/>
            <a:endParaRPr lang="es-MX" dirty="0" smtClean="0"/>
          </a:p>
        </p:txBody>
      </p:sp>
      <p:sp>
        <p:nvSpPr>
          <p:cNvPr id="10" name="9 Rectángulo"/>
          <p:cNvSpPr/>
          <p:nvPr/>
        </p:nvSpPr>
        <p:spPr>
          <a:xfrm>
            <a:off x="3923928" y="4940803"/>
            <a:ext cx="2664296" cy="1060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p>
          <a:p>
            <a:pPr algn="ctr"/>
            <a:endParaRPr lang="es-MX" dirty="0"/>
          </a:p>
          <a:p>
            <a:pPr algn="ctr"/>
            <a:r>
              <a:rPr lang="es-MX" dirty="0" smtClean="0"/>
              <a:t>¿Por qué crees tú que América dependía de España?</a:t>
            </a:r>
          </a:p>
          <a:p>
            <a:pPr algn="ctr"/>
            <a:endParaRPr lang="es-MX" dirty="0" smtClean="0"/>
          </a:p>
        </p:txBody>
      </p:sp>
    </p:spTree>
    <p:extLst>
      <p:ext uri="{BB962C8B-B14F-4D97-AF65-F5344CB8AC3E}">
        <p14:creationId xmlns:p14="http://schemas.microsoft.com/office/powerpoint/2010/main" val="25676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0100" y="0"/>
            <a:ext cx="8229600" cy="995953"/>
          </a:xfrm>
        </p:spPr>
        <p:txBody>
          <a:bodyPr>
            <a:noAutofit/>
          </a:bodyPr>
          <a:lstStyle/>
          <a:p>
            <a:r>
              <a:rPr lang="es-MX" sz="2800" dirty="0"/>
              <a:t>En la </a:t>
            </a:r>
            <a:r>
              <a:rPr lang="es-MX" sz="2800" b="1" dirty="0">
                <a:solidFill>
                  <a:srgbClr val="FF0000"/>
                </a:solidFill>
                <a:effectLst>
                  <a:outerShdw blurRad="38100" dist="38100" dir="2700000" algn="tl">
                    <a:srgbClr val="000000">
                      <a:alpha val="43137"/>
                    </a:srgbClr>
                  </a:outerShdw>
                </a:effectLst>
              </a:rPr>
              <a:t>página </a:t>
            </a:r>
            <a:r>
              <a:rPr lang="es-MX" sz="2800" b="1" dirty="0" smtClean="0">
                <a:solidFill>
                  <a:srgbClr val="FF0000"/>
                </a:solidFill>
                <a:effectLst>
                  <a:outerShdw blurRad="38100" dist="38100" dir="2700000" algn="tl">
                    <a:srgbClr val="000000">
                      <a:alpha val="43137"/>
                    </a:srgbClr>
                  </a:outerShdw>
                </a:effectLst>
              </a:rPr>
              <a:t>112</a:t>
            </a:r>
            <a:r>
              <a:rPr lang="es-MX" sz="2800" dirty="0" smtClean="0"/>
              <a:t> </a:t>
            </a:r>
            <a:r>
              <a:rPr lang="es-MX" sz="2800" dirty="0"/>
              <a:t>de tu libro, </a:t>
            </a:r>
            <a:r>
              <a:rPr lang="es-MX" sz="2800" dirty="0" smtClean="0"/>
              <a:t>se presenta la siguiente información:</a:t>
            </a:r>
            <a:endParaRPr lang="es-MX" sz="2800" dirty="0"/>
          </a:p>
        </p:txBody>
      </p:sp>
      <p:pic>
        <p:nvPicPr>
          <p:cNvPr id="4"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950"/>
            <a:ext cx="800100" cy="964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gno de Interrogación Animado (con imágenes) | Preguntas al azar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53" y="5826592"/>
            <a:ext cx="790430" cy="965455"/>
          </a:xfrm>
          <a:prstGeom prst="rect">
            <a:avLst/>
          </a:prstGeom>
          <a:noFill/>
          <a:extLst>
            <a:ext uri="{909E8E84-426E-40DD-AFC4-6F175D3DCCD1}">
              <a14:hiddenFill xmlns:a14="http://schemas.microsoft.com/office/drawing/2010/main">
                <a:solidFill>
                  <a:srgbClr val="FFFFFF"/>
                </a:solidFill>
              </a14:hiddenFill>
            </a:ext>
          </a:extLst>
        </p:spPr>
      </p:pic>
      <p:pic>
        <p:nvPicPr>
          <p:cNvPr id="7" name="6 Marcador de contenido" descr="Recorte de pantall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35658" y="1124744"/>
            <a:ext cx="7008341" cy="5627136"/>
          </a:xfrm>
        </p:spPr>
      </p:pic>
      <p:sp>
        <p:nvSpPr>
          <p:cNvPr id="9" name="8 Rectángulo"/>
          <p:cNvSpPr/>
          <p:nvPr/>
        </p:nvSpPr>
        <p:spPr>
          <a:xfrm>
            <a:off x="40353" y="2420888"/>
            <a:ext cx="2155383"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¿Qué elementos del mapa les llaman la atención?, ¿por qué?</a:t>
            </a:r>
          </a:p>
        </p:txBody>
      </p:sp>
      <p:sp>
        <p:nvSpPr>
          <p:cNvPr id="11" name="10 Rectángulo"/>
          <p:cNvSpPr/>
          <p:nvPr/>
        </p:nvSpPr>
        <p:spPr>
          <a:xfrm>
            <a:off x="40353" y="3933056"/>
            <a:ext cx="2155383"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¿Qué significarán las divisiones que presenta el mapa?</a:t>
            </a:r>
          </a:p>
        </p:txBody>
      </p:sp>
    </p:spTree>
    <p:extLst>
      <p:ext uri="{BB962C8B-B14F-4D97-AF65-F5344CB8AC3E}">
        <p14:creationId xmlns:p14="http://schemas.microsoft.com/office/powerpoint/2010/main" val="278316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402" y="11045"/>
            <a:ext cx="2795202" cy="969683"/>
          </a:xfrm>
        </p:spPr>
        <p:txBody>
          <a:bodyPr>
            <a:noAutofit/>
          </a:bodyPr>
          <a:lstStyle/>
          <a:p>
            <a:r>
              <a:rPr lang="es-MX" sz="2800" b="1" dirty="0" smtClean="0">
                <a:solidFill>
                  <a:srgbClr val="FF0000"/>
                </a:solidFill>
                <a:effectLst>
                  <a:outerShdw blurRad="38100" dist="38100" dir="2700000" algn="tl">
                    <a:srgbClr val="000000">
                      <a:alpha val="43137"/>
                    </a:srgbClr>
                  </a:outerShdw>
                </a:effectLst>
              </a:rPr>
              <a:t>Página 113</a:t>
            </a:r>
            <a:r>
              <a:rPr lang="es-MX" sz="2800" dirty="0" smtClean="0"/>
              <a:t> de tu libro:</a:t>
            </a:r>
            <a:endParaRPr lang="es-MX" sz="2800" b="1" dirty="0">
              <a:effectLst>
                <a:outerShdw blurRad="38100" dist="38100" dir="2700000" algn="tl">
                  <a:srgbClr val="000000">
                    <a:alpha val="43137"/>
                  </a:srgbClr>
                </a:outerShdw>
              </a:effectLst>
            </a:endParaRPr>
          </a:p>
        </p:txBody>
      </p:sp>
      <p:pic>
        <p:nvPicPr>
          <p:cNvPr id="4"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17133"/>
            <a:ext cx="800100" cy="964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gno de Interrogación Animado (con imágenes) | Preguntas al azar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20434" y="5892545"/>
            <a:ext cx="790430" cy="965455"/>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descr="Recorte de pantall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4373" y="1988840"/>
            <a:ext cx="8786491" cy="2592288"/>
          </a:xfrm>
        </p:spPr>
      </p:pic>
    </p:spTree>
    <p:extLst>
      <p:ext uri="{BB962C8B-B14F-4D97-AF65-F5344CB8AC3E}">
        <p14:creationId xmlns:p14="http://schemas.microsoft.com/office/powerpoint/2010/main" val="362612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19275"/>
            <a:ext cx="800100" cy="964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gno de Interrogación Animado (con imágenes) | Preguntas al azar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53" y="5826592"/>
            <a:ext cx="790430" cy="965455"/>
          </a:xfrm>
          <a:prstGeom prst="rect">
            <a:avLst/>
          </a:prstGeom>
          <a:noFill/>
          <a:extLst>
            <a:ext uri="{909E8E84-426E-40DD-AFC4-6F175D3DCCD1}">
              <a14:hiddenFill xmlns:a14="http://schemas.microsoft.com/office/drawing/2010/main">
                <a:solidFill>
                  <a:srgbClr val="FFFFFF"/>
                </a:solidFill>
              </a14:hiddenFill>
            </a:ext>
          </a:extLst>
        </p:spPr>
      </p:pic>
      <p:pic>
        <p:nvPicPr>
          <p:cNvPr id="6" name="5 Marcador de contenido" descr="Recorte de pantall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57810" y="519056"/>
            <a:ext cx="7563860" cy="4799730"/>
          </a:xfrm>
        </p:spPr>
      </p:pic>
      <p:sp>
        <p:nvSpPr>
          <p:cNvPr id="7" name="6 Rectángulo"/>
          <p:cNvSpPr/>
          <p:nvPr/>
        </p:nvSpPr>
        <p:spPr>
          <a:xfrm>
            <a:off x="1331640" y="5698473"/>
            <a:ext cx="230425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¿Qué situación se presenta en la  pintura? Descríbela.</a:t>
            </a:r>
            <a:endParaRPr lang="es-MX" dirty="0"/>
          </a:p>
        </p:txBody>
      </p:sp>
      <p:sp>
        <p:nvSpPr>
          <p:cNvPr id="10" name="9 Rectángulo"/>
          <p:cNvSpPr/>
          <p:nvPr/>
        </p:nvSpPr>
        <p:spPr>
          <a:xfrm>
            <a:off x="5436096" y="5714694"/>
            <a:ext cx="230425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¿Qué rol </a:t>
            </a:r>
            <a:r>
              <a:rPr lang="es-MX" dirty="0" smtClean="0"/>
              <a:t>crees </a:t>
            </a:r>
            <a:r>
              <a:rPr lang="es-MX" dirty="0"/>
              <a:t>que cumple el religioso en dicha situación</a:t>
            </a:r>
            <a:r>
              <a:rPr lang="es-MX" dirty="0" smtClean="0"/>
              <a:t>?</a:t>
            </a:r>
            <a:endParaRPr lang="es-MX" dirty="0"/>
          </a:p>
        </p:txBody>
      </p:sp>
    </p:spTree>
    <p:extLst>
      <p:ext uri="{BB962C8B-B14F-4D97-AF65-F5344CB8AC3E}">
        <p14:creationId xmlns:p14="http://schemas.microsoft.com/office/powerpoint/2010/main" val="349780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8604448" cy="1041690"/>
          </a:xfrm>
        </p:spPr>
        <p:txBody>
          <a:bodyPr>
            <a:noAutofit/>
          </a:bodyPr>
          <a:lstStyle/>
          <a:p>
            <a:r>
              <a:rPr lang="es-MX" sz="2800" dirty="0" smtClean="0"/>
              <a:t>En la </a:t>
            </a:r>
            <a:r>
              <a:rPr lang="es-MX" sz="2800" b="1" dirty="0" smtClean="0">
                <a:solidFill>
                  <a:srgbClr val="FF0000"/>
                </a:solidFill>
                <a:effectLst>
                  <a:outerShdw blurRad="38100" dist="38100" dir="2700000" algn="tl">
                    <a:srgbClr val="000000">
                      <a:alpha val="43137"/>
                    </a:srgbClr>
                  </a:outerShdw>
                </a:effectLst>
              </a:rPr>
              <a:t>página 114</a:t>
            </a:r>
            <a:r>
              <a:rPr lang="es-MX" sz="2800" dirty="0" smtClean="0"/>
              <a:t> de tu libro, se explica que tras la conquista de América, los españoles dividieron el territorio para poder administrarlo de mejor forma:</a:t>
            </a:r>
            <a:endParaRPr lang="es-MX" sz="2800" b="1" dirty="0">
              <a:effectLst>
                <a:outerShdw blurRad="38100" dist="38100" dir="2700000" algn="tl">
                  <a:srgbClr val="000000">
                    <a:alpha val="43137"/>
                  </a:srgbClr>
                </a:outerShdw>
              </a:effectLst>
            </a:endParaRPr>
          </a:p>
        </p:txBody>
      </p:sp>
      <p:pic>
        <p:nvPicPr>
          <p:cNvPr id="4"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47" y="45904"/>
            <a:ext cx="800100" cy="964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gno de Interrogación Animado (con imágenes) | Preguntas al azar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53" y="5826592"/>
            <a:ext cx="790430" cy="965455"/>
          </a:xfrm>
          <a:prstGeom prst="rect">
            <a:avLst/>
          </a:prstGeom>
          <a:noFill/>
          <a:extLst>
            <a:ext uri="{909E8E84-426E-40DD-AFC4-6F175D3DCCD1}">
              <a14:hiddenFill xmlns:a14="http://schemas.microsoft.com/office/drawing/2010/main">
                <a:solidFill>
                  <a:srgbClr val="FFFFFF"/>
                </a:solidFill>
              </a14:hiddenFill>
            </a:ext>
          </a:extLst>
        </p:spPr>
      </p:pic>
      <p:pic>
        <p:nvPicPr>
          <p:cNvPr id="7" name="6 Marcador de contenido" descr="Recorte de pantall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7544" y="2060848"/>
            <a:ext cx="8160338" cy="2592288"/>
          </a:xfrm>
        </p:spPr>
      </p:pic>
    </p:spTree>
    <p:extLst>
      <p:ext uri="{BB962C8B-B14F-4D97-AF65-F5344CB8AC3E}">
        <p14:creationId xmlns:p14="http://schemas.microsoft.com/office/powerpoint/2010/main" val="29815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717" y="260648"/>
            <a:ext cx="4221732" cy="6597352"/>
          </a:xfrm>
        </p:spPr>
      </p:pic>
      <p:pic>
        <p:nvPicPr>
          <p:cNvPr id="6" name="5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449" y="1700808"/>
            <a:ext cx="4485438" cy="3816424"/>
          </a:xfrm>
          <a:prstGeom prst="rect">
            <a:avLst/>
          </a:prstGeom>
        </p:spPr>
      </p:pic>
      <p:pic>
        <p:nvPicPr>
          <p:cNvPr id="7" name="Picture 2" descr="▷ Libros: Imágenes Animadas, Gifs y Animaciones ¡100% GRATI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56" y="-18417"/>
            <a:ext cx="800100" cy="96440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5724128" y="463786"/>
            <a:ext cx="2736304" cy="1020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¿Por qué crees tú que se decidió dividir el territorio?</a:t>
            </a:r>
            <a:endParaRPr lang="es-MX" dirty="0"/>
          </a:p>
        </p:txBody>
      </p:sp>
      <p:sp>
        <p:nvSpPr>
          <p:cNvPr id="9" name="8 Rectángulo"/>
          <p:cNvSpPr/>
          <p:nvPr/>
        </p:nvSpPr>
        <p:spPr>
          <a:xfrm>
            <a:off x="5796136" y="5661248"/>
            <a:ext cx="26642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¿Por qué crees tú que los dos primeros virreinatos fueron el de Nueva España y Perú?</a:t>
            </a:r>
            <a:endParaRPr lang="es-MX" dirty="0"/>
          </a:p>
        </p:txBody>
      </p:sp>
    </p:spTree>
    <p:extLst>
      <p:ext uri="{BB962C8B-B14F-4D97-AF65-F5344CB8AC3E}">
        <p14:creationId xmlns:p14="http://schemas.microsoft.com/office/powerpoint/2010/main" val="216801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402" y="11045"/>
            <a:ext cx="3011226" cy="1113699"/>
          </a:xfrm>
        </p:spPr>
        <p:txBody>
          <a:bodyPr>
            <a:noAutofit/>
          </a:bodyPr>
          <a:lstStyle/>
          <a:p>
            <a:r>
              <a:rPr lang="es-MX" sz="2800" b="1" dirty="0" smtClean="0">
                <a:solidFill>
                  <a:srgbClr val="FF0000"/>
                </a:solidFill>
                <a:effectLst>
                  <a:outerShdw blurRad="38100" dist="38100" dir="2700000" algn="tl">
                    <a:srgbClr val="000000">
                      <a:alpha val="43137"/>
                    </a:srgbClr>
                  </a:outerShdw>
                </a:effectLst>
              </a:rPr>
              <a:t>Página 115</a:t>
            </a:r>
            <a:r>
              <a:rPr lang="es-MX" sz="2800" dirty="0" smtClean="0"/>
              <a:t> de tu libro</a:t>
            </a:r>
            <a:r>
              <a:rPr lang="es-MX" sz="2800" dirty="0"/>
              <a:t>:</a:t>
            </a:r>
            <a:endParaRPr lang="es-MX" sz="2800" b="1" dirty="0">
              <a:effectLst>
                <a:outerShdw blurRad="38100" dist="38100" dir="2700000" algn="tl">
                  <a:srgbClr val="000000">
                    <a:alpha val="43137"/>
                  </a:srgbClr>
                </a:outerShdw>
              </a:effectLst>
            </a:endParaRPr>
          </a:p>
        </p:txBody>
      </p:sp>
      <p:pic>
        <p:nvPicPr>
          <p:cNvPr id="4"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814859"/>
            <a:ext cx="800100" cy="964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gno de Interrogación Animado (con imágenes) | Preguntas al azar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53" y="5826592"/>
            <a:ext cx="790430" cy="965455"/>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descr="Recorte de pantall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56639" y="82619"/>
            <a:ext cx="4295335" cy="6775381"/>
          </a:xfrm>
        </p:spPr>
      </p:pic>
      <p:pic>
        <p:nvPicPr>
          <p:cNvPr id="6" name="5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22" y="1783588"/>
            <a:ext cx="3016324" cy="4845896"/>
          </a:xfrm>
          <a:prstGeom prst="rect">
            <a:avLst/>
          </a:prstGeom>
        </p:spPr>
      </p:pic>
      <p:sp>
        <p:nvSpPr>
          <p:cNvPr id="7" name="6 Rectángulo"/>
          <p:cNvSpPr/>
          <p:nvPr/>
        </p:nvSpPr>
        <p:spPr>
          <a:xfrm>
            <a:off x="6948264" y="5157192"/>
            <a:ext cx="2221478" cy="1472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¿Cómo evolucionó la división administrativa colonial?, ¿por qué lo hizo de esa manera?</a:t>
            </a:r>
          </a:p>
        </p:txBody>
      </p:sp>
    </p:spTree>
    <p:extLst>
      <p:ext uri="{BB962C8B-B14F-4D97-AF65-F5344CB8AC3E}">
        <p14:creationId xmlns:p14="http://schemas.microsoft.com/office/powerpoint/2010/main" val="7989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575" y="1482170"/>
            <a:ext cx="7080721" cy="4251086"/>
          </a:xfrm>
        </p:spPr>
        <p:txBody>
          <a:bodyPr>
            <a:noAutofit/>
          </a:bodyPr>
          <a:lstStyle/>
          <a:p>
            <a:pPr algn="l"/>
            <a:r>
              <a:rPr lang="es-MX" sz="2000" dirty="0" smtClean="0"/>
              <a:t>1)</a:t>
            </a:r>
            <a:r>
              <a:rPr lang="es-MX" sz="2000" dirty="0"/>
              <a:t> </a:t>
            </a:r>
            <a:r>
              <a:rPr lang="es-MX" sz="2000" dirty="0" smtClean="0"/>
              <a:t>¿De </a:t>
            </a:r>
            <a:r>
              <a:rPr lang="es-MX" sz="2000" dirty="0"/>
              <a:t>qué manera se manifiesta la dependencia administrativa de América con España</a:t>
            </a:r>
            <a:r>
              <a:rPr lang="es-MX" sz="2000" dirty="0" smtClean="0"/>
              <a:t>?</a:t>
            </a:r>
            <a:r>
              <a:rPr lang="es-MX" sz="2000" dirty="0"/>
              <a:t/>
            </a:r>
            <a:br>
              <a:rPr lang="es-MX" sz="2000" dirty="0"/>
            </a:br>
            <a:r>
              <a:rPr lang="es-MX" sz="2000" dirty="0" smtClean="0"/>
              <a:t/>
            </a:r>
            <a:br>
              <a:rPr lang="es-MX" sz="2000" dirty="0" smtClean="0"/>
            </a:br>
            <a:r>
              <a:rPr lang="es-MX" sz="2000" dirty="0" smtClean="0"/>
              <a:t>2) ¿Por qué en algunos lugares se establecieron Capitanías Generales?</a:t>
            </a:r>
            <a:br>
              <a:rPr lang="es-MX" sz="2000" dirty="0" smtClean="0"/>
            </a:br>
            <a:r>
              <a:rPr lang="es-MX" sz="2000" dirty="0" smtClean="0"/>
              <a:t/>
            </a:r>
            <a:br>
              <a:rPr lang="es-MX" sz="2000" dirty="0" smtClean="0"/>
            </a:br>
            <a:r>
              <a:rPr lang="es-MX" sz="2000" dirty="0" smtClean="0"/>
              <a:t>3) </a:t>
            </a:r>
            <a:r>
              <a:rPr lang="es-MX" sz="2000" dirty="0" smtClean="0"/>
              <a:t>¿Por qué Chile era una Capitanía General?</a:t>
            </a:r>
            <a:br>
              <a:rPr lang="es-MX" sz="2000" dirty="0" smtClean="0"/>
            </a:br>
            <a:r>
              <a:rPr lang="es-MX" sz="2000" dirty="0"/>
              <a:t/>
            </a:r>
            <a:br>
              <a:rPr lang="es-MX" sz="2000" dirty="0"/>
            </a:br>
            <a:r>
              <a:rPr lang="es-MX" sz="2000" dirty="0" smtClean="0"/>
              <a:t>4) ¿Qué eran las gobernaciones? </a:t>
            </a:r>
            <a:r>
              <a:rPr lang="es-MX" sz="2000" dirty="0"/>
              <a:t/>
            </a:r>
            <a:br>
              <a:rPr lang="es-MX" sz="2000" dirty="0"/>
            </a:br>
            <a:endParaRPr lang="es-MX" sz="2000" dirty="0"/>
          </a:p>
        </p:txBody>
      </p:sp>
      <p:sp>
        <p:nvSpPr>
          <p:cNvPr id="4" name="AutoShape 4" descr="Qué son y cuáles son los Recursos Natur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13 Rectángulo redondeado"/>
          <p:cNvSpPr/>
          <p:nvPr/>
        </p:nvSpPr>
        <p:spPr>
          <a:xfrm>
            <a:off x="2029856" y="0"/>
            <a:ext cx="4846400" cy="88755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smtClean="0"/>
              <a:t>TICKET DE SALIDA</a:t>
            </a:r>
          </a:p>
          <a:p>
            <a:pPr algn="ctr"/>
            <a:r>
              <a:rPr lang="es-CL" sz="2000" b="1" dirty="0" smtClean="0"/>
              <a:t>HISTORIA, GEOGRAFÍA Y CS. SOCIALES</a:t>
            </a:r>
          </a:p>
          <a:p>
            <a:pPr algn="ctr"/>
            <a:r>
              <a:rPr lang="es-CL" sz="2000" b="1" dirty="0" smtClean="0"/>
              <a:t>SEMANA 34</a:t>
            </a:r>
            <a:endParaRPr lang="es-CL" sz="2000" b="1" dirty="0"/>
          </a:p>
        </p:txBody>
      </p:sp>
      <p:sp>
        <p:nvSpPr>
          <p:cNvPr id="15" name="14 Rectángulo redondeado"/>
          <p:cNvSpPr/>
          <p:nvPr/>
        </p:nvSpPr>
        <p:spPr>
          <a:xfrm>
            <a:off x="899592" y="931931"/>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Nombre: _______________________________________ </a:t>
            </a:r>
            <a:endParaRPr lang="es-CL" dirty="0"/>
          </a:p>
        </p:txBody>
      </p:sp>
      <p:pic>
        <p:nvPicPr>
          <p:cNvPr id="16" name="Picture 2" descr="Happy Dance Sticker by Ofix for iOS &amp; Android | GIPHY"/>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768" y="-157802"/>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7925" y="42010"/>
            <a:ext cx="1059525" cy="91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descr="Film Camera Sticker by Martina Martian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16" y="5746318"/>
            <a:ext cx="1288964" cy="12889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4612" y="5391269"/>
            <a:ext cx="2623122" cy="122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911096" y="5832793"/>
            <a:ext cx="2182673" cy="1025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Ticket disponible </a:t>
            </a:r>
            <a:r>
              <a:rPr lang="es-MX" dirty="0"/>
              <a:t>en </a:t>
            </a:r>
            <a:r>
              <a:rPr lang="es-MX" dirty="0">
                <a:hlinkClick r:id="rId7"/>
              </a:rPr>
              <a:t>https://</a:t>
            </a:r>
            <a:r>
              <a:rPr lang="es-MX" dirty="0" smtClean="0">
                <a:hlinkClick r:id="rId7"/>
              </a:rPr>
              <a:t>forms.gle/ai12BfKGVodnm8ph6</a:t>
            </a:r>
            <a:r>
              <a:rPr lang="es-MX" dirty="0" smtClean="0"/>
              <a:t> </a:t>
            </a:r>
            <a:endParaRPr lang="es-MX" dirty="0"/>
          </a:p>
        </p:txBody>
      </p:sp>
    </p:spTree>
    <p:extLst>
      <p:ext uri="{BB962C8B-B14F-4D97-AF65-F5344CB8AC3E}">
        <p14:creationId xmlns:p14="http://schemas.microsoft.com/office/powerpoint/2010/main" val="375175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431663761"/>
              </p:ext>
            </p:extLst>
          </p:nvPr>
        </p:nvGraphicFramePr>
        <p:xfrm>
          <a:off x="107504" y="116632"/>
          <a:ext cx="8908571" cy="5649965"/>
        </p:xfrm>
        <a:graphic>
          <a:graphicData uri="http://schemas.openxmlformats.org/drawingml/2006/table">
            <a:tbl>
              <a:tblPr firstRow="1" firstCol="1" bandRow="1"/>
              <a:tblGrid>
                <a:gridCol w="2428642"/>
                <a:gridCol w="6479929"/>
              </a:tblGrid>
              <a:tr h="279253">
                <a:tc>
                  <a:txBody>
                    <a:bodyPr/>
                    <a:lstStyle/>
                    <a:p>
                      <a:pPr algn="just">
                        <a:spcAft>
                          <a:spcPts val="0"/>
                        </a:spcAft>
                      </a:pPr>
                      <a:r>
                        <a:rPr lang="es-ES_tradnl" sz="1400" b="1" dirty="0">
                          <a:effectLst/>
                          <a:latin typeface="+mn-lt"/>
                          <a:ea typeface="Calibri"/>
                          <a:cs typeface="Times New Roman"/>
                        </a:rPr>
                        <a:t>ASIGNATURA /CURSO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smtClean="0">
                          <a:effectLst/>
                          <a:latin typeface="+mn-lt"/>
                          <a:ea typeface="Calibri"/>
                          <a:cs typeface="Times New Roman"/>
                        </a:rPr>
                        <a:t>Historia,</a:t>
                      </a:r>
                      <a:r>
                        <a:rPr lang="es-CL" sz="1400" baseline="0" dirty="0" smtClean="0">
                          <a:effectLst/>
                          <a:latin typeface="+mn-lt"/>
                          <a:ea typeface="Calibri"/>
                          <a:cs typeface="Times New Roman"/>
                        </a:rPr>
                        <a:t> Geografía y Cs. Sociales / 5°A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052">
                <a:tc>
                  <a:txBody>
                    <a:bodyPr/>
                    <a:lstStyle/>
                    <a:p>
                      <a:pPr algn="just">
                        <a:spcAft>
                          <a:spcPts val="0"/>
                        </a:spcAft>
                      </a:pPr>
                      <a:r>
                        <a:rPr lang="es-ES_tradnl" sz="1400" b="1" dirty="0">
                          <a:effectLst/>
                          <a:latin typeface="+mn-lt"/>
                          <a:ea typeface="Calibri"/>
                          <a:cs typeface="Times New Roman"/>
                        </a:rPr>
                        <a:t>NOMBRE DEL </a:t>
                      </a:r>
                      <a:r>
                        <a:rPr lang="es-ES_tradnl" sz="1400" b="1" dirty="0" smtClean="0">
                          <a:effectLst/>
                          <a:latin typeface="+mn-lt"/>
                          <a:ea typeface="Calibri"/>
                          <a:cs typeface="Times New Roman"/>
                        </a:rPr>
                        <a:t>PROFESOR/A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Daniela Carreño Salinas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964">
                <a:tc>
                  <a:txBody>
                    <a:bodyPr/>
                    <a:lstStyle/>
                    <a:p>
                      <a:pPr algn="just">
                        <a:spcAft>
                          <a:spcPts val="0"/>
                        </a:spcAft>
                      </a:pPr>
                      <a:r>
                        <a:rPr lang="es-ES_tradnl" sz="1400" b="1" dirty="0">
                          <a:effectLst/>
                          <a:latin typeface="+mn-lt"/>
                          <a:ea typeface="Calibri"/>
                          <a:cs typeface="Times New Roman"/>
                        </a:rPr>
                        <a:t>OBJETIVO DE APRENDIZAJE </a:t>
                      </a:r>
                      <a:r>
                        <a:rPr lang="es-ES_tradnl" sz="1400" b="1" dirty="0" smtClean="0">
                          <a:effectLst/>
                          <a:latin typeface="+mn-lt"/>
                          <a:ea typeface="Calibri"/>
                          <a:cs typeface="Times New Roman"/>
                        </a:rPr>
                        <a:t>PRIORIZACIÓN NIVEL 1</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baseline="0" dirty="0" smtClean="0">
                          <a:effectLst/>
                          <a:latin typeface="+mn-lt"/>
                          <a:ea typeface="Calibri"/>
                          <a:cs typeface="Times New Roman"/>
                        </a:rPr>
                        <a:t>OA06 Explicar aspectos centrales de la Colonia, como la dependencia de las colonias americanas de la metrópoli, el rol de la Iglesia católica y el surgimiento de una sociedad mestiza.</a:t>
                      </a:r>
                      <a:endParaRPr lang="es-CL" sz="1400" dirty="0" smtClean="0">
                        <a:effectLs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6264">
                <a:tc>
                  <a:txBody>
                    <a:bodyPr/>
                    <a:lstStyle/>
                    <a:p>
                      <a:pPr algn="just">
                        <a:spcAft>
                          <a:spcPts val="0"/>
                        </a:spcAft>
                      </a:pPr>
                      <a:endParaRPr lang="es-ES_tradnl" sz="1400" b="1" dirty="0" smtClean="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smtClean="0">
                          <a:effectLst/>
                          <a:latin typeface="+mn-lt"/>
                          <a:ea typeface="Calibri"/>
                          <a:cs typeface="Times New Roman"/>
                        </a:rPr>
                        <a:t>INDICADORES DE EVALUACIÓN PARA OA</a:t>
                      </a:r>
                      <a:endParaRPr lang="es-CL" sz="1400" dirty="0" smtClean="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285750" indent="-285750">
                        <a:lnSpc>
                          <a:spcPct val="115000"/>
                        </a:lnSpc>
                        <a:spcAft>
                          <a:spcPts val="0"/>
                        </a:spcAft>
                        <a:buFontTx/>
                        <a:buChar char="-"/>
                      </a:pPr>
                      <a:r>
                        <a:rPr lang="es-MX" sz="1400" dirty="0" smtClean="0"/>
                        <a:t>Explican por qué las colonias americanas eran dependientes de la metrópoli española.</a:t>
                      </a:r>
                    </a:p>
                    <a:p>
                      <a:pPr marL="285750" indent="-285750">
                        <a:lnSpc>
                          <a:spcPct val="115000"/>
                        </a:lnSpc>
                        <a:spcAft>
                          <a:spcPts val="0"/>
                        </a:spcAft>
                        <a:buFontTx/>
                        <a:buChar char="-"/>
                      </a:pPr>
                      <a:r>
                        <a:rPr lang="es-MX" sz="1400" dirty="0" smtClean="0"/>
                        <a:t>Reconocen en un mapa la división político-administrativa de la América española, señalando los virreinatos y gobernaciones.</a:t>
                      </a:r>
                    </a:p>
                    <a:p>
                      <a:pPr marL="285750" marR="0" indent="-285750" algn="l" defTabSz="914400" rtl="0" eaLnBrk="1" fontAlgn="auto" latinLnBrk="0" hangingPunct="1">
                        <a:lnSpc>
                          <a:spcPct val="115000"/>
                        </a:lnSpc>
                        <a:spcBef>
                          <a:spcPts val="0"/>
                        </a:spcBef>
                        <a:spcAft>
                          <a:spcPts val="0"/>
                        </a:spcAft>
                        <a:buClrTx/>
                        <a:buSzTx/>
                        <a:buFontTx/>
                        <a:buChar char="-"/>
                        <a:tabLst/>
                        <a:defRPr/>
                      </a:pPr>
                      <a:r>
                        <a:rPr lang="es-MX" sz="1400" dirty="0" smtClean="0"/>
                        <a:t>Explican el rol de la Iglesia Católica durante el período colonial, haciendo referencia a aspectos como la evangelización, la educación y las costumbres.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486">
                <a:tc>
                  <a:txBody>
                    <a:bodyPr/>
                    <a:lstStyle/>
                    <a:p>
                      <a:pPr algn="just">
                        <a:spcAft>
                          <a:spcPts val="0"/>
                        </a:spcAft>
                      </a:pPr>
                      <a:r>
                        <a:rPr lang="es-ES_tradnl" sz="1400" b="1" dirty="0" smtClean="0">
                          <a:effectLst/>
                          <a:latin typeface="+mn-lt"/>
                          <a:ea typeface="Calibri"/>
                          <a:cs typeface="Times New Roman"/>
                        </a:rPr>
                        <a:t>CONTENIDO /HABILIDADES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effectLst/>
                          <a:latin typeface="+mn-lt"/>
                          <a:ea typeface="Calibri"/>
                          <a:cs typeface="Times New Roman"/>
                        </a:rPr>
                        <a:t>División político-administrativa y el rol de la Iglesia Católica durante la colonia. /  H. Usar herramientas geográficas para ubicar, caracterizar y relacionar elementos del espacio geográfico, como regiones, climas, paisajes, población, recursos y riesgos naturales.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dirty="0" smtClean="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190">
                <a:tc>
                  <a:txBody>
                    <a:bodyPr/>
                    <a:lstStyle/>
                    <a:p>
                      <a:pPr algn="just">
                        <a:spcAft>
                          <a:spcPts val="0"/>
                        </a:spcAft>
                      </a:pPr>
                      <a:r>
                        <a:rPr lang="es-ES_tradnl" sz="1400" b="1">
                          <a:effectLst/>
                          <a:latin typeface="+mn-lt"/>
                          <a:ea typeface="Calibri"/>
                          <a:cs typeface="Times New Roman"/>
                        </a:rPr>
                        <a:t>OBJETIVO DE LA CLASE</a:t>
                      </a:r>
                      <a:endParaRPr lang="es-CL" sz="14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285750" marR="0" indent="-285750" algn="just" defTabSz="914400" rtl="0" eaLnBrk="1" fontAlgn="auto" latinLnBrk="0" hangingPunct="1">
                        <a:lnSpc>
                          <a:spcPct val="115000"/>
                        </a:lnSpc>
                        <a:spcBef>
                          <a:spcPts val="0"/>
                        </a:spcBef>
                        <a:spcAft>
                          <a:spcPts val="0"/>
                        </a:spcAft>
                        <a:buClrTx/>
                        <a:buSzTx/>
                        <a:buFontTx/>
                        <a:buChar char="-"/>
                        <a:tabLst/>
                        <a:defRPr/>
                      </a:pPr>
                      <a:r>
                        <a:rPr lang="es-ES" sz="1400" dirty="0" smtClean="0">
                          <a:effectLst/>
                          <a:latin typeface="+mn-lt"/>
                          <a:ea typeface="Calibri" panose="020F0502020204030204" pitchFamily="34" charset="0"/>
                          <a:cs typeface="Arial" panose="020B0604020202020204" pitchFamily="34" charset="0"/>
                        </a:rPr>
                        <a:t>Retroalimentar aprendizajes evaluados con</a:t>
                      </a:r>
                      <a:r>
                        <a:rPr lang="es-ES" sz="1400" baseline="0" dirty="0" smtClean="0">
                          <a:effectLst/>
                          <a:latin typeface="+mn-lt"/>
                          <a:ea typeface="Calibri" panose="020F0502020204030204" pitchFamily="34" charset="0"/>
                          <a:cs typeface="Arial" panose="020B0604020202020204" pitchFamily="34" charset="0"/>
                        </a:rPr>
                        <a:t> los indicadores de evaluación</a:t>
                      </a:r>
                      <a:r>
                        <a:rPr lang="es-ES" sz="1400" baseline="0" dirty="0" smtClean="0">
                          <a:effectLst/>
                          <a:latin typeface="+mn-lt"/>
                          <a:ea typeface="Calibri" panose="020F0502020204030204" pitchFamily="34" charset="0"/>
                          <a:cs typeface="Arial" panose="020B0604020202020204" pitchFamily="34" charset="0"/>
                        </a:rPr>
                        <a:t>:</a:t>
                      </a:r>
                    </a:p>
                    <a:p>
                      <a:pPr marL="285750" indent="-285750">
                        <a:lnSpc>
                          <a:spcPct val="115000"/>
                        </a:lnSpc>
                        <a:spcAft>
                          <a:spcPts val="0"/>
                        </a:spcAft>
                        <a:buFontTx/>
                        <a:buChar char="-"/>
                      </a:pPr>
                      <a:r>
                        <a:rPr lang="es-MX" sz="1400" dirty="0" smtClean="0"/>
                        <a:t>Explican por qué las colonias americanas eran dependientes de la metrópoli española.</a:t>
                      </a:r>
                    </a:p>
                    <a:p>
                      <a:pPr marL="285750" indent="-285750">
                        <a:lnSpc>
                          <a:spcPct val="115000"/>
                        </a:lnSpc>
                        <a:spcAft>
                          <a:spcPts val="0"/>
                        </a:spcAft>
                        <a:buFontTx/>
                        <a:buChar char="-"/>
                      </a:pPr>
                      <a:r>
                        <a:rPr lang="es-MX" sz="1400" dirty="0" smtClean="0"/>
                        <a:t>Reconocen en un mapa la división político-administrativa de la América española, </a:t>
                      </a:r>
                      <a:endParaRPr lang="es-MX" sz="1400" dirty="0" smtClean="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677">
                <a:tc>
                  <a:txBody>
                    <a:bodyPr/>
                    <a:lstStyle/>
                    <a:p>
                      <a:pPr marL="0" marR="0" algn="just">
                        <a:spcBef>
                          <a:spcPts val="0"/>
                        </a:spcBef>
                        <a:spcAft>
                          <a:spcPts val="0"/>
                        </a:spcAft>
                      </a:pPr>
                      <a:r>
                        <a:rPr lang="es-CL" sz="1400" b="1" dirty="0">
                          <a:effectLst/>
                          <a:latin typeface="+mn-lt"/>
                        </a:rPr>
                        <a:t>EVALUACIÓN</a:t>
                      </a:r>
                      <a:endParaRPr lang="es-CL" sz="1400" dirty="0">
                        <a:effectLst/>
                        <a:latin typeface="+mn-lt"/>
                      </a:endParaRPr>
                    </a:p>
                    <a:p>
                      <a:pPr marL="0" marR="0" algn="just">
                        <a:spcBef>
                          <a:spcPts val="0"/>
                        </a:spcBef>
                        <a:spcAft>
                          <a:spcPts val="0"/>
                        </a:spcAft>
                      </a:pPr>
                      <a:r>
                        <a:rPr lang="es-CL" sz="1400" b="1" dirty="0">
                          <a:effectLst/>
                          <a:latin typeface="+mn-lt"/>
                        </a:rPr>
                        <a:t> </a:t>
                      </a:r>
                      <a:endParaRPr lang="es-CL" sz="14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400" b="0" dirty="0" smtClean="0">
                          <a:effectLst/>
                          <a:latin typeface="+mn-lt"/>
                        </a:rPr>
                        <a:t>Responder</a:t>
                      </a:r>
                      <a:r>
                        <a:rPr lang="es-CL" sz="1400" b="0" baseline="0" dirty="0" smtClean="0">
                          <a:effectLst/>
                          <a:latin typeface="+mn-lt"/>
                        </a:rPr>
                        <a:t> </a:t>
                      </a:r>
                      <a:r>
                        <a:rPr lang="es-CL" sz="1400" b="0" baseline="0" dirty="0" smtClean="0">
                          <a:solidFill>
                            <a:srgbClr val="FF0000"/>
                          </a:solidFill>
                          <a:effectLst>
                            <a:outerShdw blurRad="38100" dist="38100" dir="2700000" algn="tl">
                              <a:srgbClr val="000000">
                                <a:alpha val="43137"/>
                              </a:srgbClr>
                            </a:outerShdw>
                          </a:effectLst>
                          <a:latin typeface="+mn-lt"/>
                        </a:rPr>
                        <a:t>ticket de </a:t>
                      </a:r>
                      <a:r>
                        <a:rPr lang="es-CL" sz="1400" b="0" baseline="0" smtClean="0">
                          <a:solidFill>
                            <a:srgbClr val="FF0000"/>
                          </a:solidFill>
                          <a:effectLst>
                            <a:outerShdw blurRad="38100" dist="38100" dir="2700000" algn="tl">
                              <a:srgbClr val="000000">
                                <a:alpha val="43137"/>
                              </a:srgbClr>
                            </a:outerShdw>
                          </a:effectLst>
                          <a:latin typeface="+mn-lt"/>
                        </a:rPr>
                        <a:t>salida </a:t>
                      </a:r>
                      <a:r>
                        <a:rPr lang="es-CL" sz="1400" b="0" baseline="0" smtClean="0">
                          <a:solidFill>
                            <a:srgbClr val="FF0000"/>
                          </a:solidFill>
                          <a:effectLst>
                            <a:outerShdw blurRad="38100" dist="38100" dir="2700000" algn="tl">
                              <a:srgbClr val="000000">
                                <a:alpha val="43137"/>
                              </a:srgbClr>
                            </a:outerShdw>
                          </a:effectLst>
                          <a:latin typeface="+mn-lt"/>
                        </a:rPr>
                        <a:t>(</a:t>
                      </a:r>
                      <a:r>
                        <a:rPr lang="es-CL" sz="1400" b="0" baseline="0" smtClean="0">
                          <a:solidFill>
                            <a:srgbClr val="FF0000"/>
                          </a:solidFill>
                          <a:effectLst>
                            <a:outerShdw blurRad="38100" dist="38100" dir="2700000" algn="tl">
                              <a:srgbClr val="000000">
                                <a:alpha val="43137"/>
                              </a:srgbClr>
                            </a:outerShdw>
                          </a:effectLst>
                          <a:latin typeface="+mn-lt"/>
                          <a:hlinkClick r:id="rId2"/>
                        </a:rPr>
                        <a:t>https://forms.gle/ai12BfKGVodnm8ph6</a:t>
                      </a:r>
                      <a:r>
                        <a:rPr lang="es-CL" sz="1400" b="0" baseline="0" smtClean="0">
                          <a:solidFill>
                            <a:srgbClr val="FF0000"/>
                          </a:solidFill>
                          <a:effectLst>
                            <a:outerShdw blurRad="38100" dist="38100" dir="2700000" algn="tl">
                              <a:srgbClr val="000000">
                                <a:alpha val="43137"/>
                              </a:srgbClr>
                            </a:outerShdw>
                          </a:effectLst>
                          <a:latin typeface="+mn-lt"/>
                        </a:rPr>
                        <a:t> )</a:t>
                      </a:r>
                      <a:r>
                        <a:rPr lang="es-CL" sz="1400" b="0" baseline="0" smtClean="0">
                          <a:effectLst/>
                          <a:latin typeface="+mn-lt"/>
                        </a:rPr>
                        <a:t>y </a:t>
                      </a:r>
                      <a:r>
                        <a:rPr lang="es-CL" sz="1400" b="0" baseline="0" dirty="0" smtClean="0">
                          <a:effectLst/>
                          <a:latin typeface="+mn-lt"/>
                        </a:rPr>
                        <a:t>enviar a </a:t>
                      </a:r>
                      <a:r>
                        <a:rPr lang="es-CL" sz="1400" b="0" baseline="0" dirty="0" smtClean="0">
                          <a:effectLst/>
                          <a:latin typeface="+mn-lt"/>
                          <a:hlinkClick r:id="rId3"/>
                        </a:rPr>
                        <a:t>daniela.carreno@colegio-jeanpiaget.cl</a:t>
                      </a:r>
                      <a:r>
                        <a:rPr lang="es-CL" sz="1400" b="0" baseline="0" dirty="0" smtClean="0">
                          <a:effectLst/>
                          <a:latin typeface="+mn-lt"/>
                        </a:rPr>
                        <a:t> o al </a:t>
                      </a:r>
                      <a:r>
                        <a:rPr lang="es-CL" sz="1400" b="0" baseline="0" dirty="0" err="1" smtClean="0">
                          <a:effectLst/>
                          <a:latin typeface="+mn-lt"/>
                        </a:rPr>
                        <a:t>wsp</a:t>
                      </a:r>
                      <a:r>
                        <a:rPr lang="es-CL" sz="1400" b="0" baseline="0" dirty="0" smtClean="0">
                          <a:effectLst/>
                          <a:latin typeface="+mn-lt"/>
                        </a:rPr>
                        <a:t> +569 41745325 el día </a:t>
                      </a:r>
                      <a:r>
                        <a:rPr lang="es-CL" sz="1400" b="1" baseline="0" dirty="0" smtClean="0">
                          <a:effectLst/>
                          <a:latin typeface="+mn-lt"/>
                        </a:rPr>
                        <a:t>viernes </a:t>
                      </a:r>
                      <a:r>
                        <a:rPr lang="es-CL" sz="1400" b="1" baseline="0" dirty="0" smtClean="0">
                          <a:effectLst/>
                          <a:latin typeface="+mn-lt"/>
                        </a:rPr>
                        <a:t>18 </a:t>
                      </a:r>
                      <a:r>
                        <a:rPr lang="es-CL" sz="1400" b="1" baseline="0" dirty="0" smtClean="0">
                          <a:effectLst/>
                          <a:latin typeface="+mn-lt"/>
                        </a:rPr>
                        <a:t>de </a:t>
                      </a:r>
                      <a:r>
                        <a:rPr lang="es-CL" sz="1400" b="1" baseline="0" dirty="0" smtClean="0">
                          <a:effectLst/>
                          <a:latin typeface="+mn-lt"/>
                        </a:rPr>
                        <a:t>diciembre</a:t>
                      </a:r>
                      <a:r>
                        <a:rPr lang="es-CL" sz="1400" b="0" baseline="0" dirty="0" smtClean="0">
                          <a:effectLst/>
                          <a:latin typeface="+mn-lt"/>
                        </a:rPr>
                        <a:t>.</a:t>
                      </a:r>
                      <a:endParaRPr lang="es-CL" sz="1600" b="0" dirty="0" smtClean="0">
                        <a:effectLst/>
                        <a:latin typeface="+mn-lt"/>
                      </a:endParaRPr>
                    </a:p>
                    <a:p>
                      <a:pPr marL="0" marR="0" algn="just">
                        <a:spcBef>
                          <a:spcPts val="0"/>
                        </a:spcBef>
                        <a:spcAft>
                          <a:spcPts val="0"/>
                        </a:spcAft>
                      </a:pPr>
                      <a:endParaRPr lang="es-CL" sz="1400" b="0" dirty="0" smtClean="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316416" y="-92343"/>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67" y="0"/>
            <a:ext cx="2841592" cy="3724544"/>
          </a:xfrm>
        </p:spPr>
      </p:pic>
      <p:pic>
        <p:nvPicPr>
          <p:cNvPr id="9" name="Picture 2" descr="C:\Users\Profesor\Downloads\WhatsApp Image 2020-08-01 at 13.42.49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060848"/>
            <a:ext cx="2808312" cy="3748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fesor\Downloads\WhatsApp Image 2020-08-01 at 13.42.5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213" y="3174445"/>
            <a:ext cx="287391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43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Profesor\Downloads\WhatsApp Image 2020-08-01 at 13.42.50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791305"/>
            <a:ext cx="2873522"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Profesor\Downloads\WhatsApp Image 2020-08-01 at 13.42.5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113" y="3280692"/>
            <a:ext cx="2846887" cy="3577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98" y="25596"/>
            <a:ext cx="2864064" cy="35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13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rofesor\Downloads\WhatsApp Image 2020-08-01 at 13.42.51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5" y="15755"/>
            <a:ext cx="2721952" cy="362926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rofesor\Downloads\WhatsApp Image 2020-08-01 at 13.42.51 (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348880"/>
            <a:ext cx="2732977" cy="36124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rofesor\Downloads\WhatsApp Image 2020-08-01 at 13.42.51 (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731" y="3245576"/>
            <a:ext cx="2712269" cy="361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1000"/>
                                        <p:tgtEl>
                                          <p:spTgt spid="2053"/>
                                        </p:tgtEl>
                                      </p:cBhvr>
                                    </p:animEffect>
                                    <p:anim calcmode="lin" valueType="num">
                                      <p:cBhvr>
                                        <p:cTn id="15" dur="1000" fill="hold"/>
                                        <p:tgtEl>
                                          <p:spTgt spid="2053"/>
                                        </p:tgtEl>
                                        <p:attrNameLst>
                                          <p:attrName>ppt_x</p:attrName>
                                        </p:attrNameLst>
                                      </p:cBhvr>
                                      <p:tavLst>
                                        <p:tav tm="0">
                                          <p:val>
                                            <p:strVal val="#ppt_x"/>
                                          </p:val>
                                        </p:tav>
                                        <p:tav tm="100000">
                                          <p:val>
                                            <p:strVal val="#ppt_x"/>
                                          </p:val>
                                        </p:tav>
                                      </p:tavLst>
                                    </p:anim>
                                    <p:anim calcmode="lin" valueType="num">
                                      <p:cBhvr>
                                        <p:cTn id="16"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smtClean="0"/>
              <a:t>Importante:</a:t>
            </a:r>
            <a:endParaRPr lang="es-CL"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242" name="Picture 2" descr="▷ Libros: Imágenes Animadas, Gifs y Animaciones ¡100% GRAT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79828" y="3258855"/>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libro, significa que debes </a:t>
            </a:r>
            <a:r>
              <a:rPr lang="es-CL" b="1" dirty="0">
                <a:solidFill>
                  <a:prstClr val="black"/>
                </a:solidFill>
              </a:rPr>
              <a:t>trabajar en tu libro de </a:t>
            </a:r>
            <a:r>
              <a:rPr lang="es-CL" b="1" dirty="0" smtClean="0">
                <a:solidFill>
                  <a:prstClr val="black"/>
                </a:solidFill>
              </a:rPr>
              <a:t>Historia</a:t>
            </a:r>
            <a:r>
              <a:rPr lang="es-CL" b="1" dirty="0">
                <a:solidFill>
                  <a:prstClr val="black"/>
                </a:solidFill>
              </a:rPr>
              <a:t>.</a:t>
            </a:r>
          </a:p>
        </p:txBody>
      </p:sp>
      <p:pic>
        <p:nvPicPr>
          <p:cNvPr id="10"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147" y="88453"/>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0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2"/>
                                        </p:tgtEl>
                                        <p:attrNameLst>
                                          <p:attrName>style.visibility</p:attrName>
                                        </p:attrNameLst>
                                      </p:cBhvr>
                                      <p:to>
                                        <p:strVal val="visible"/>
                                      </p:to>
                                    </p:set>
                                    <p:animEffect transition="in" filter="fade">
                                      <p:cBhvr>
                                        <p:cTn id="35" dur="1000"/>
                                        <p:tgtEl>
                                          <p:spTgt spid="10242"/>
                                        </p:tgtEl>
                                      </p:cBhvr>
                                    </p:animEffect>
                                    <p:anim calcmode="lin" valueType="num">
                                      <p:cBhvr>
                                        <p:cTn id="36" dur="1000" fill="hold"/>
                                        <p:tgtEl>
                                          <p:spTgt spid="10242"/>
                                        </p:tgtEl>
                                        <p:attrNameLst>
                                          <p:attrName>ppt_x</p:attrName>
                                        </p:attrNameLst>
                                      </p:cBhvr>
                                      <p:tavLst>
                                        <p:tav tm="0">
                                          <p:val>
                                            <p:strVal val="#ppt_x"/>
                                          </p:val>
                                        </p:tav>
                                        <p:tav tm="100000">
                                          <p:val>
                                            <p:strVal val="#ppt_x"/>
                                          </p:val>
                                        </p:tav>
                                      </p:tavLst>
                                    </p:anim>
                                    <p:anim calcmode="lin" valueType="num">
                                      <p:cBhvr>
                                        <p:cTn id="37"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36104"/>
          </a:xfrm>
        </p:spPr>
        <p:txBody>
          <a:bodyPr/>
          <a:lstStyle/>
          <a:p>
            <a:r>
              <a:rPr lang="es-MX" dirty="0" smtClean="0"/>
              <a:t>Resultados de Evaluación </a:t>
            </a:r>
            <a:r>
              <a:rPr lang="es-MX" sz="2000" dirty="0" smtClean="0"/>
              <a:t>(Fecha: 09/11/2020)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52783033"/>
              </p:ext>
            </p:extLst>
          </p:nvPr>
        </p:nvGraphicFramePr>
        <p:xfrm>
          <a:off x="827584" y="1988840"/>
          <a:ext cx="7488832" cy="1483360"/>
        </p:xfrm>
        <a:graphic>
          <a:graphicData uri="http://schemas.openxmlformats.org/drawingml/2006/table">
            <a:tbl>
              <a:tblPr firstRow="1" bandRow="1">
                <a:tableStyleId>{5C22544A-7EE6-4342-B048-85BDC9FD1C3A}</a:tableStyleId>
              </a:tblPr>
              <a:tblGrid>
                <a:gridCol w="2808312"/>
                <a:gridCol w="2886321"/>
                <a:gridCol w="1794199"/>
              </a:tblGrid>
              <a:tr h="370840">
                <a:tc>
                  <a:txBody>
                    <a:bodyPr/>
                    <a:lstStyle/>
                    <a:p>
                      <a:r>
                        <a:rPr lang="es-MX" dirty="0" smtClean="0"/>
                        <a:t>Indicador</a:t>
                      </a:r>
                      <a:r>
                        <a:rPr lang="es-MX" baseline="0" dirty="0" smtClean="0"/>
                        <a:t> de Evaluación 1</a:t>
                      </a:r>
                      <a:endParaRPr lang="es-MX" dirty="0"/>
                    </a:p>
                  </a:txBody>
                  <a:tcPr/>
                </a:tc>
                <a:tc>
                  <a:txBody>
                    <a:bodyPr/>
                    <a:lstStyle/>
                    <a:p>
                      <a:r>
                        <a:rPr lang="es-MX" dirty="0" smtClean="0"/>
                        <a:t>Cantidad de estudiantes</a:t>
                      </a:r>
                      <a:r>
                        <a:rPr lang="es-MX" baseline="0" dirty="0" smtClean="0"/>
                        <a:t> </a:t>
                      </a:r>
                      <a:endParaRPr lang="es-MX" dirty="0"/>
                    </a:p>
                  </a:txBody>
                  <a:tcPr/>
                </a:tc>
                <a:tc>
                  <a:txBody>
                    <a:bodyPr/>
                    <a:lstStyle/>
                    <a:p>
                      <a:pPr algn="ctr"/>
                      <a:r>
                        <a:rPr lang="es-MX" dirty="0" smtClean="0"/>
                        <a:t>%</a:t>
                      </a:r>
                      <a:endParaRPr lang="es-MX" dirty="0"/>
                    </a:p>
                  </a:txBody>
                  <a:tcPr/>
                </a:tc>
              </a:tr>
              <a:tr h="370840">
                <a:tc>
                  <a:txBody>
                    <a:bodyPr/>
                    <a:lstStyle/>
                    <a:p>
                      <a:r>
                        <a:rPr lang="es-MX" dirty="0" smtClean="0"/>
                        <a:t>LOGRADO </a:t>
                      </a:r>
                      <a:endParaRPr lang="es-MX" dirty="0"/>
                    </a:p>
                  </a:txBody>
                  <a:tcPr/>
                </a:tc>
                <a:tc>
                  <a:txBody>
                    <a:bodyPr/>
                    <a:lstStyle/>
                    <a:p>
                      <a:pPr algn="ctr"/>
                      <a:r>
                        <a:rPr lang="es-MX" dirty="0" smtClean="0"/>
                        <a:t>16/27</a:t>
                      </a:r>
                      <a:endParaRPr lang="es-MX" dirty="0"/>
                    </a:p>
                  </a:txBody>
                  <a:tcPr/>
                </a:tc>
                <a:tc>
                  <a:txBody>
                    <a:bodyPr/>
                    <a:lstStyle/>
                    <a:p>
                      <a:pPr algn="ctr"/>
                      <a:r>
                        <a:rPr lang="es-MX" dirty="0" smtClean="0"/>
                        <a:t>59%</a:t>
                      </a:r>
                      <a:endParaRPr lang="es-MX" dirty="0"/>
                    </a:p>
                  </a:txBody>
                  <a:tcPr/>
                </a:tc>
              </a:tr>
              <a:tr h="370840">
                <a:tc>
                  <a:txBody>
                    <a:bodyPr/>
                    <a:lstStyle/>
                    <a:p>
                      <a:r>
                        <a:rPr lang="es-MX" dirty="0" smtClean="0"/>
                        <a:t>MEDIANAMENTE</a:t>
                      </a:r>
                      <a:r>
                        <a:rPr lang="es-MX" baseline="0" dirty="0" smtClean="0"/>
                        <a:t> LOGRADO</a:t>
                      </a:r>
                      <a:endParaRPr lang="es-MX" dirty="0"/>
                    </a:p>
                  </a:txBody>
                  <a:tcPr/>
                </a:tc>
                <a:tc>
                  <a:txBody>
                    <a:bodyPr/>
                    <a:lstStyle/>
                    <a:p>
                      <a:pPr algn="ctr"/>
                      <a:r>
                        <a:rPr lang="es-MX" dirty="0" smtClean="0"/>
                        <a:t>9/27</a:t>
                      </a:r>
                      <a:endParaRPr lang="es-MX" dirty="0"/>
                    </a:p>
                  </a:txBody>
                  <a:tcPr/>
                </a:tc>
                <a:tc>
                  <a:txBody>
                    <a:bodyPr/>
                    <a:lstStyle/>
                    <a:p>
                      <a:pPr algn="ctr"/>
                      <a:r>
                        <a:rPr lang="es-MX" dirty="0" smtClean="0"/>
                        <a:t>33%</a:t>
                      </a:r>
                      <a:endParaRPr lang="es-MX" dirty="0"/>
                    </a:p>
                  </a:txBody>
                  <a:tcPr/>
                </a:tc>
              </a:tr>
              <a:tr h="370840">
                <a:tc>
                  <a:txBody>
                    <a:bodyPr/>
                    <a:lstStyle/>
                    <a:p>
                      <a:r>
                        <a:rPr lang="es-MX" dirty="0" smtClean="0"/>
                        <a:t>NO LOGRADO </a:t>
                      </a:r>
                      <a:endParaRPr lang="es-MX" dirty="0"/>
                    </a:p>
                  </a:txBody>
                  <a:tcPr/>
                </a:tc>
                <a:tc>
                  <a:txBody>
                    <a:bodyPr/>
                    <a:lstStyle/>
                    <a:p>
                      <a:pPr algn="ctr"/>
                      <a:r>
                        <a:rPr lang="es-MX" dirty="0" smtClean="0"/>
                        <a:t>2/27</a:t>
                      </a:r>
                      <a:endParaRPr lang="es-MX" dirty="0"/>
                    </a:p>
                  </a:txBody>
                  <a:tcPr/>
                </a:tc>
                <a:tc>
                  <a:txBody>
                    <a:bodyPr/>
                    <a:lstStyle/>
                    <a:p>
                      <a:pPr algn="ctr"/>
                      <a:r>
                        <a:rPr lang="es-MX" dirty="0" smtClean="0"/>
                        <a:t>8%</a:t>
                      </a:r>
                      <a:endParaRPr lang="es-MX" dirty="0"/>
                    </a:p>
                  </a:txBody>
                  <a:tcPr/>
                </a:tc>
              </a:tr>
            </a:tbl>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901419354"/>
              </p:ext>
            </p:extLst>
          </p:nvPr>
        </p:nvGraphicFramePr>
        <p:xfrm>
          <a:off x="827584" y="4149080"/>
          <a:ext cx="7488832" cy="1483360"/>
        </p:xfrm>
        <a:graphic>
          <a:graphicData uri="http://schemas.openxmlformats.org/drawingml/2006/table">
            <a:tbl>
              <a:tblPr firstRow="1" bandRow="1">
                <a:tableStyleId>{5C22544A-7EE6-4342-B048-85BDC9FD1C3A}</a:tableStyleId>
              </a:tblPr>
              <a:tblGrid>
                <a:gridCol w="2808312"/>
                <a:gridCol w="2886321"/>
                <a:gridCol w="1794199"/>
              </a:tblGrid>
              <a:tr h="370840">
                <a:tc>
                  <a:txBody>
                    <a:bodyPr/>
                    <a:lstStyle/>
                    <a:p>
                      <a:r>
                        <a:rPr lang="es-MX" dirty="0" smtClean="0"/>
                        <a:t>Indicador</a:t>
                      </a:r>
                      <a:r>
                        <a:rPr lang="es-MX" baseline="0" dirty="0" smtClean="0"/>
                        <a:t> de Evaluación 2</a:t>
                      </a:r>
                      <a:endParaRPr lang="es-MX" dirty="0"/>
                    </a:p>
                  </a:txBody>
                  <a:tcPr/>
                </a:tc>
                <a:tc>
                  <a:txBody>
                    <a:bodyPr/>
                    <a:lstStyle/>
                    <a:p>
                      <a:r>
                        <a:rPr lang="es-MX" dirty="0" smtClean="0"/>
                        <a:t>Cantidad de estudiantes</a:t>
                      </a:r>
                      <a:r>
                        <a:rPr lang="es-MX" baseline="0" dirty="0" smtClean="0"/>
                        <a:t> </a:t>
                      </a:r>
                      <a:endParaRPr lang="es-MX" dirty="0"/>
                    </a:p>
                  </a:txBody>
                  <a:tcPr/>
                </a:tc>
                <a:tc>
                  <a:txBody>
                    <a:bodyPr/>
                    <a:lstStyle/>
                    <a:p>
                      <a:pPr algn="ctr"/>
                      <a:r>
                        <a:rPr lang="es-MX" dirty="0" smtClean="0"/>
                        <a:t>%</a:t>
                      </a:r>
                      <a:endParaRPr lang="es-MX" dirty="0"/>
                    </a:p>
                  </a:txBody>
                  <a:tcPr/>
                </a:tc>
              </a:tr>
              <a:tr h="370840">
                <a:tc>
                  <a:txBody>
                    <a:bodyPr/>
                    <a:lstStyle/>
                    <a:p>
                      <a:r>
                        <a:rPr lang="es-MX" dirty="0" smtClean="0"/>
                        <a:t>LOGRADO </a:t>
                      </a:r>
                      <a:endParaRPr lang="es-MX" dirty="0"/>
                    </a:p>
                  </a:txBody>
                  <a:tcPr/>
                </a:tc>
                <a:tc>
                  <a:txBody>
                    <a:bodyPr/>
                    <a:lstStyle/>
                    <a:p>
                      <a:pPr algn="ctr"/>
                      <a:r>
                        <a:rPr lang="es-MX" dirty="0" smtClean="0"/>
                        <a:t>20/27</a:t>
                      </a:r>
                      <a:endParaRPr lang="es-MX" dirty="0"/>
                    </a:p>
                  </a:txBody>
                  <a:tcPr/>
                </a:tc>
                <a:tc>
                  <a:txBody>
                    <a:bodyPr/>
                    <a:lstStyle/>
                    <a:p>
                      <a:pPr algn="ctr"/>
                      <a:r>
                        <a:rPr lang="es-MX" dirty="0" smtClean="0"/>
                        <a:t>74%</a:t>
                      </a:r>
                      <a:endParaRPr lang="es-MX" dirty="0"/>
                    </a:p>
                  </a:txBody>
                  <a:tcPr/>
                </a:tc>
              </a:tr>
              <a:tr h="370840">
                <a:tc>
                  <a:txBody>
                    <a:bodyPr/>
                    <a:lstStyle/>
                    <a:p>
                      <a:r>
                        <a:rPr lang="es-MX" dirty="0" smtClean="0"/>
                        <a:t>MEDIANAMENTE</a:t>
                      </a:r>
                      <a:r>
                        <a:rPr lang="es-MX" baseline="0" dirty="0" smtClean="0"/>
                        <a:t> LOGRADO</a:t>
                      </a:r>
                      <a:endParaRPr lang="es-MX" dirty="0"/>
                    </a:p>
                  </a:txBody>
                  <a:tcPr/>
                </a:tc>
                <a:tc>
                  <a:txBody>
                    <a:bodyPr/>
                    <a:lstStyle/>
                    <a:p>
                      <a:pPr algn="ctr"/>
                      <a:r>
                        <a:rPr lang="es-MX" dirty="0" smtClean="0"/>
                        <a:t>6/27</a:t>
                      </a:r>
                      <a:endParaRPr lang="es-MX" dirty="0"/>
                    </a:p>
                  </a:txBody>
                  <a:tcPr/>
                </a:tc>
                <a:tc>
                  <a:txBody>
                    <a:bodyPr/>
                    <a:lstStyle/>
                    <a:p>
                      <a:pPr algn="ctr"/>
                      <a:r>
                        <a:rPr lang="es-MX" dirty="0" smtClean="0"/>
                        <a:t>22%</a:t>
                      </a:r>
                      <a:endParaRPr lang="es-MX" dirty="0"/>
                    </a:p>
                  </a:txBody>
                  <a:tcPr/>
                </a:tc>
              </a:tr>
              <a:tr h="370840">
                <a:tc>
                  <a:txBody>
                    <a:bodyPr/>
                    <a:lstStyle/>
                    <a:p>
                      <a:r>
                        <a:rPr lang="es-MX" dirty="0" smtClean="0"/>
                        <a:t>NO LOGRADO </a:t>
                      </a:r>
                      <a:endParaRPr lang="es-MX" dirty="0"/>
                    </a:p>
                  </a:txBody>
                  <a:tcPr/>
                </a:tc>
                <a:tc>
                  <a:txBody>
                    <a:bodyPr/>
                    <a:lstStyle/>
                    <a:p>
                      <a:pPr algn="ctr"/>
                      <a:r>
                        <a:rPr lang="es-MX" dirty="0" smtClean="0"/>
                        <a:t>1/27</a:t>
                      </a:r>
                      <a:endParaRPr lang="es-MX" dirty="0"/>
                    </a:p>
                  </a:txBody>
                  <a:tcPr/>
                </a:tc>
                <a:tc>
                  <a:txBody>
                    <a:bodyPr/>
                    <a:lstStyle/>
                    <a:p>
                      <a:pPr algn="ctr"/>
                      <a:r>
                        <a:rPr lang="es-MX" dirty="0" smtClean="0"/>
                        <a:t>4%</a:t>
                      </a:r>
                      <a:endParaRPr lang="es-MX" dirty="0"/>
                    </a:p>
                  </a:txBody>
                  <a:tcPr/>
                </a:tc>
              </a:tr>
            </a:tbl>
          </a:graphicData>
        </a:graphic>
      </p:graphicFrame>
    </p:spTree>
    <p:extLst>
      <p:ext uri="{BB962C8B-B14F-4D97-AF65-F5344CB8AC3E}">
        <p14:creationId xmlns:p14="http://schemas.microsoft.com/office/powerpoint/2010/main" val="149623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96752"/>
            <a:ext cx="8229600" cy="2232248"/>
          </a:xfrm>
        </p:spPr>
        <p:txBody>
          <a:bodyPr>
            <a:normAutofit/>
          </a:bodyPr>
          <a:lstStyle/>
          <a:p>
            <a:r>
              <a:rPr lang="es-MX" dirty="0" smtClean="0"/>
              <a:t>Estos fueron los resultados obtenidos en cada una de las preguntas de la evaluación</a:t>
            </a:r>
            <a:endParaRPr lang="es-MX" dirty="0"/>
          </a:p>
        </p:txBody>
      </p:sp>
    </p:spTree>
    <p:extLst>
      <p:ext uri="{BB962C8B-B14F-4D97-AF65-F5344CB8AC3E}">
        <p14:creationId xmlns:p14="http://schemas.microsoft.com/office/powerpoint/2010/main" val="14870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50384060"/>
              </p:ext>
            </p:extLst>
          </p:nvPr>
        </p:nvGraphicFramePr>
        <p:xfrm>
          <a:off x="21062" y="0"/>
          <a:ext cx="9122938" cy="6457296"/>
        </p:xfrm>
        <a:graphic>
          <a:graphicData uri="http://schemas.openxmlformats.org/drawingml/2006/table">
            <a:tbl>
              <a:tblPr firstRow="1" bandRow="1">
                <a:tableStyleId>{5C22544A-7EE6-4342-B048-85BDC9FD1C3A}</a:tableStyleId>
              </a:tblPr>
              <a:tblGrid>
                <a:gridCol w="8367362"/>
                <a:gridCol w="755576"/>
              </a:tblGrid>
              <a:tr h="351377">
                <a:tc>
                  <a:txBody>
                    <a:bodyPr/>
                    <a:lstStyle/>
                    <a:p>
                      <a:r>
                        <a:rPr lang="es-MX" dirty="0" smtClean="0">
                          <a:solidFill>
                            <a:schemeClr val="tx1"/>
                          </a:solidFill>
                        </a:rPr>
                        <a:t>Preguntas </a:t>
                      </a:r>
                      <a:endParaRPr lang="es-MX" dirty="0">
                        <a:solidFill>
                          <a:schemeClr val="tx1"/>
                        </a:solidFill>
                      </a:endParaRPr>
                    </a:p>
                  </a:txBody>
                  <a:tcPr/>
                </a:tc>
                <a:tc>
                  <a:txBody>
                    <a:bodyPr/>
                    <a:lstStyle/>
                    <a:p>
                      <a:endParaRPr lang="es-MX" dirty="0">
                        <a:solidFill>
                          <a:schemeClr val="tx1"/>
                        </a:solidFill>
                      </a:endParaRPr>
                    </a:p>
                  </a:txBody>
                  <a:tcPr/>
                </a:tc>
              </a:tr>
              <a:tr h="647223">
                <a:tc>
                  <a:txBody>
                    <a:bodyPr/>
                    <a:lstStyle/>
                    <a:p>
                      <a:r>
                        <a:rPr lang="es-MX" sz="1800" b="0" i="0" kern="1200" dirty="0" smtClean="0">
                          <a:solidFill>
                            <a:schemeClr val="dk1"/>
                          </a:solidFill>
                          <a:effectLst/>
                          <a:latin typeface="+mn-lt"/>
                          <a:ea typeface="+mn-ea"/>
                          <a:cs typeface="+mn-cs"/>
                        </a:rPr>
                        <a:t>1) ¿Por qué las colonias americanas dependen de España?</a:t>
                      </a:r>
                      <a:endParaRPr lang="es-MX" dirty="0">
                        <a:solidFill>
                          <a:schemeClr val="tx1"/>
                        </a:solidFill>
                      </a:endParaRPr>
                    </a:p>
                  </a:txBody>
                  <a:tcPr/>
                </a:tc>
                <a:tc>
                  <a:txBody>
                    <a:bodyPr/>
                    <a:lstStyle/>
                    <a:p>
                      <a:r>
                        <a:rPr lang="es-MX" dirty="0" smtClean="0">
                          <a:solidFill>
                            <a:schemeClr val="tx1"/>
                          </a:solidFill>
                        </a:rPr>
                        <a:t>27/27</a:t>
                      </a:r>
                      <a:endParaRPr lang="es-MX" dirty="0">
                        <a:solidFill>
                          <a:schemeClr val="tx1"/>
                        </a:solidFill>
                      </a:endParaRPr>
                    </a:p>
                  </a:txBody>
                  <a:tcPr/>
                </a:tc>
              </a:tr>
              <a:tr h="453056">
                <a:tc>
                  <a:txBody>
                    <a:bodyPr/>
                    <a:lstStyle/>
                    <a:p>
                      <a:r>
                        <a:rPr lang="es-MX" sz="1800" b="0" i="0" kern="1200" dirty="0" smtClean="0">
                          <a:solidFill>
                            <a:schemeClr val="dk1"/>
                          </a:solidFill>
                          <a:effectLst/>
                          <a:latin typeface="+mn-lt"/>
                          <a:ea typeface="+mn-ea"/>
                          <a:cs typeface="+mn-cs"/>
                        </a:rPr>
                        <a:t>2) Observa el siguiente mapa, ¿En cuántos virreinatos se dividió el territorio español americano?</a:t>
                      </a:r>
                      <a:endParaRPr lang="es-MX" dirty="0">
                        <a:solidFill>
                          <a:schemeClr val="tx1"/>
                        </a:solidFill>
                      </a:endParaRPr>
                    </a:p>
                  </a:txBody>
                  <a:tcPr/>
                </a:tc>
                <a:tc>
                  <a:txBody>
                    <a:bodyPr/>
                    <a:lstStyle/>
                    <a:p>
                      <a:r>
                        <a:rPr lang="es-MX" dirty="0" smtClean="0">
                          <a:solidFill>
                            <a:schemeClr val="tx1"/>
                          </a:solidFill>
                        </a:rPr>
                        <a:t>17/27</a:t>
                      </a:r>
                      <a:endParaRPr lang="es-MX" dirty="0">
                        <a:solidFill>
                          <a:schemeClr val="tx1"/>
                        </a:solidFill>
                      </a:endParaRPr>
                    </a:p>
                  </a:txBody>
                  <a:tcPr/>
                </a:tc>
              </a:tr>
              <a:tr h="614909">
                <a:tc>
                  <a:txBody>
                    <a:bodyPr/>
                    <a:lstStyle/>
                    <a:p>
                      <a:r>
                        <a:rPr lang="es-MX" sz="1800" b="0" kern="1200" dirty="0" smtClean="0">
                          <a:solidFill>
                            <a:srgbClr val="FF0000"/>
                          </a:solidFill>
                          <a:effectLst/>
                          <a:latin typeface="+mn-lt"/>
                          <a:ea typeface="+mn-ea"/>
                          <a:cs typeface="+mn-cs"/>
                        </a:rPr>
                        <a:t>3) ¿A qué virreinato pertenecía Chile?</a:t>
                      </a:r>
                    </a:p>
                    <a:p>
                      <a:pPr rtl="0"/>
                      <a:r>
                        <a:rPr lang="es-MX" sz="1800" b="0" u="none" strike="noStrike" kern="1200" dirty="0" smtClean="0">
                          <a:solidFill>
                            <a:srgbClr val="FF0000"/>
                          </a:solidFill>
                          <a:effectLst/>
                          <a:latin typeface="+mn-lt"/>
                          <a:ea typeface="+mn-ea"/>
                          <a:cs typeface="+mn-cs"/>
                        </a:rPr>
                        <a:t> </a:t>
                      </a:r>
                    </a:p>
                  </a:txBody>
                  <a:tcPr/>
                </a:tc>
                <a:tc>
                  <a:txBody>
                    <a:bodyPr/>
                    <a:lstStyle/>
                    <a:p>
                      <a:r>
                        <a:rPr lang="es-MX" dirty="0" smtClean="0">
                          <a:solidFill>
                            <a:srgbClr val="FF0000"/>
                          </a:solidFill>
                        </a:rPr>
                        <a:t>10/27</a:t>
                      </a:r>
                      <a:endParaRPr lang="es-MX" dirty="0">
                        <a:solidFill>
                          <a:srgbClr val="FF0000"/>
                        </a:solidFill>
                      </a:endParaRPr>
                    </a:p>
                  </a:txBody>
                  <a:tcPr/>
                </a:tc>
              </a:tr>
              <a:tr h="614909">
                <a:tc>
                  <a:txBody>
                    <a:bodyPr/>
                    <a:lstStyle/>
                    <a:p>
                      <a:r>
                        <a:rPr lang="es-MX" sz="1800" b="0" kern="1200" dirty="0" smtClean="0">
                          <a:solidFill>
                            <a:srgbClr val="FF0000"/>
                          </a:solidFill>
                          <a:effectLst/>
                          <a:latin typeface="+mn-lt"/>
                          <a:ea typeface="+mn-ea"/>
                          <a:cs typeface="+mn-cs"/>
                        </a:rPr>
                        <a:t>4) ¿Qué características tenía una gobernación?</a:t>
                      </a:r>
                    </a:p>
                    <a:p>
                      <a:pPr rtl="0"/>
                      <a:r>
                        <a:rPr lang="es-MX" sz="1800" b="0" u="none" strike="noStrike" kern="1200" dirty="0" smtClean="0">
                          <a:solidFill>
                            <a:srgbClr val="FF0000"/>
                          </a:solidFill>
                          <a:effectLst/>
                          <a:latin typeface="+mn-lt"/>
                          <a:ea typeface="+mn-ea"/>
                          <a:cs typeface="+mn-cs"/>
                        </a:rPr>
                        <a:t> </a:t>
                      </a:r>
                    </a:p>
                  </a:txBody>
                  <a:tcPr/>
                </a:tc>
                <a:tc>
                  <a:txBody>
                    <a:bodyPr/>
                    <a:lstStyle/>
                    <a:p>
                      <a:r>
                        <a:rPr lang="es-MX" dirty="0" smtClean="0">
                          <a:solidFill>
                            <a:srgbClr val="FF0000"/>
                          </a:solidFill>
                        </a:rPr>
                        <a:t>4/27</a:t>
                      </a:r>
                      <a:endParaRPr lang="es-MX" dirty="0">
                        <a:solidFill>
                          <a:srgbClr val="FF0000"/>
                        </a:solidFill>
                      </a:endParaRPr>
                    </a:p>
                  </a:txBody>
                  <a:tcPr/>
                </a:tc>
              </a:tr>
              <a:tr h="614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0" i="0" kern="1200" dirty="0" smtClean="0">
                          <a:solidFill>
                            <a:schemeClr val="dk1"/>
                          </a:solidFill>
                          <a:effectLst/>
                          <a:latin typeface="+mn-lt"/>
                          <a:ea typeface="+mn-ea"/>
                          <a:cs typeface="+mn-cs"/>
                        </a:rPr>
                        <a:t>5) ¿Por qué en algunos territorios se establecían Capitanías Generales, como es el caso de Chile?</a:t>
                      </a:r>
                      <a:endParaRPr lang="es-MX" dirty="0">
                        <a:solidFill>
                          <a:schemeClr val="tx1"/>
                        </a:solidFill>
                      </a:endParaRPr>
                    </a:p>
                  </a:txBody>
                  <a:tcPr/>
                </a:tc>
                <a:tc>
                  <a:txBody>
                    <a:bodyPr/>
                    <a:lstStyle/>
                    <a:p>
                      <a:r>
                        <a:rPr lang="es-MX" dirty="0" smtClean="0">
                          <a:solidFill>
                            <a:schemeClr val="tx1"/>
                          </a:solidFill>
                        </a:rPr>
                        <a:t>25/27</a:t>
                      </a:r>
                      <a:endParaRPr lang="es-MX" dirty="0">
                        <a:solidFill>
                          <a:schemeClr val="tx1"/>
                        </a:solidFill>
                      </a:endParaRPr>
                    </a:p>
                  </a:txBody>
                  <a:tcPr/>
                </a:tc>
              </a:tr>
              <a:tr h="402761">
                <a:tc>
                  <a:txBody>
                    <a:bodyPr/>
                    <a:lstStyle/>
                    <a:p>
                      <a:r>
                        <a:rPr lang="es-MX" sz="1800" b="0" kern="1200" dirty="0" smtClean="0">
                          <a:solidFill>
                            <a:schemeClr val="dk1"/>
                          </a:solidFill>
                          <a:effectLst/>
                          <a:latin typeface="+mn-lt"/>
                          <a:ea typeface="+mn-ea"/>
                          <a:cs typeface="+mn-cs"/>
                        </a:rPr>
                        <a:t>6) ¿Qué es evangelizar?</a:t>
                      </a:r>
                    </a:p>
                    <a:p>
                      <a:pPr rtl="0"/>
                      <a:r>
                        <a:rPr lang="es-MX" sz="1800" b="0" u="none" strike="noStrike" kern="1200" dirty="0" smtClean="0">
                          <a:solidFill>
                            <a:schemeClr val="dk1"/>
                          </a:solidFill>
                          <a:effectLst/>
                          <a:latin typeface="+mn-lt"/>
                          <a:ea typeface="+mn-ea"/>
                          <a:cs typeface="+mn-cs"/>
                        </a:rPr>
                        <a:t> </a:t>
                      </a:r>
                    </a:p>
                  </a:txBody>
                  <a:tcPr/>
                </a:tc>
                <a:tc>
                  <a:txBody>
                    <a:bodyPr/>
                    <a:lstStyle/>
                    <a:p>
                      <a:r>
                        <a:rPr lang="es-MX" dirty="0" smtClean="0">
                          <a:solidFill>
                            <a:schemeClr val="tx1"/>
                          </a:solidFill>
                        </a:rPr>
                        <a:t>8/27</a:t>
                      </a:r>
                      <a:endParaRPr lang="es-MX" dirty="0">
                        <a:solidFill>
                          <a:schemeClr val="tx1"/>
                        </a:solidFill>
                      </a:endParaRPr>
                    </a:p>
                  </a:txBody>
                  <a:tcPr/>
                </a:tc>
              </a:tr>
              <a:tr h="614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0" i="0" kern="1200" dirty="0" smtClean="0">
                          <a:solidFill>
                            <a:schemeClr val="dk1"/>
                          </a:solidFill>
                          <a:effectLst/>
                          <a:latin typeface="+mn-lt"/>
                          <a:ea typeface="+mn-ea"/>
                          <a:cs typeface="+mn-cs"/>
                        </a:rPr>
                        <a:t>7) ¿Cómo era el vínculo entre el Papa y el monarca (rey)</a:t>
                      </a:r>
                      <a:endParaRPr lang="es-MX" sz="1800" dirty="0" smtClean="0">
                        <a:solidFill>
                          <a:schemeClr val="tx1"/>
                        </a:solidFill>
                      </a:endParaRPr>
                    </a:p>
                  </a:txBody>
                  <a:tcPr/>
                </a:tc>
                <a:tc>
                  <a:txBody>
                    <a:bodyPr/>
                    <a:lstStyle/>
                    <a:p>
                      <a:r>
                        <a:rPr lang="es-MX" dirty="0" smtClean="0">
                          <a:solidFill>
                            <a:schemeClr val="tx1"/>
                          </a:solidFill>
                        </a:rPr>
                        <a:t>19/27</a:t>
                      </a:r>
                      <a:endParaRPr lang="es-MX" dirty="0">
                        <a:solidFill>
                          <a:schemeClr val="tx1"/>
                        </a:solidFill>
                      </a:endParaRPr>
                    </a:p>
                  </a:txBody>
                  <a:tcPr/>
                </a:tc>
              </a:tr>
              <a:tr h="614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0" i="0" kern="1200" dirty="0" smtClean="0">
                          <a:solidFill>
                            <a:schemeClr val="dk1"/>
                          </a:solidFill>
                          <a:effectLst/>
                          <a:latin typeface="+mn-lt"/>
                          <a:ea typeface="+mn-ea"/>
                          <a:cs typeface="+mn-cs"/>
                        </a:rPr>
                        <a:t>8) ¿Por qué crees tú que la iglesia administraba las escuelas, hospitales e instituciones?</a:t>
                      </a:r>
                      <a:endParaRPr lang="es-MX" dirty="0">
                        <a:solidFill>
                          <a:schemeClr val="tx1"/>
                        </a:solidFill>
                      </a:endParaRPr>
                    </a:p>
                  </a:txBody>
                  <a:tcPr/>
                </a:tc>
                <a:tc>
                  <a:txBody>
                    <a:bodyPr/>
                    <a:lstStyle/>
                    <a:p>
                      <a:r>
                        <a:rPr lang="es-MX" dirty="0" smtClean="0">
                          <a:solidFill>
                            <a:schemeClr val="tx1"/>
                          </a:solidFill>
                        </a:rPr>
                        <a:t>24/27</a:t>
                      </a:r>
                      <a:endParaRPr lang="es-MX" dirty="0">
                        <a:solidFill>
                          <a:schemeClr val="tx1"/>
                        </a:solidFill>
                      </a:endParaRPr>
                    </a:p>
                  </a:txBody>
                  <a:tcPr/>
                </a:tc>
              </a:tr>
              <a:tr h="614909">
                <a:tc>
                  <a:txBody>
                    <a:bodyPr/>
                    <a:lstStyle/>
                    <a:p>
                      <a:pPr marL="0" indent="0">
                        <a:buNone/>
                      </a:pPr>
                      <a:r>
                        <a:rPr lang="es-MX" sz="1800" b="0" i="0" kern="1200" dirty="0" smtClean="0">
                          <a:solidFill>
                            <a:schemeClr val="dk1"/>
                          </a:solidFill>
                          <a:effectLst/>
                          <a:latin typeface="+mn-lt"/>
                          <a:ea typeface="+mn-ea"/>
                          <a:cs typeface="+mn-cs"/>
                        </a:rPr>
                        <a:t>9) ¿Qué relación existía entre la religión y la educación?</a:t>
                      </a:r>
                      <a:endParaRPr lang="es-MX" dirty="0">
                        <a:solidFill>
                          <a:schemeClr val="tx1"/>
                        </a:solidFill>
                      </a:endParaRPr>
                    </a:p>
                  </a:txBody>
                  <a:tcPr/>
                </a:tc>
                <a:tc>
                  <a:txBody>
                    <a:bodyPr/>
                    <a:lstStyle/>
                    <a:p>
                      <a:r>
                        <a:rPr lang="es-MX" dirty="0" smtClean="0">
                          <a:solidFill>
                            <a:schemeClr val="tx1"/>
                          </a:solidFill>
                        </a:rPr>
                        <a:t>24/27</a:t>
                      </a:r>
                      <a:endParaRPr lang="es-MX" dirty="0">
                        <a:solidFill>
                          <a:schemeClr val="tx1"/>
                        </a:solidFill>
                      </a:endParaRPr>
                    </a:p>
                  </a:txBody>
                  <a:tcPr/>
                </a:tc>
              </a:tr>
              <a:tr h="399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0" i="0" kern="1200" dirty="0" smtClean="0">
                          <a:solidFill>
                            <a:schemeClr val="dk1"/>
                          </a:solidFill>
                          <a:effectLst/>
                          <a:latin typeface="+mn-lt"/>
                          <a:ea typeface="+mn-ea"/>
                          <a:cs typeface="+mn-cs"/>
                        </a:rPr>
                        <a:t>10) ¿Por qué crees tú que el sacramento era tan importante para la evangelización?</a:t>
                      </a:r>
                      <a:endParaRPr lang="es-MX" dirty="0">
                        <a:solidFill>
                          <a:schemeClr val="tx1"/>
                        </a:solidFill>
                      </a:endParaRPr>
                    </a:p>
                  </a:txBody>
                  <a:tcPr/>
                </a:tc>
                <a:tc>
                  <a:txBody>
                    <a:bodyPr/>
                    <a:lstStyle/>
                    <a:p>
                      <a:r>
                        <a:rPr lang="es-MX" dirty="0" smtClean="0">
                          <a:solidFill>
                            <a:schemeClr val="tx1"/>
                          </a:solidFill>
                        </a:rPr>
                        <a:t>26/27</a:t>
                      </a:r>
                      <a:endParaRPr lang="es-MX" dirty="0">
                        <a:solidFill>
                          <a:schemeClr val="tx1"/>
                        </a:solidFill>
                      </a:endParaRPr>
                    </a:p>
                  </a:txBody>
                  <a:tcPr/>
                </a:tc>
              </a:tr>
            </a:tbl>
          </a:graphicData>
        </a:graphic>
      </p:graphicFrame>
    </p:spTree>
    <p:extLst>
      <p:ext uri="{BB962C8B-B14F-4D97-AF65-F5344CB8AC3E}">
        <p14:creationId xmlns:p14="http://schemas.microsoft.com/office/powerpoint/2010/main" val="335233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5062</TotalTime>
  <Words>792</Words>
  <Application>Microsoft Office PowerPoint</Application>
  <PresentationFormat>Presentación en pantalla (4:3)</PresentationFormat>
  <Paragraphs>104</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PLANIFICACIÓN  CLASES VIRTUALES HISTORIA, GEOGRAFÍA Y CS. SOCIALES 5° BÁSICO A SEMANA N° 38 FECHA : 14 al 18 de diciembre de 2020.</vt:lpstr>
      <vt:lpstr>Presentación de PowerPoint</vt:lpstr>
      <vt:lpstr>Presentación de PowerPoint</vt:lpstr>
      <vt:lpstr>Presentación de PowerPoint</vt:lpstr>
      <vt:lpstr>Presentación de PowerPoint</vt:lpstr>
      <vt:lpstr>Importante:</vt:lpstr>
      <vt:lpstr>Resultados de Evaluación (Fecha: 09/11/2020) </vt:lpstr>
      <vt:lpstr>Estos fueron los resultados obtenidos en cada una de las preguntas de la evaluación</vt:lpstr>
      <vt:lpstr>Presentación de PowerPoint</vt:lpstr>
      <vt:lpstr>Observemos con mucha atención el siguiente video, pon mucha atención de lo que allí se presenta:</vt:lpstr>
      <vt:lpstr>Presentación de PowerPoint</vt:lpstr>
      <vt:lpstr>En la página 112 de tu libro, se presenta la siguiente información:</vt:lpstr>
      <vt:lpstr>Página 113 de tu libro:</vt:lpstr>
      <vt:lpstr>Presentación de PowerPoint</vt:lpstr>
      <vt:lpstr>En la página 114 de tu libro, se explica que tras la conquista de América, los españoles dividieron el territorio para poder administrarlo de mejor forma:</vt:lpstr>
      <vt:lpstr>Presentación de PowerPoint</vt:lpstr>
      <vt:lpstr>Página 115 de tu libro:</vt:lpstr>
      <vt:lpstr>1) ¿De qué manera se manifiesta la dependencia administrativa de América con España?  2) ¿Por qué en algunos lugares se establecieron Capitanías Generales?  3) ¿Por qué Chile era una Capitanía General?  4) ¿Qué eran las gobernaciones?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Profesor</cp:lastModifiedBy>
  <cp:revision>110</cp:revision>
  <dcterms:created xsi:type="dcterms:W3CDTF">2020-07-06T03:06:52Z</dcterms:created>
  <dcterms:modified xsi:type="dcterms:W3CDTF">2020-12-11T14:32:34Z</dcterms:modified>
</cp:coreProperties>
</file>