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8" r:id="rId2"/>
    <p:sldId id="256" r:id="rId3"/>
    <p:sldId id="295" r:id="rId4"/>
    <p:sldId id="322" r:id="rId5"/>
    <p:sldId id="354" r:id="rId6"/>
    <p:sldId id="343" r:id="rId7"/>
    <p:sldId id="324" r:id="rId8"/>
    <p:sldId id="339" r:id="rId9"/>
    <p:sldId id="325" r:id="rId10"/>
    <p:sldId id="355" r:id="rId11"/>
    <p:sldId id="356" r:id="rId12"/>
    <p:sldId id="350" r:id="rId13"/>
    <p:sldId id="358" r:id="rId14"/>
    <p:sldId id="357" r:id="rId15"/>
    <p:sldId id="359" r:id="rId16"/>
    <p:sldId id="353" r:id="rId17"/>
    <p:sldId id="338" r:id="rId18"/>
    <p:sldId id="360" r:id="rId19"/>
    <p:sldId id="361" r:id="rId20"/>
    <p:sldId id="362" r:id="rId21"/>
    <p:sldId id="365" r:id="rId22"/>
    <p:sldId id="364" r:id="rId23"/>
    <p:sldId id="363" r:id="rId24"/>
    <p:sldId id="366" r:id="rId25"/>
    <p:sldId id="367" r:id="rId26"/>
    <p:sldId id="368" r:id="rId27"/>
    <p:sldId id="369" r:id="rId2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4FC4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3" autoAdjust="0"/>
    <p:restoredTop sz="86477" autoAdjust="0"/>
  </p:normalViewPr>
  <p:slideViewPr>
    <p:cSldViewPr>
      <p:cViewPr>
        <p:scale>
          <a:sx n="96" d="100"/>
          <a:sy n="96" d="100"/>
        </p:scale>
        <p:origin x="-798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9CB7F6-615A-417D-AFC8-883E834EB6E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0763C3B6-01E2-4AB0-A2EF-999AA9FF63D3}">
      <dgm:prSet phldrT="[Texto]"/>
      <dgm:spPr/>
      <dgm:t>
        <a:bodyPr/>
        <a:lstStyle/>
        <a:p>
          <a:r>
            <a:rPr lang="es-CL" dirty="0" smtClean="0"/>
            <a:t>EXPLICA, CON TUS PALABRAS ¿QUÉ SON LOS PERSONAJES DE UN TEXTO?</a:t>
          </a:r>
          <a:endParaRPr lang="es-CL" dirty="0"/>
        </a:p>
      </dgm:t>
    </dgm:pt>
    <dgm:pt modelId="{C676E55D-8BF5-4283-8DDF-E226A9EF7BE9}" type="parTrans" cxnId="{97C8FAF3-235F-42D1-887A-18E82DC072F8}">
      <dgm:prSet/>
      <dgm:spPr/>
      <dgm:t>
        <a:bodyPr/>
        <a:lstStyle/>
        <a:p>
          <a:endParaRPr lang="es-CL"/>
        </a:p>
      </dgm:t>
    </dgm:pt>
    <dgm:pt modelId="{6A49C63F-EC87-47A2-AB47-2A85304EC1ED}" type="sibTrans" cxnId="{97C8FAF3-235F-42D1-887A-18E82DC072F8}">
      <dgm:prSet/>
      <dgm:spPr/>
      <dgm:t>
        <a:bodyPr/>
        <a:lstStyle/>
        <a:p>
          <a:endParaRPr lang="es-CL"/>
        </a:p>
      </dgm:t>
    </dgm:pt>
    <dgm:pt modelId="{B6AD2AAB-1F4B-4F0D-8986-C6827EA6B187}">
      <dgm:prSet phldrT="[Texto]"/>
      <dgm:spPr/>
      <dgm:t>
        <a:bodyPr/>
        <a:lstStyle/>
        <a:p>
          <a:r>
            <a:rPr lang="es-CL" dirty="0" smtClean="0"/>
            <a:t>¿CUÁNTOS TIPOS DE PERSONAJES EXISTEN EN LOS TEXTOS? </a:t>
          </a:r>
          <a:endParaRPr lang="es-CL" dirty="0"/>
        </a:p>
      </dgm:t>
    </dgm:pt>
    <dgm:pt modelId="{7E0E3B47-CB2F-4AAC-BB74-A18A67D2023E}" type="parTrans" cxnId="{4D5A2411-E705-4E15-9F8B-A72864F1745A}">
      <dgm:prSet/>
      <dgm:spPr/>
      <dgm:t>
        <a:bodyPr/>
        <a:lstStyle/>
        <a:p>
          <a:endParaRPr lang="es-CL"/>
        </a:p>
      </dgm:t>
    </dgm:pt>
    <dgm:pt modelId="{FFB2764E-403C-4971-9E79-2A0CEBEDAE6B}" type="sibTrans" cxnId="{4D5A2411-E705-4E15-9F8B-A72864F1745A}">
      <dgm:prSet/>
      <dgm:spPr/>
      <dgm:t>
        <a:bodyPr/>
        <a:lstStyle/>
        <a:p>
          <a:endParaRPr lang="es-CL"/>
        </a:p>
      </dgm:t>
    </dgm:pt>
    <dgm:pt modelId="{DA6CC74B-055B-40C8-90C2-25D09E981B64}">
      <dgm:prSet phldrT="[Texto]"/>
      <dgm:spPr/>
      <dgm:t>
        <a:bodyPr/>
        <a:lstStyle/>
        <a:p>
          <a:r>
            <a:rPr lang="es-CL" dirty="0" smtClean="0"/>
            <a:t>EXPLICA ¿QUÉ ES EL AMBIENTE DE UN TEXTO?</a:t>
          </a:r>
          <a:endParaRPr lang="es-CL" dirty="0"/>
        </a:p>
      </dgm:t>
    </dgm:pt>
    <dgm:pt modelId="{3A749126-3723-4CDB-B563-87F74E3CCCC0}" type="parTrans" cxnId="{69B599DF-00CD-4177-88FD-93A3F98CE46A}">
      <dgm:prSet/>
      <dgm:spPr/>
      <dgm:t>
        <a:bodyPr/>
        <a:lstStyle/>
        <a:p>
          <a:endParaRPr lang="es-CL"/>
        </a:p>
      </dgm:t>
    </dgm:pt>
    <dgm:pt modelId="{4389BC2E-8A29-4E49-AC8D-EA3DCDBB883A}" type="sibTrans" cxnId="{69B599DF-00CD-4177-88FD-93A3F98CE46A}">
      <dgm:prSet/>
      <dgm:spPr/>
      <dgm:t>
        <a:bodyPr/>
        <a:lstStyle/>
        <a:p>
          <a:endParaRPr lang="es-CL"/>
        </a:p>
      </dgm:t>
    </dgm:pt>
    <dgm:pt modelId="{F3508158-8DDF-4F7D-937B-A21EC11CD57D}" type="pres">
      <dgm:prSet presAssocID="{2B9CB7F6-615A-417D-AFC8-883E834EB6E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5554DD63-1EC1-47AF-ABC8-8A8D6CB2689A}" type="pres">
      <dgm:prSet presAssocID="{0763C3B6-01E2-4AB0-A2EF-999AA9FF63D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F2FF61B-0116-4D66-9179-5BEBA16F9025}" type="pres">
      <dgm:prSet presAssocID="{6A49C63F-EC87-47A2-AB47-2A85304EC1ED}" presName="sibTrans" presStyleCnt="0"/>
      <dgm:spPr/>
    </dgm:pt>
    <dgm:pt modelId="{ED393806-ACCE-4A35-99E6-749E75A89555}" type="pres">
      <dgm:prSet presAssocID="{B6AD2AAB-1F4B-4F0D-8986-C6827EA6B18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5631768-FD17-49E9-B37A-D216E650C047}" type="pres">
      <dgm:prSet presAssocID="{FFB2764E-403C-4971-9E79-2A0CEBEDAE6B}" presName="sibTrans" presStyleCnt="0"/>
      <dgm:spPr/>
    </dgm:pt>
    <dgm:pt modelId="{5F271EDD-33AE-438D-A492-B133862EB6D7}" type="pres">
      <dgm:prSet presAssocID="{DA6CC74B-055B-40C8-90C2-25D09E981B6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D5A2411-E705-4E15-9F8B-A72864F1745A}" srcId="{2B9CB7F6-615A-417D-AFC8-883E834EB6EF}" destId="{B6AD2AAB-1F4B-4F0D-8986-C6827EA6B187}" srcOrd="1" destOrd="0" parTransId="{7E0E3B47-CB2F-4AAC-BB74-A18A67D2023E}" sibTransId="{FFB2764E-403C-4971-9E79-2A0CEBEDAE6B}"/>
    <dgm:cxn modelId="{14C580CD-D84C-4923-9D57-AE10F75F76D0}" type="presOf" srcId="{2B9CB7F6-615A-417D-AFC8-883E834EB6EF}" destId="{F3508158-8DDF-4F7D-937B-A21EC11CD57D}" srcOrd="0" destOrd="0" presId="urn:microsoft.com/office/officeart/2005/8/layout/default"/>
    <dgm:cxn modelId="{69B599DF-00CD-4177-88FD-93A3F98CE46A}" srcId="{2B9CB7F6-615A-417D-AFC8-883E834EB6EF}" destId="{DA6CC74B-055B-40C8-90C2-25D09E981B64}" srcOrd="2" destOrd="0" parTransId="{3A749126-3723-4CDB-B563-87F74E3CCCC0}" sibTransId="{4389BC2E-8A29-4E49-AC8D-EA3DCDBB883A}"/>
    <dgm:cxn modelId="{8914942D-E24D-4C13-84AE-C57FFFEB9BC6}" type="presOf" srcId="{B6AD2AAB-1F4B-4F0D-8986-C6827EA6B187}" destId="{ED393806-ACCE-4A35-99E6-749E75A89555}" srcOrd="0" destOrd="0" presId="urn:microsoft.com/office/officeart/2005/8/layout/default"/>
    <dgm:cxn modelId="{65F59447-7325-4620-A3A7-5B29455A5A20}" type="presOf" srcId="{DA6CC74B-055B-40C8-90C2-25D09E981B64}" destId="{5F271EDD-33AE-438D-A492-B133862EB6D7}" srcOrd="0" destOrd="0" presId="urn:microsoft.com/office/officeart/2005/8/layout/default"/>
    <dgm:cxn modelId="{BFF6E273-CF9C-4230-925A-37E1177DB1CB}" type="presOf" srcId="{0763C3B6-01E2-4AB0-A2EF-999AA9FF63D3}" destId="{5554DD63-1EC1-47AF-ABC8-8A8D6CB2689A}" srcOrd="0" destOrd="0" presId="urn:microsoft.com/office/officeart/2005/8/layout/default"/>
    <dgm:cxn modelId="{97C8FAF3-235F-42D1-887A-18E82DC072F8}" srcId="{2B9CB7F6-615A-417D-AFC8-883E834EB6EF}" destId="{0763C3B6-01E2-4AB0-A2EF-999AA9FF63D3}" srcOrd="0" destOrd="0" parTransId="{C676E55D-8BF5-4283-8DDF-E226A9EF7BE9}" sibTransId="{6A49C63F-EC87-47A2-AB47-2A85304EC1ED}"/>
    <dgm:cxn modelId="{F9A8821D-2AD7-4F44-A75E-DAE45274BE5F}" type="presParOf" srcId="{F3508158-8DDF-4F7D-937B-A21EC11CD57D}" destId="{5554DD63-1EC1-47AF-ABC8-8A8D6CB2689A}" srcOrd="0" destOrd="0" presId="urn:microsoft.com/office/officeart/2005/8/layout/default"/>
    <dgm:cxn modelId="{D624FE9F-B8FA-4409-BAB0-DC73D5CF0F8E}" type="presParOf" srcId="{F3508158-8DDF-4F7D-937B-A21EC11CD57D}" destId="{FF2FF61B-0116-4D66-9179-5BEBA16F9025}" srcOrd="1" destOrd="0" presId="urn:microsoft.com/office/officeart/2005/8/layout/default"/>
    <dgm:cxn modelId="{A2BA663C-010B-411A-B2F3-F3CD61246F07}" type="presParOf" srcId="{F3508158-8DDF-4F7D-937B-A21EC11CD57D}" destId="{ED393806-ACCE-4A35-99E6-749E75A89555}" srcOrd="2" destOrd="0" presId="urn:microsoft.com/office/officeart/2005/8/layout/default"/>
    <dgm:cxn modelId="{878595DD-EB69-4C09-BEC4-BCB990135CED}" type="presParOf" srcId="{F3508158-8DDF-4F7D-937B-A21EC11CD57D}" destId="{E5631768-FD17-49E9-B37A-D216E650C047}" srcOrd="3" destOrd="0" presId="urn:microsoft.com/office/officeart/2005/8/layout/default"/>
    <dgm:cxn modelId="{A15D8604-F7BB-4AE6-9183-0D30EA733B48}" type="presParOf" srcId="{F3508158-8DDF-4F7D-937B-A21EC11CD57D}" destId="{5F271EDD-33AE-438D-A492-B133862EB6D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2BB218-5A1E-4C4B-B8CE-76511CEE312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1E8DCBA-33AA-40CC-8620-89140566C4E6}" type="pres">
      <dgm:prSet presAssocID="{612BB218-5A1E-4C4B-B8CE-76511CEE31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</dgm:ptLst>
  <dgm:cxnLst>
    <dgm:cxn modelId="{2E646AF8-C185-4CD5-B6B9-D9FE98199925}" type="presOf" srcId="{612BB218-5A1E-4C4B-B8CE-76511CEE3122}" destId="{21E8DCBA-33AA-40CC-8620-89140566C4E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42075C-A7E8-4BFB-BD63-19F007B2489B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746CD421-FF12-47B0-9541-9CFBBD676C9A}">
      <dgm:prSet phldrT="[Texto]"/>
      <dgm:spPr/>
      <dgm:t>
        <a:bodyPr/>
        <a:lstStyle/>
        <a:p>
          <a:r>
            <a:rPr lang="es-CL" dirty="0" smtClean="0"/>
            <a:t>¿Cómo era el Valle de </a:t>
          </a:r>
          <a:r>
            <a:rPr lang="es-CL" dirty="0" err="1" smtClean="0"/>
            <a:t>Coyagua</a:t>
          </a:r>
          <a:r>
            <a:rPr lang="es-CL" dirty="0" smtClean="0"/>
            <a:t>? Descríbelo detalladamente.</a:t>
          </a:r>
          <a:endParaRPr lang="es-CL" dirty="0"/>
        </a:p>
      </dgm:t>
    </dgm:pt>
    <dgm:pt modelId="{37B9C4AC-7FBE-4BCB-97B1-7EEB1EBEB8BD}" type="parTrans" cxnId="{524F583D-CDE7-45F5-8C44-F90ADD30E46E}">
      <dgm:prSet/>
      <dgm:spPr/>
      <dgm:t>
        <a:bodyPr/>
        <a:lstStyle/>
        <a:p>
          <a:endParaRPr lang="es-CL"/>
        </a:p>
      </dgm:t>
    </dgm:pt>
    <dgm:pt modelId="{81546EDF-B8B6-4080-B31F-4A429037A3CF}" type="sibTrans" cxnId="{524F583D-CDE7-45F5-8C44-F90ADD30E46E}">
      <dgm:prSet/>
      <dgm:spPr/>
      <dgm:t>
        <a:bodyPr/>
        <a:lstStyle/>
        <a:p>
          <a:endParaRPr lang="es-CL"/>
        </a:p>
      </dgm:t>
    </dgm:pt>
    <dgm:pt modelId="{4611ED8D-C951-4B3E-A3D9-BE2BCF34D31D}">
      <dgm:prSet phldrT="[Texto]"/>
      <dgm:spPr/>
      <dgm:t>
        <a:bodyPr/>
        <a:lstStyle/>
        <a:p>
          <a:r>
            <a:rPr lang="es-CL" dirty="0" smtClean="0"/>
            <a:t>¿Cuál es la razón de que no haya gente pobre?</a:t>
          </a:r>
          <a:endParaRPr lang="es-CL" dirty="0"/>
        </a:p>
      </dgm:t>
    </dgm:pt>
    <dgm:pt modelId="{41050E2C-DA78-4653-99FF-15579DAF9C65}" type="parTrans" cxnId="{92FFFD53-D412-459C-BF39-2B1ADD86160B}">
      <dgm:prSet/>
      <dgm:spPr/>
      <dgm:t>
        <a:bodyPr/>
        <a:lstStyle/>
        <a:p>
          <a:endParaRPr lang="es-CL"/>
        </a:p>
      </dgm:t>
    </dgm:pt>
    <dgm:pt modelId="{1CB72CB5-63AD-449B-B377-D4B15C121867}" type="sibTrans" cxnId="{92FFFD53-D412-459C-BF39-2B1ADD86160B}">
      <dgm:prSet/>
      <dgm:spPr/>
      <dgm:t>
        <a:bodyPr/>
        <a:lstStyle/>
        <a:p>
          <a:endParaRPr lang="es-CL"/>
        </a:p>
      </dgm:t>
    </dgm:pt>
    <dgm:pt modelId="{5E36C3A5-FF7C-4384-968E-DF8C2AF8E38B}">
      <dgm:prSet phldrT="[Texto]"/>
      <dgm:spPr/>
      <dgm:t>
        <a:bodyPr/>
        <a:lstStyle/>
        <a:p>
          <a:r>
            <a:rPr lang="es-CL" dirty="0" smtClean="0"/>
            <a:t>¿Cuál es la tristeza del lugar? </a:t>
          </a:r>
          <a:endParaRPr lang="es-CL" dirty="0"/>
        </a:p>
      </dgm:t>
    </dgm:pt>
    <dgm:pt modelId="{57053125-74A2-4129-ACCB-9DD1EE3C3AC8}" type="parTrans" cxnId="{0B1E173E-E2FE-46F6-B438-BA10F6F40A77}">
      <dgm:prSet/>
      <dgm:spPr/>
      <dgm:t>
        <a:bodyPr/>
        <a:lstStyle/>
        <a:p>
          <a:endParaRPr lang="es-CL"/>
        </a:p>
      </dgm:t>
    </dgm:pt>
    <dgm:pt modelId="{6152F3C1-015B-40AA-8080-BC4A42DD7DAE}" type="sibTrans" cxnId="{0B1E173E-E2FE-46F6-B438-BA10F6F40A77}">
      <dgm:prSet/>
      <dgm:spPr/>
      <dgm:t>
        <a:bodyPr/>
        <a:lstStyle/>
        <a:p>
          <a:endParaRPr lang="es-CL"/>
        </a:p>
      </dgm:t>
    </dgm:pt>
    <dgm:pt modelId="{9FDAAE4D-6352-46BE-96A3-A12A3273FB05}">
      <dgm:prSet phldrT="[Texto]"/>
      <dgm:spPr/>
      <dgm:t>
        <a:bodyPr/>
        <a:lstStyle/>
        <a:p>
          <a:r>
            <a:rPr lang="es-CL" dirty="0" smtClean="0"/>
            <a:t>¿Quién es Pedro Rodríguez Quiroz? ¿Cómo es psicológicamente?</a:t>
          </a:r>
          <a:endParaRPr lang="es-CL" dirty="0"/>
        </a:p>
      </dgm:t>
    </dgm:pt>
    <dgm:pt modelId="{CD5AAB64-D58C-479D-A1C3-7F22024E66C6}" type="parTrans" cxnId="{D451D1E7-2D4B-4F2A-B833-ED49B7BB18DC}">
      <dgm:prSet/>
      <dgm:spPr/>
      <dgm:t>
        <a:bodyPr/>
        <a:lstStyle/>
        <a:p>
          <a:endParaRPr lang="es-CL"/>
        </a:p>
      </dgm:t>
    </dgm:pt>
    <dgm:pt modelId="{F2AEC832-A535-40E9-A51A-6C1D4C2B3A14}" type="sibTrans" cxnId="{D451D1E7-2D4B-4F2A-B833-ED49B7BB18DC}">
      <dgm:prSet/>
      <dgm:spPr/>
      <dgm:t>
        <a:bodyPr/>
        <a:lstStyle/>
        <a:p>
          <a:endParaRPr lang="es-CL"/>
        </a:p>
      </dgm:t>
    </dgm:pt>
    <dgm:pt modelId="{925D5EA1-94FA-4CE5-93B5-661E4F67F1EA}">
      <dgm:prSet phldrT="[Texto]"/>
      <dgm:spPr/>
      <dgm:t>
        <a:bodyPr/>
        <a:lstStyle/>
        <a:p>
          <a:r>
            <a:rPr lang="es-CL" dirty="0" smtClean="0"/>
            <a:t>¿Qué significa que “todo lo que le entraba por un oído le salía por el otro"? </a:t>
          </a:r>
          <a:endParaRPr lang="es-CL" dirty="0"/>
        </a:p>
      </dgm:t>
    </dgm:pt>
    <dgm:pt modelId="{856ECA2F-88D0-4979-895A-1BD3ED2F5C96}" type="parTrans" cxnId="{6F6EFC24-A14F-4E16-89D3-D5C268A2CDFA}">
      <dgm:prSet/>
      <dgm:spPr/>
      <dgm:t>
        <a:bodyPr/>
        <a:lstStyle/>
        <a:p>
          <a:endParaRPr lang="es-CL"/>
        </a:p>
      </dgm:t>
    </dgm:pt>
    <dgm:pt modelId="{036DD6A9-F741-4093-846A-6CBE798EA465}" type="sibTrans" cxnId="{6F6EFC24-A14F-4E16-89D3-D5C268A2CDFA}">
      <dgm:prSet/>
      <dgm:spPr/>
      <dgm:t>
        <a:bodyPr/>
        <a:lstStyle/>
        <a:p>
          <a:endParaRPr lang="es-CL"/>
        </a:p>
      </dgm:t>
    </dgm:pt>
    <dgm:pt modelId="{FA6FF439-0B4A-4615-AEE3-8E644E008316}">
      <dgm:prSet phldrT="[Texto]"/>
      <dgm:spPr/>
      <dgm:t>
        <a:bodyPr/>
        <a:lstStyle/>
        <a:p>
          <a:r>
            <a:rPr lang="es-CL" dirty="0" smtClean="0"/>
            <a:t>¿Qué descubre en el libro de los niños?</a:t>
          </a:r>
          <a:endParaRPr lang="es-CL" dirty="0"/>
        </a:p>
      </dgm:t>
    </dgm:pt>
    <dgm:pt modelId="{DDFA25C1-CE35-4358-9DCF-265727258111}" type="parTrans" cxnId="{8B51551A-D852-48B8-8C1C-AEF837C07D52}">
      <dgm:prSet/>
      <dgm:spPr/>
      <dgm:t>
        <a:bodyPr/>
        <a:lstStyle/>
        <a:p>
          <a:endParaRPr lang="es-CL"/>
        </a:p>
      </dgm:t>
    </dgm:pt>
    <dgm:pt modelId="{85232E34-5DA1-410D-849B-FCB6A95595AC}" type="sibTrans" cxnId="{8B51551A-D852-48B8-8C1C-AEF837C07D52}">
      <dgm:prSet/>
      <dgm:spPr/>
      <dgm:t>
        <a:bodyPr/>
        <a:lstStyle/>
        <a:p>
          <a:endParaRPr lang="es-CL"/>
        </a:p>
      </dgm:t>
    </dgm:pt>
    <dgm:pt modelId="{E6183211-778B-4664-9AE8-E31CEFB9BB8D}">
      <dgm:prSet phldrT="[Texto]"/>
      <dgm:spPr/>
      <dgm:t>
        <a:bodyPr/>
        <a:lstStyle/>
        <a:p>
          <a:r>
            <a:rPr lang="es-CL" dirty="0" smtClean="0"/>
            <a:t>¿Por qué Pedro leía lento? </a:t>
          </a:r>
          <a:endParaRPr lang="es-CL" dirty="0"/>
        </a:p>
      </dgm:t>
    </dgm:pt>
    <dgm:pt modelId="{AE38BB5B-1B36-4CC8-9D3B-72E8E03648D9}" type="sibTrans" cxnId="{79BCBA62-77AE-452A-A59E-22476A0A0594}">
      <dgm:prSet/>
      <dgm:spPr/>
      <dgm:t>
        <a:bodyPr/>
        <a:lstStyle/>
        <a:p>
          <a:endParaRPr lang="es-CL"/>
        </a:p>
      </dgm:t>
    </dgm:pt>
    <dgm:pt modelId="{60D8B91A-8E2A-45E3-A0D7-B8EA5F831E36}" type="parTrans" cxnId="{79BCBA62-77AE-452A-A59E-22476A0A0594}">
      <dgm:prSet/>
      <dgm:spPr/>
      <dgm:t>
        <a:bodyPr/>
        <a:lstStyle/>
        <a:p>
          <a:endParaRPr lang="es-CL"/>
        </a:p>
      </dgm:t>
    </dgm:pt>
    <dgm:pt modelId="{E8020FC3-40D9-4518-B56A-AFA96333E74A}" type="pres">
      <dgm:prSet presAssocID="{F242075C-A7E8-4BFB-BD63-19F007B2489B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CL"/>
        </a:p>
      </dgm:t>
    </dgm:pt>
    <dgm:pt modelId="{C464DAB0-E217-4A18-A72C-BB5C477A3C13}" type="pres">
      <dgm:prSet presAssocID="{746CD421-FF12-47B0-9541-9CFBBD676C9A}" presName="compNode" presStyleCnt="0"/>
      <dgm:spPr/>
    </dgm:pt>
    <dgm:pt modelId="{F932BF3F-D725-45C0-99BB-A9D10E24B3FA}" type="pres">
      <dgm:prSet presAssocID="{746CD421-FF12-47B0-9541-9CFBBD676C9A}" presName="dummyConnPt" presStyleCnt="0"/>
      <dgm:spPr/>
    </dgm:pt>
    <dgm:pt modelId="{7A93FE4B-7FDD-490B-B170-D38294722C66}" type="pres">
      <dgm:prSet presAssocID="{746CD421-FF12-47B0-9541-9CFBBD676C9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0D89B46-AFD0-47CD-A673-76C3AD1EA887}" type="pres">
      <dgm:prSet presAssocID="{81546EDF-B8B6-4080-B31F-4A429037A3CF}" presName="sibTrans" presStyleLbl="bgSibTrans2D1" presStyleIdx="0" presStyleCnt="6"/>
      <dgm:spPr/>
      <dgm:t>
        <a:bodyPr/>
        <a:lstStyle/>
        <a:p>
          <a:endParaRPr lang="es-CL"/>
        </a:p>
      </dgm:t>
    </dgm:pt>
    <dgm:pt modelId="{C51BB3B5-ABE4-40E0-BC82-3B018A881680}" type="pres">
      <dgm:prSet presAssocID="{4611ED8D-C951-4B3E-A3D9-BE2BCF34D31D}" presName="compNode" presStyleCnt="0"/>
      <dgm:spPr/>
    </dgm:pt>
    <dgm:pt modelId="{3B53E30B-17AF-40D5-8161-F11347130183}" type="pres">
      <dgm:prSet presAssocID="{4611ED8D-C951-4B3E-A3D9-BE2BCF34D31D}" presName="dummyConnPt" presStyleCnt="0"/>
      <dgm:spPr/>
    </dgm:pt>
    <dgm:pt modelId="{C2928AD4-0169-4C13-BBE0-99A1ACF60CF3}" type="pres">
      <dgm:prSet presAssocID="{4611ED8D-C951-4B3E-A3D9-BE2BCF34D31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22C77FE-1AE0-4F62-9D19-FC3EECD21952}" type="pres">
      <dgm:prSet presAssocID="{1CB72CB5-63AD-449B-B377-D4B15C121867}" presName="sibTrans" presStyleLbl="bgSibTrans2D1" presStyleIdx="1" presStyleCnt="6"/>
      <dgm:spPr/>
      <dgm:t>
        <a:bodyPr/>
        <a:lstStyle/>
        <a:p>
          <a:endParaRPr lang="es-CL"/>
        </a:p>
      </dgm:t>
    </dgm:pt>
    <dgm:pt modelId="{9465F70C-4DBB-4F67-B47C-57880CE73C3B}" type="pres">
      <dgm:prSet presAssocID="{5E36C3A5-FF7C-4384-968E-DF8C2AF8E38B}" presName="compNode" presStyleCnt="0"/>
      <dgm:spPr/>
    </dgm:pt>
    <dgm:pt modelId="{9ED0340B-A076-4132-A02D-E21D4D420D65}" type="pres">
      <dgm:prSet presAssocID="{5E36C3A5-FF7C-4384-968E-DF8C2AF8E38B}" presName="dummyConnPt" presStyleCnt="0"/>
      <dgm:spPr/>
    </dgm:pt>
    <dgm:pt modelId="{A1B34E4E-C915-4BB3-AD82-3277C2AAA37B}" type="pres">
      <dgm:prSet presAssocID="{5E36C3A5-FF7C-4384-968E-DF8C2AF8E38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749E4B9-93AF-4D5C-8D06-29F3919AB4F1}" type="pres">
      <dgm:prSet presAssocID="{6152F3C1-015B-40AA-8080-BC4A42DD7DAE}" presName="sibTrans" presStyleLbl="bgSibTrans2D1" presStyleIdx="2" presStyleCnt="6"/>
      <dgm:spPr/>
      <dgm:t>
        <a:bodyPr/>
        <a:lstStyle/>
        <a:p>
          <a:endParaRPr lang="es-CL"/>
        </a:p>
      </dgm:t>
    </dgm:pt>
    <dgm:pt modelId="{03D13E1A-6BA2-422E-B3EB-A0C301774FAC}" type="pres">
      <dgm:prSet presAssocID="{9FDAAE4D-6352-46BE-96A3-A12A3273FB05}" presName="compNode" presStyleCnt="0"/>
      <dgm:spPr/>
    </dgm:pt>
    <dgm:pt modelId="{F3523742-0280-48BD-9A70-BD45AE8141BD}" type="pres">
      <dgm:prSet presAssocID="{9FDAAE4D-6352-46BE-96A3-A12A3273FB05}" presName="dummyConnPt" presStyleCnt="0"/>
      <dgm:spPr/>
    </dgm:pt>
    <dgm:pt modelId="{BF962DFB-D209-4582-BA9D-41E7ADF1E6FC}" type="pres">
      <dgm:prSet presAssocID="{9FDAAE4D-6352-46BE-96A3-A12A3273FB0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B759D1F-BDD7-4600-BAF2-783AC3B782A8}" type="pres">
      <dgm:prSet presAssocID="{F2AEC832-A535-40E9-A51A-6C1D4C2B3A14}" presName="sibTrans" presStyleLbl="bgSibTrans2D1" presStyleIdx="3" presStyleCnt="6"/>
      <dgm:spPr/>
      <dgm:t>
        <a:bodyPr/>
        <a:lstStyle/>
        <a:p>
          <a:endParaRPr lang="es-CL"/>
        </a:p>
      </dgm:t>
    </dgm:pt>
    <dgm:pt modelId="{17A99EA4-D147-47F4-A3F3-408A0CAA375E}" type="pres">
      <dgm:prSet presAssocID="{925D5EA1-94FA-4CE5-93B5-661E4F67F1EA}" presName="compNode" presStyleCnt="0"/>
      <dgm:spPr/>
    </dgm:pt>
    <dgm:pt modelId="{C0CDEB99-92C4-411C-A869-0A0085644FE7}" type="pres">
      <dgm:prSet presAssocID="{925D5EA1-94FA-4CE5-93B5-661E4F67F1EA}" presName="dummyConnPt" presStyleCnt="0"/>
      <dgm:spPr/>
    </dgm:pt>
    <dgm:pt modelId="{A6CF76C0-A08E-4F7B-A799-E2AAAA204FAC}" type="pres">
      <dgm:prSet presAssocID="{925D5EA1-94FA-4CE5-93B5-661E4F67F1E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5E083D8-8B50-4C4D-B1F2-768B0ECDA7D9}" type="pres">
      <dgm:prSet presAssocID="{036DD6A9-F741-4093-846A-6CBE798EA465}" presName="sibTrans" presStyleLbl="bgSibTrans2D1" presStyleIdx="4" presStyleCnt="6"/>
      <dgm:spPr/>
      <dgm:t>
        <a:bodyPr/>
        <a:lstStyle/>
        <a:p>
          <a:endParaRPr lang="es-CL"/>
        </a:p>
      </dgm:t>
    </dgm:pt>
    <dgm:pt modelId="{E8FF4368-F0D1-4459-BB02-E82C16C3C0E7}" type="pres">
      <dgm:prSet presAssocID="{E6183211-778B-4664-9AE8-E31CEFB9BB8D}" presName="compNode" presStyleCnt="0"/>
      <dgm:spPr/>
    </dgm:pt>
    <dgm:pt modelId="{70B3979E-EF96-4A90-87CC-21BDB9FCD9AD}" type="pres">
      <dgm:prSet presAssocID="{E6183211-778B-4664-9AE8-E31CEFB9BB8D}" presName="dummyConnPt" presStyleCnt="0"/>
      <dgm:spPr/>
    </dgm:pt>
    <dgm:pt modelId="{D736C1A8-BA64-4E9A-B9F9-5852F1B016FA}" type="pres">
      <dgm:prSet presAssocID="{E6183211-778B-4664-9AE8-E31CEFB9BB8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E6D6DCC-90C3-4B12-9E86-2470B3AAEC4D}" type="pres">
      <dgm:prSet presAssocID="{AE38BB5B-1B36-4CC8-9D3B-72E8E03648D9}" presName="sibTrans" presStyleLbl="bgSibTrans2D1" presStyleIdx="5" presStyleCnt="6"/>
      <dgm:spPr/>
      <dgm:t>
        <a:bodyPr/>
        <a:lstStyle/>
        <a:p>
          <a:endParaRPr lang="es-CL"/>
        </a:p>
      </dgm:t>
    </dgm:pt>
    <dgm:pt modelId="{EB60DA87-6D4F-4CA3-B5D4-ED3D37E8AC37}" type="pres">
      <dgm:prSet presAssocID="{FA6FF439-0B4A-4615-AEE3-8E644E008316}" presName="compNode" presStyleCnt="0"/>
      <dgm:spPr/>
    </dgm:pt>
    <dgm:pt modelId="{1B5B9F19-6E58-44CD-8CEC-4C9AA7A1BCA7}" type="pres">
      <dgm:prSet presAssocID="{FA6FF439-0B4A-4615-AEE3-8E644E008316}" presName="dummyConnPt" presStyleCnt="0"/>
      <dgm:spPr/>
    </dgm:pt>
    <dgm:pt modelId="{5AFC73F0-72E3-45B1-B291-BA663AAC09C7}" type="pres">
      <dgm:prSet presAssocID="{FA6FF439-0B4A-4615-AEE3-8E644E00831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0B1E173E-E2FE-46F6-B438-BA10F6F40A77}" srcId="{F242075C-A7E8-4BFB-BD63-19F007B2489B}" destId="{5E36C3A5-FF7C-4384-968E-DF8C2AF8E38B}" srcOrd="2" destOrd="0" parTransId="{57053125-74A2-4129-ACCB-9DD1EE3C3AC8}" sibTransId="{6152F3C1-015B-40AA-8080-BC4A42DD7DAE}"/>
    <dgm:cxn modelId="{14946685-6D45-447D-BC90-E0D5F4EED626}" type="presOf" srcId="{036DD6A9-F741-4093-846A-6CBE798EA465}" destId="{55E083D8-8B50-4C4D-B1F2-768B0ECDA7D9}" srcOrd="0" destOrd="0" presId="urn:microsoft.com/office/officeart/2005/8/layout/bProcess4"/>
    <dgm:cxn modelId="{3410436E-D0EB-47AC-A6F2-39F98619340C}" type="presOf" srcId="{5E36C3A5-FF7C-4384-968E-DF8C2AF8E38B}" destId="{A1B34E4E-C915-4BB3-AD82-3277C2AAA37B}" srcOrd="0" destOrd="0" presId="urn:microsoft.com/office/officeart/2005/8/layout/bProcess4"/>
    <dgm:cxn modelId="{E65364AF-1838-476B-8D2E-4F430BB84A9B}" type="presOf" srcId="{81546EDF-B8B6-4080-B31F-4A429037A3CF}" destId="{70D89B46-AFD0-47CD-A673-76C3AD1EA887}" srcOrd="0" destOrd="0" presId="urn:microsoft.com/office/officeart/2005/8/layout/bProcess4"/>
    <dgm:cxn modelId="{92FFFD53-D412-459C-BF39-2B1ADD86160B}" srcId="{F242075C-A7E8-4BFB-BD63-19F007B2489B}" destId="{4611ED8D-C951-4B3E-A3D9-BE2BCF34D31D}" srcOrd="1" destOrd="0" parTransId="{41050E2C-DA78-4653-99FF-15579DAF9C65}" sibTransId="{1CB72CB5-63AD-449B-B377-D4B15C121867}"/>
    <dgm:cxn modelId="{D451D1E7-2D4B-4F2A-B833-ED49B7BB18DC}" srcId="{F242075C-A7E8-4BFB-BD63-19F007B2489B}" destId="{9FDAAE4D-6352-46BE-96A3-A12A3273FB05}" srcOrd="3" destOrd="0" parTransId="{CD5AAB64-D58C-479D-A1C3-7F22024E66C6}" sibTransId="{F2AEC832-A535-40E9-A51A-6C1D4C2B3A14}"/>
    <dgm:cxn modelId="{6F6EFC24-A14F-4E16-89D3-D5C268A2CDFA}" srcId="{F242075C-A7E8-4BFB-BD63-19F007B2489B}" destId="{925D5EA1-94FA-4CE5-93B5-661E4F67F1EA}" srcOrd="4" destOrd="0" parTransId="{856ECA2F-88D0-4979-895A-1BD3ED2F5C96}" sibTransId="{036DD6A9-F741-4093-846A-6CBE798EA465}"/>
    <dgm:cxn modelId="{524F583D-CDE7-45F5-8C44-F90ADD30E46E}" srcId="{F242075C-A7E8-4BFB-BD63-19F007B2489B}" destId="{746CD421-FF12-47B0-9541-9CFBBD676C9A}" srcOrd="0" destOrd="0" parTransId="{37B9C4AC-7FBE-4BCB-97B1-7EEB1EBEB8BD}" sibTransId="{81546EDF-B8B6-4080-B31F-4A429037A3CF}"/>
    <dgm:cxn modelId="{06375582-FCD9-4726-879F-C29F2D6BCCC8}" type="presOf" srcId="{E6183211-778B-4664-9AE8-E31CEFB9BB8D}" destId="{D736C1A8-BA64-4E9A-B9F9-5852F1B016FA}" srcOrd="0" destOrd="0" presId="urn:microsoft.com/office/officeart/2005/8/layout/bProcess4"/>
    <dgm:cxn modelId="{30ABE991-9ADE-4F94-AA08-74468FC905CC}" type="presOf" srcId="{AE38BB5B-1B36-4CC8-9D3B-72E8E03648D9}" destId="{FE6D6DCC-90C3-4B12-9E86-2470B3AAEC4D}" srcOrd="0" destOrd="0" presId="urn:microsoft.com/office/officeart/2005/8/layout/bProcess4"/>
    <dgm:cxn modelId="{D8138847-CD5A-47FA-A567-939FD4E422AB}" type="presOf" srcId="{925D5EA1-94FA-4CE5-93B5-661E4F67F1EA}" destId="{A6CF76C0-A08E-4F7B-A799-E2AAAA204FAC}" srcOrd="0" destOrd="0" presId="urn:microsoft.com/office/officeart/2005/8/layout/bProcess4"/>
    <dgm:cxn modelId="{E8875851-E305-4231-9BBB-D2895C9A4CB1}" type="presOf" srcId="{F242075C-A7E8-4BFB-BD63-19F007B2489B}" destId="{E8020FC3-40D9-4518-B56A-AFA96333E74A}" srcOrd="0" destOrd="0" presId="urn:microsoft.com/office/officeart/2005/8/layout/bProcess4"/>
    <dgm:cxn modelId="{53E66F8B-24EF-4158-9968-E4B95767AC25}" type="presOf" srcId="{FA6FF439-0B4A-4615-AEE3-8E644E008316}" destId="{5AFC73F0-72E3-45B1-B291-BA663AAC09C7}" srcOrd="0" destOrd="0" presId="urn:microsoft.com/office/officeart/2005/8/layout/bProcess4"/>
    <dgm:cxn modelId="{B327B980-CFBB-4242-9CE9-7300F0AD32FE}" type="presOf" srcId="{6152F3C1-015B-40AA-8080-BC4A42DD7DAE}" destId="{E749E4B9-93AF-4D5C-8D06-29F3919AB4F1}" srcOrd="0" destOrd="0" presId="urn:microsoft.com/office/officeart/2005/8/layout/bProcess4"/>
    <dgm:cxn modelId="{DA7938BF-C279-4E48-80EB-B7F30A0746E7}" type="presOf" srcId="{F2AEC832-A535-40E9-A51A-6C1D4C2B3A14}" destId="{AB759D1F-BDD7-4600-BAF2-783AC3B782A8}" srcOrd="0" destOrd="0" presId="urn:microsoft.com/office/officeart/2005/8/layout/bProcess4"/>
    <dgm:cxn modelId="{8B51551A-D852-48B8-8C1C-AEF837C07D52}" srcId="{F242075C-A7E8-4BFB-BD63-19F007B2489B}" destId="{FA6FF439-0B4A-4615-AEE3-8E644E008316}" srcOrd="6" destOrd="0" parTransId="{DDFA25C1-CE35-4358-9DCF-265727258111}" sibTransId="{85232E34-5DA1-410D-849B-FCB6A95595AC}"/>
    <dgm:cxn modelId="{79BCBA62-77AE-452A-A59E-22476A0A0594}" srcId="{F242075C-A7E8-4BFB-BD63-19F007B2489B}" destId="{E6183211-778B-4664-9AE8-E31CEFB9BB8D}" srcOrd="5" destOrd="0" parTransId="{60D8B91A-8E2A-45E3-A0D7-B8EA5F831E36}" sibTransId="{AE38BB5B-1B36-4CC8-9D3B-72E8E03648D9}"/>
    <dgm:cxn modelId="{92C9DFD6-DC1E-4216-9FB8-6D071FD9F313}" type="presOf" srcId="{746CD421-FF12-47B0-9541-9CFBBD676C9A}" destId="{7A93FE4B-7FDD-490B-B170-D38294722C66}" srcOrd="0" destOrd="0" presId="urn:microsoft.com/office/officeart/2005/8/layout/bProcess4"/>
    <dgm:cxn modelId="{CBF10580-4AB1-43C1-B929-A1F6D13903F8}" type="presOf" srcId="{1CB72CB5-63AD-449B-B377-D4B15C121867}" destId="{422C77FE-1AE0-4F62-9D19-FC3EECD21952}" srcOrd="0" destOrd="0" presId="urn:microsoft.com/office/officeart/2005/8/layout/bProcess4"/>
    <dgm:cxn modelId="{728C06E3-1729-41F6-A724-260CE9B6E03C}" type="presOf" srcId="{9FDAAE4D-6352-46BE-96A3-A12A3273FB05}" destId="{BF962DFB-D209-4582-BA9D-41E7ADF1E6FC}" srcOrd="0" destOrd="0" presId="urn:microsoft.com/office/officeart/2005/8/layout/bProcess4"/>
    <dgm:cxn modelId="{0628807F-2A82-4208-A6F4-98AB8B9D68F4}" type="presOf" srcId="{4611ED8D-C951-4B3E-A3D9-BE2BCF34D31D}" destId="{C2928AD4-0169-4C13-BBE0-99A1ACF60CF3}" srcOrd="0" destOrd="0" presId="urn:microsoft.com/office/officeart/2005/8/layout/bProcess4"/>
    <dgm:cxn modelId="{5603C812-62C0-41FF-BF35-6A3E56425635}" type="presParOf" srcId="{E8020FC3-40D9-4518-B56A-AFA96333E74A}" destId="{C464DAB0-E217-4A18-A72C-BB5C477A3C13}" srcOrd="0" destOrd="0" presId="urn:microsoft.com/office/officeart/2005/8/layout/bProcess4"/>
    <dgm:cxn modelId="{CE735D1C-21C0-4CF9-AA15-E7EC8ABFF9C0}" type="presParOf" srcId="{C464DAB0-E217-4A18-A72C-BB5C477A3C13}" destId="{F932BF3F-D725-45C0-99BB-A9D10E24B3FA}" srcOrd="0" destOrd="0" presId="urn:microsoft.com/office/officeart/2005/8/layout/bProcess4"/>
    <dgm:cxn modelId="{3685BF13-BE4A-4705-AC1B-C67A6429070D}" type="presParOf" srcId="{C464DAB0-E217-4A18-A72C-BB5C477A3C13}" destId="{7A93FE4B-7FDD-490B-B170-D38294722C66}" srcOrd="1" destOrd="0" presId="urn:microsoft.com/office/officeart/2005/8/layout/bProcess4"/>
    <dgm:cxn modelId="{DD9BE323-AE6D-47E7-8754-2DAEC2844404}" type="presParOf" srcId="{E8020FC3-40D9-4518-B56A-AFA96333E74A}" destId="{70D89B46-AFD0-47CD-A673-76C3AD1EA887}" srcOrd="1" destOrd="0" presId="urn:microsoft.com/office/officeart/2005/8/layout/bProcess4"/>
    <dgm:cxn modelId="{C2C2103F-373D-42EA-B8FD-6ABE98C9D6D0}" type="presParOf" srcId="{E8020FC3-40D9-4518-B56A-AFA96333E74A}" destId="{C51BB3B5-ABE4-40E0-BC82-3B018A881680}" srcOrd="2" destOrd="0" presId="urn:microsoft.com/office/officeart/2005/8/layout/bProcess4"/>
    <dgm:cxn modelId="{64E9D086-497E-4A33-A76F-9BE541D19578}" type="presParOf" srcId="{C51BB3B5-ABE4-40E0-BC82-3B018A881680}" destId="{3B53E30B-17AF-40D5-8161-F11347130183}" srcOrd="0" destOrd="0" presId="urn:microsoft.com/office/officeart/2005/8/layout/bProcess4"/>
    <dgm:cxn modelId="{F97A20C6-5F46-4BA1-9ED2-3C8C2CA2E8D4}" type="presParOf" srcId="{C51BB3B5-ABE4-40E0-BC82-3B018A881680}" destId="{C2928AD4-0169-4C13-BBE0-99A1ACF60CF3}" srcOrd="1" destOrd="0" presId="urn:microsoft.com/office/officeart/2005/8/layout/bProcess4"/>
    <dgm:cxn modelId="{E3772C0E-9AB8-421D-888F-2AEFEC265229}" type="presParOf" srcId="{E8020FC3-40D9-4518-B56A-AFA96333E74A}" destId="{422C77FE-1AE0-4F62-9D19-FC3EECD21952}" srcOrd="3" destOrd="0" presId="urn:microsoft.com/office/officeart/2005/8/layout/bProcess4"/>
    <dgm:cxn modelId="{831466C8-6A5F-4077-A4A0-408790573553}" type="presParOf" srcId="{E8020FC3-40D9-4518-B56A-AFA96333E74A}" destId="{9465F70C-4DBB-4F67-B47C-57880CE73C3B}" srcOrd="4" destOrd="0" presId="urn:microsoft.com/office/officeart/2005/8/layout/bProcess4"/>
    <dgm:cxn modelId="{B47E737B-370C-4689-805B-7C1F212B0D0C}" type="presParOf" srcId="{9465F70C-4DBB-4F67-B47C-57880CE73C3B}" destId="{9ED0340B-A076-4132-A02D-E21D4D420D65}" srcOrd="0" destOrd="0" presId="urn:microsoft.com/office/officeart/2005/8/layout/bProcess4"/>
    <dgm:cxn modelId="{6C069FDF-C7C2-4005-91AA-C142068BC7B9}" type="presParOf" srcId="{9465F70C-4DBB-4F67-B47C-57880CE73C3B}" destId="{A1B34E4E-C915-4BB3-AD82-3277C2AAA37B}" srcOrd="1" destOrd="0" presId="urn:microsoft.com/office/officeart/2005/8/layout/bProcess4"/>
    <dgm:cxn modelId="{F1B30359-64AF-4301-8FC8-D10211B64B7C}" type="presParOf" srcId="{E8020FC3-40D9-4518-B56A-AFA96333E74A}" destId="{E749E4B9-93AF-4D5C-8D06-29F3919AB4F1}" srcOrd="5" destOrd="0" presId="urn:microsoft.com/office/officeart/2005/8/layout/bProcess4"/>
    <dgm:cxn modelId="{F393249F-D881-45F7-B5C3-A86BC60C3F24}" type="presParOf" srcId="{E8020FC3-40D9-4518-B56A-AFA96333E74A}" destId="{03D13E1A-6BA2-422E-B3EB-A0C301774FAC}" srcOrd="6" destOrd="0" presId="urn:microsoft.com/office/officeart/2005/8/layout/bProcess4"/>
    <dgm:cxn modelId="{B55C8FED-905A-45C4-8783-81FA133428F2}" type="presParOf" srcId="{03D13E1A-6BA2-422E-B3EB-A0C301774FAC}" destId="{F3523742-0280-48BD-9A70-BD45AE8141BD}" srcOrd="0" destOrd="0" presId="urn:microsoft.com/office/officeart/2005/8/layout/bProcess4"/>
    <dgm:cxn modelId="{F1B6914E-3F1B-4F8F-8A3E-4CADA9F42E10}" type="presParOf" srcId="{03D13E1A-6BA2-422E-B3EB-A0C301774FAC}" destId="{BF962DFB-D209-4582-BA9D-41E7ADF1E6FC}" srcOrd="1" destOrd="0" presId="urn:microsoft.com/office/officeart/2005/8/layout/bProcess4"/>
    <dgm:cxn modelId="{D7E2871F-3710-45FB-8755-2BB732E6D4C6}" type="presParOf" srcId="{E8020FC3-40D9-4518-B56A-AFA96333E74A}" destId="{AB759D1F-BDD7-4600-BAF2-783AC3B782A8}" srcOrd="7" destOrd="0" presId="urn:microsoft.com/office/officeart/2005/8/layout/bProcess4"/>
    <dgm:cxn modelId="{CCC5D028-77B7-47ED-873F-A045DE104844}" type="presParOf" srcId="{E8020FC3-40D9-4518-B56A-AFA96333E74A}" destId="{17A99EA4-D147-47F4-A3F3-408A0CAA375E}" srcOrd="8" destOrd="0" presId="urn:microsoft.com/office/officeart/2005/8/layout/bProcess4"/>
    <dgm:cxn modelId="{65CEB352-FF20-43C1-9B7C-7172581034C6}" type="presParOf" srcId="{17A99EA4-D147-47F4-A3F3-408A0CAA375E}" destId="{C0CDEB99-92C4-411C-A869-0A0085644FE7}" srcOrd="0" destOrd="0" presId="urn:microsoft.com/office/officeart/2005/8/layout/bProcess4"/>
    <dgm:cxn modelId="{F03D84CC-488D-41AA-9003-8EBF2F69CF09}" type="presParOf" srcId="{17A99EA4-D147-47F4-A3F3-408A0CAA375E}" destId="{A6CF76C0-A08E-4F7B-A799-E2AAAA204FAC}" srcOrd="1" destOrd="0" presId="urn:microsoft.com/office/officeart/2005/8/layout/bProcess4"/>
    <dgm:cxn modelId="{6543987C-7CA4-4165-B4F8-55B28A904A36}" type="presParOf" srcId="{E8020FC3-40D9-4518-B56A-AFA96333E74A}" destId="{55E083D8-8B50-4C4D-B1F2-768B0ECDA7D9}" srcOrd="9" destOrd="0" presId="urn:microsoft.com/office/officeart/2005/8/layout/bProcess4"/>
    <dgm:cxn modelId="{34830C28-CECC-4E6B-8E10-0B89B43EE3C2}" type="presParOf" srcId="{E8020FC3-40D9-4518-B56A-AFA96333E74A}" destId="{E8FF4368-F0D1-4459-BB02-E82C16C3C0E7}" srcOrd="10" destOrd="0" presId="urn:microsoft.com/office/officeart/2005/8/layout/bProcess4"/>
    <dgm:cxn modelId="{9BFA44B4-D2B8-4735-915B-4A26A5F389B2}" type="presParOf" srcId="{E8FF4368-F0D1-4459-BB02-E82C16C3C0E7}" destId="{70B3979E-EF96-4A90-87CC-21BDB9FCD9AD}" srcOrd="0" destOrd="0" presId="urn:microsoft.com/office/officeart/2005/8/layout/bProcess4"/>
    <dgm:cxn modelId="{042739AF-8B51-4C5B-B7B6-7AFDA7A07E5A}" type="presParOf" srcId="{E8FF4368-F0D1-4459-BB02-E82C16C3C0E7}" destId="{D736C1A8-BA64-4E9A-B9F9-5852F1B016FA}" srcOrd="1" destOrd="0" presId="urn:microsoft.com/office/officeart/2005/8/layout/bProcess4"/>
    <dgm:cxn modelId="{BFA63FA5-33A0-491B-B7FD-F13961F6AC27}" type="presParOf" srcId="{E8020FC3-40D9-4518-B56A-AFA96333E74A}" destId="{FE6D6DCC-90C3-4B12-9E86-2470B3AAEC4D}" srcOrd="11" destOrd="0" presId="urn:microsoft.com/office/officeart/2005/8/layout/bProcess4"/>
    <dgm:cxn modelId="{DDEE3DFE-9A50-4C6E-9F56-63A7E3A7ECBC}" type="presParOf" srcId="{E8020FC3-40D9-4518-B56A-AFA96333E74A}" destId="{EB60DA87-6D4F-4CA3-B5D4-ED3D37E8AC37}" srcOrd="12" destOrd="0" presId="urn:microsoft.com/office/officeart/2005/8/layout/bProcess4"/>
    <dgm:cxn modelId="{2D77CB3B-AC47-4750-93A2-C32A837BC626}" type="presParOf" srcId="{EB60DA87-6D4F-4CA3-B5D4-ED3D37E8AC37}" destId="{1B5B9F19-6E58-44CD-8CEC-4C9AA7A1BCA7}" srcOrd="0" destOrd="0" presId="urn:microsoft.com/office/officeart/2005/8/layout/bProcess4"/>
    <dgm:cxn modelId="{5DA2FD24-6522-4851-A025-0347388825CA}" type="presParOf" srcId="{EB60DA87-6D4F-4CA3-B5D4-ED3D37E8AC37}" destId="{5AFC73F0-72E3-45B1-B291-BA663AAC09C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87D0F7-CA15-4B7D-BBE4-F83327FC29A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5B4B36E1-5D58-4D4A-AFC1-B81BE5B427F9}">
      <dgm:prSet custT="1"/>
      <dgm:spPr/>
      <dgm:t>
        <a:bodyPr/>
        <a:lstStyle/>
        <a:p>
          <a:pPr rtl="0"/>
          <a:r>
            <a:rPr lang="es-CL" sz="2000" b="1" dirty="0" smtClean="0"/>
            <a:t>a)¿Qué actividad realizaban los estudiantes todos los domingos?</a:t>
          </a:r>
          <a:endParaRPr lang="es-CL" sz="2000" b="1" dirty="0"/>
        </a:p>
      </dgm:t>
    </dgm:pt>
    <dgm:pt modelId="{59A2A134-40F8-49AA-98FA-AF4602A81750}" type="parTrans" cxnId="{7BAD445E-739F-4F32-81A0-937D666FC58A}">
      <dgm:prSet/>
      <dgm:spPr/>
      <dgm:t>
        <a:bodyPr/>
        <a:lstStyle/>
        <a:p>
          <a:endParaRPr lang="es-CL"/>
        </a:p>
      </dgm:t>
    </dgm:pt>
    <dgm:pt modelId="{BB14BBBB-C333-4429-A9BB-623CD966647B}" type="sibTrans" cxnId="{7BAD445E-739F-4F32-81A0-937D666FC58A}">
      <dgm:prSet/>
      <dgm:spPr/>
      <dgm:t>
        <a:bodyPr/>
        <a:lstStyle/>
        <a:p>
          <a:endParaRPr lang="es-CL"/>
        </a:p>
      </dgm:t>
    </dgm:pt>
    <dgm:pt modelId="{924513CB-D675-44DA-8B60-DDF4BD9F1348}">
      <dgm:prSet custT="1"/>
      <dgm:spPr/>
      <dgm:t>
        <a:bodyPr/>
        <a:lstStyle/>
        <a:p>
          <a:pPr rtl="0"/>
          <a:r>
            <a:rPr lang="es-CL" sz="2000" b="1" dirty="0" smtClean="0"/>
            <a:t>b)¿Cuál era la conversación habitual en las tertulias en el pueblo?</a:t>
          </a:r>
          <a:endParaRPr lang="es-CL" sz="2000" b="1" dirty="0"/>
        </a:p>
      </dgm:t>
    </dgm:pt>
    <dgm:pt modelId="{D2849DEF-015D-4B36-BEED-7EB58C1A0725}" type="parTrans" cxnId="{3E16A365-DF0F-4C3E-BDDA-B653404EE5D6}">
      <dgm:prSet/>
      <dgm:spPr/>
      <dgm:t>
        <a:bodyPr/>
        <a:lstStyle/>
        <a:p>
          <a:endParaRPr lang="es-CL"/>
        </a:p>
      </dgm:t>
    </dgm:pt>
    <dgm:pt modelId="{1A831DA2-438D-4088-B32A-7D0035CB64AA}" type="sibTrans" cxnId="{3E16A365-DF0F-4C3E-BDDA-B653404EE5D6}">
      <dgm:prSet/>
      <dgm:spPr/>
      <dgm:t>
        <a:bodyPr/>
        <a:lstStyle/>
        <a:p>
          <a:endParaRPr lang="es-CL"/>
        </a:p>
      </dgm:t>
    </dgm:pt>
    <dgm:pt modelId="{8C186DF9-9569-4F6C-9998-8BE51613CEFD}">
      <dgm:prSet custT="1"/>
      <dgm:spPr/>
      <dgm:t>
        <a:bodyPr/>
        <a:lstStyle/>
        <a:p>
          <a:pPr rtl="0"/>
          <a:r>
            <a:rPr lang="es-CL" sz="2000" b="1" dirty="0" smtClean="0"/>
            <a:t>c) Subrayen  la  mención  al  lugar  en  que  ocurre  la  acción,  las  actitudes  de  </a:t>
          </a:r>
          <a:r>
            <a:rPr lang="es-CL" sz="2000" b="1" dirty="0" err="1" smtClean="0"/>
            <a:t>lospersonajes</a:t>
          </a:r>
          <a:r>
            <a:rPr lang="es-CL" sz="2000" b="1" dirty="0" smtClean="0"/>
            <a:t> y su condición social. Recuerden que la información no siempre aparece  explícitamente en el texto y a veces deben inferirla.</a:t>
          </a:r>
          <a:endParaRPr lang="es-CL" sz="2000" b="1" dirty="0"/>
        </a:p>
      </dgm:t>
    </dgm:pt>
    <dgm:pt modelId="{A26A50FD-BE1F-456B-8FDF-E7FB45051CF9}" type="parTrans" cxnId="{103521DF-E028-4612-B696-3E78A299D5F7}">
      <dgm:prSet/>
      <dgm:spPr/>
      <dgm:t>
        <a:bodyPr/>
        <a:lstStyle/>
        <a:p>
          <a:endParaRPr lang="es-CL"/>
        </a:p>
      </dgm:t>
    </dgm:pt>
    <dgm:pt modelId="{565A47DB-30A3-4C40-89F7-70C98613AC1A}" type="sibTrans" cxnId="{103521DF-E028-4612-B696-3E78A299D5F7}">
      <dgm:prSet/>
      <dgm:spPr/>
      <dgm:t>
        <a:bodyPr/>
        <a:lstStyle/>
        <a:p>
          <a:endParaRPr lang="es-CL"/>
        </a:p>
      </dgm:t>
    </dgm:pt>
    <dgm:pt modelId="{BCF96175-5B35-43FE-9FBC-4F4EECA889AE}">
      <dgm:prSet custT="1"/>
      <dgm:spPr/>
      <dgm:t>
        <a:bodyPr/>
        <a:lstStyle/>
        <a:p>
          <a:pPr rtl="0"/>
          <a:r>
            <a:rPr lang="es-CL" sz="2000" b="1" dirty="0" smtClean="0"/>
            <a:t>d)Subrayen con color las acciones que representen costumbres de los personajes.</a:t>
          </a:r>
          <a:endParaRPr lang="es-CL" sz="2000" b="1" dirty="0"/>
        </a:p>
      </dgm:t>
    </dgm:pt>
    <dgm:pt modelId="{1D26E9E9-0D3F-442D-A295-4A04B27E95F9}" type="parTrans" cxnId="{E581E27A-8ECE-4776-8BE6-22E909C0C8FF}">
      <dgm:prSet/>
      <dgm:spPr/>
      <dgm:t>
        <a:bodyPr/>
        <a:lstStyle/>
        <a:p>
          <a:endParaRPr lang="es-CL"/>
        </a:p>
      </dgm:t>
    </dgm:pt>
    <dgm:pt modelId="{66D86CB5-86C2-4064-8F10-4D0FA1030921}" type="sibTrans" cxnId="{E581E27A-8ECE-4776-8BE6-22E909C0C8FF}">
      <dgm:prSet/>
      <dgm:spPr/>
      <dgm:t>
        <a:bodyPr/>
        <a:lstStyle/>
        <a:p>
          <a:endParaRPr lang="es-CL"/>
        </a:p>
      </dgm:t>
    </dgm:pt>
    <dgm:pt modelId="{D5B71DC8-AFEE-4499-A14C-3DF1108CFB7F}">
      <dgm:prSet custT="1"/>
      <dgm:spPr/>
      <dgm:t>
        <a:bodyPr/>
        <a:lstStyle/>
        <a:p>
          <a:pPr rtl="0"/>
          <a:r>
            <a:rPr lang="es-CL" sz="2000" b="1" dirty="0" smtClean="0"/>
            <a:t>e)A modo de resumen expliquen cómo son el ambiente y las costumbres presentes  en el fragmento.</a:t>
          </a:r>
          <a:endParaRPr lang="es-CL" sz="2000" b="1" dirty="0"/>
        </a:p>
      </dgm:t>
    </dgm:pt>
    <dgm:pt modelId="{38C2BEEA-3AC4-45C3-A5EE-F407F30143C8}" type="parTrans" cxnId="{36C44ED2-3341-4990-8C94-B0882AC27CB4}">
      <dgm:prSet/>
      <dgm:spPr/>
      <dgm:t>
        <a:bodyPr/>
        <a:lstStyle/>
        <a:p>
          <a:endParaRPr lang="es-CL"/>
        </a:p>
      </dgm:t>
    </dgm:pt>
    <dgm:pt modelId="{31194864-9DD2-4A0A-A1D0-C690C853B4A4}" type="sibTrans" cxnId="{36C44ED2-3341-4990-8C94-B0882AC27CB4}">
      <dgm:prSet/>
      <dgm:spPr/>
      <dgm:t>
        <a:bodyPr/>
        <a:lstStyle/>
        <a:p>
          <a:endParaRPr lang="es-CL"/>
        </a:p>
      </dgm:t>
    </dgm:pt>
    <dgm:pt modelId="{EB134DD2-ED93-48FD-8A27-7E7DB0F041EB}" type="pres">
      <dgm:prSet presAssocID="{5787D0F7-CA15-4B7D-BBE4-F83327FC29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0FFD7116-83C9-4429-9B8A-16180D40E550}" type="pres">
      <dgm:prSet presAssocID="{5B4B36E1-5D58-4D4A-AFC1-B81BE5B427F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01D8295-DA71-43B8-90A4-B671FBFE9A22}" type="pres">
      <dgm:prSet presAssocID="{BB14BBBB-C333-4429-A9BB-623CD966647B}" presName="spacer" presStyleCnt="0"/>
      <dgm:spPr/>
    </dgm:pt>
    <dgm:pt modelId="{BACDDBE3-9A6A-4756-AF1C-BEA5ADD93775}" type="pres">
      <dgm:prSet presAssocID="{924513CB-D675-44DA-8B60-DDF4BD9F134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3A392B9-4EFC-450B-AAB0-0DB88D59D292}" type="pres">
      <dgm:prSet presAssocID="{1A831DA2-438D-4088-B32A-7D0035CB64AA}" presName="spacer" presStyleCnt="0"/>
      <dgm:spPr/>
    </dgm:pt>
    <dgm:pt modelId="{CD1E20E9-C92F-4430-A9BA-D2B9B103B3E9}" type="pres">
      <dgm:prSet presAssocID="{8C186DF9-9569-4F6C-9998-8BE51613CEF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7A0A0F1-E4C2-4A86-BE3D-356AA182F3AE}" type="pres">
      <dgm:prSet presAssocID="{565A47DB-30A3-4C40-89F7-70C98613AC1A}" presName="spacer" presStyleCnt="0"/>
      <dgm:spPr/>
    </dgm:pt>
    <dgm:pt modelId="{48A449D4-F687-4474-9B5A-15B96AB796D0}" type="pres">
      <dgm:prSet presAssocID="{BCF96175-5B35-43FE-9FBC-4F4EECA889A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20DBFB6-44DC-4128-BA6E-EB47FCE66AE7}" type="pres">
      <dgm:prSet presAssocID="{66D86CB5-86C2-4064-8F10-4D0FA1030921}" presName="spacer" presStyleCnt="0"/>
      <dgm:spPr/>
    </dgm:pt>
    <dgm:pt modelId="{AF561EE5-97A6-41B1-AF5A-5A986B2D8AC9}" type="pres">
      <dgm:prSet presAssocID="{D5B71DC8-AFEE-4499-A14C-3DF1108CFB7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BAD445E-739F-4F32-81A0-937D666FC58A}" srcId="{5787D0F7-CA15-4B7D-BBE4-F83327FC29A2}" destId="{5B4B36E1-5D58-4D4A-AFC1-B81BE5B427F9}" srcOrd="0" destOrd="0" parTransId="{59A2A134-40F8-49AA-98FA-AF4602A81750}" sibTransId="{BB14BBBB-C333-4429-A9BB-623CD966647B}"/>
    <dgm:cxn modelId="{B39C91A2-3D79-4A3B-A4EC-25194BBD0406}" type="presOf" srcId="{5787D0F7-CA15-4B7D-BBE4-F83327FC29A2}" destId="{EB134DD2-ED93-48FD-8A27-7E7DB0F041EB}" srcOrd="0" destOrd="0" presId="urn:microsoft.com/office/officeart/2005/8/layout/vList2"/>
    <dgm:cxn modelId="{3E16A365-DF0F-4C3E-BDDA-B653404EE5D6}" srcId="{5787D0F7-CA15-4B7D-BBE4-F83327FC29A2}" destId="{924513CB-D675-44DA-8B60-DDF4BD9F1348}" srcOrd="1" destOrd="0" parTransId="{D2849DEF-015D-4B36-BEED-7EB58C1A0725}" sibTransId="{1A831DA2-438D-4088-B32A-7D0035CB64AA}"/>
    <dgm:cxn modelId="{36C44ED2-3341-4990-8C94-B0882AC27CB4}" srcId="{5787D0F7-CA15-4B7D-BBE4-F83327FC29A2}" destId="{D5B71DC8-AFEE-4499-A14C-3DF1108CFB7F}" srcOrd="4" destOrd="0" parTransId="{38C2BEEA-3AC4-45C3-A5EE-F407F30143C8}" sibTransId="{31194864-9DD2-4A0A-A1D0-C690C853B4A4}"/>
    <dgm:cxn modelId="{BA354698-EDEB-4EA9-BD04-012A2E9A97F8}" type="presOf" srcId="{D5B71DC8-AFEE-4499-A14C-3DF1108CFB7F}" destId="{AF561EE5-97A6-41B1-AF5A-5A986B2D8AC9}" srcOrd="0" destOrd="0" presId="urn:microsoft.com/office/officeart/2005/8/layout/vList2"/>
    <dgm:cxn modelId="{103521DF-E028-4612-B696-3E78A299D5F7}" srcId="{5787D0F7-CA15-4B7D-BBE4-F83327FC29A2}" destId="{8C186DF9-9569-4F6C-9998-8BE51613CEFD}" srcOrd="2" destOrd="0" parTransId="{A26A50FD-BE1F-456B-8FDF-E7FB45051CF9}" sibTransId="{565A47DB-30A3-4C40-89F7-70C98613AC1A}"/>
    <dgm:cxn modelId="{168F03C7-BA46-4585-A172-4E66E312EF7A}" type="presOf" srcId="{5B4B36E1-5D58-4D4A-AFC1-B81BE5B427F9}" destId="{0FFD7116-83C9-4429-9B8A-16180D40E550}" srcOrd="0" destOrd="0" presId="urn:microsoft.com/office/officeart/2005/8/layout/vList2"/>
    <dgm:cxn modelId="{E581E27A-8ECE-4776-8BE6-22E909C0C8FF}" srcId="{5787D0F7-CA15-4B7D-BBE4-F83327FC29A2}" destId="{BCF96175-5B35-43FE-9FBC-4F4EECA889AE}" srcOrd="3" destOrd="0" parTransId="{1D26E9E9-0D3F-442D-A295-4A04B27E95F9}" sibTransId="{66D86CB5-86C2-4064-8F10-4D0FA1030921}"/>
    <dgm:cxn modelId="{AC7187F4-F38E-4042-90D4-318B6E9E54D3}" type="presOf" srcId="{8C186DF9-9569-4F6C-9998-8BE51613CEFD}" destId="{CD1E20E9-C92F-4430-A9BA-D2B9B103B3E9}" srcOrd="0" destOrd="0" presId="urn:microsoft.com/office/officeart/2005/8/layout/vList2"/>
    <dgm:cxn modelId="{DC2D663D-6A43-489A-BE13-7A0CB28291C5}" type="presOf" srcId="{BCF96175-5B35-43FE-9FBC-4F4EECA889AE}" destId="{48A449D4-F687-4474-9B5A-15B96AB796D0}" srcOrd="0" destOrd="0" presId="urn:microsoft.com/office/officeart/2005/8/layout/vList2"/>
    <dgm:cxn modelId="{AF08F384-0359-426E-80D6-FEE4EE1D190F}" type="presOf" srcId="{924513CB-D675-44DA-8B60-DDF4BD9F1348}" destId="{BACDDBE3-9A6A-4756-AF1C-BEA5ADD93775}" srcOrd="0" destOrd="0" presId="urn:microsoft.com/office/officeart/2005/8/layout/vList2"/>
    <dgm:cxn modelId="{746983EF-227E-4886-A9D6-CAE301C3163A}" type="presParOf" srcId="{EB134DD2-ED93-48FD-8A27-7E7DB0F041EB}" destId="{0FFD7116-83C9-4429-9B8A-16180D40E550}" srcOrd="0" destOrd="0" presId="urn:microsoft.com/office/officeart/2005/8/layout/vList2"/>
    <dgm:cxn modelId="{DCFF1B41-4F58-405E-B140-7EE5991BED66}" type="presParOf" srcId="{EB134DD2-ED93-48FD-8A27-7E7DB0F041EB}" destId="{701D8295-DA71-43B8-90A4-B671FBFE9A22}" srcOrd="1" destOrd="0" presId="urn:microsoft.com/office/officeart/2005/8/layout/vList2"/>
    <dgm:cxn modelId="{47B2FF87-0595-4000-B553-60937060AF9D}" type="presParOf" srcId="{EB134DD2-ED93-48FD-8A27-7E7DB0F041EB}" destId="{BACDDBE3-9A6A-4756-AF1C-BEA5ADD93775}" srcOrd="2" destOrd="0" presId="urn:microsoft.com/office/officeart/2005/8/layout/vList2"/>
    <dgm:cxn modelId="{8E220908-9926-4DF7-8818-6ED33252F779}" type="presParOf" srcId="{EB134DD2-ED93-48FD-8A27-7E7DB0F041EB}" destId="{E3A392B9-4EFC-450B-AAB0-0DB88D59D292}" srcOrd="3" destOrd="0" presId="urn:microsoft.com/office/officeart/2005/8/layout/vList2"/>
    <dgm:cxn modelId="{6F9AC6CC-846B-4F32-9374-CA705C5ED5E2}" type="presParOf" srcId="{EB134DD2-ED93-48FD-8A27-7E7DB0F041EB}" destId="{CD1E20E9-C92F-4430-A9BA-D2B9B103B3E9}" srcOrd="4" destOrd="0" presId="urn:microsoft.com/office/officeart/2005/8/layout/vList2"/>
    <dgm:cxn modelId="{853D6C4A-2278-41A8-B2B3-5F8DB6BE7426}" type="presParOf" srcId="{EB134DD2-ED93-48FD-8A27-7E7DB0F041EB}" destId="{07A0A0F1-E4C2-4A86-BE3D-356AA182F3AE}" srcOrd="5" destOrd="0" presId="urn:microsoft.com/office/officeart/2005/8/layout/vList2"/>
    <dgm:cxn modelId="{700D5F9E-2A3F-44C7-BDF7-B7515150DD5B}" type="presParOf" srcId="{EB134DD2-ED93-48FD-8A27-7E7DB0F041EB}" destId="{48A449D4-F687-4474-9B5A-15B96AB796D0}" srcOrd="6" destOrd="0" presId="urn:microsoft.com/office/officeart/2005/8/layout/vList2"/>
    <dgm:cxn modelId="{1D963923-23BF-413E-B595-0190BF4A9C68}" type="presParOf" srcId="{EB134DD2-ED93-48FD-8A27-7E7DB0F041EB}" destId="{720DBFB6-44DC-4128-BA6E-EB47FCE66AE7}" srcOrd="7" destOrd="0" presId="urn:microsoft.com/office/officeart/2005/8/layout/vList2"/>
    <dgm:cxn modelId="{44AE07B8-3AA8-4BE5-A369-6C0CB9F5D87C}" type="presParOf" srcId="{EB134DD2-ED93-48FD-8A27-7E7DB0F041EB}" destId="{AF561EE5-97A6-41B1-AF5A-5A986B2D8AC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E5EF92-EC14-4C07-B3E9-9418149B6FC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s-CL"/>
        </a:p>
      </dgm:t>
    </dgm:pt>
    <dgm:pt modelId="{450DC3E8-C2A2-48CB-8139-43869CA4FB1A}">
      <dgm:prSet/>
      <dgm:spPr/>
      <dgm:t>
        <a:bodyPr/>
        <a:lstStyle/>
        <a:p>
          <a:pPr rtl="0"/>
          <a:r>
            <a:rPr lang="es-CL" dirty="0" smtClean="0"/>
            <a:t>– Mantener los personajes y quizás incorporar uno más. </a:t>
          </a:r>
          <a:endParaRPr lang="es-CL" dirty="0"/>
        </a:p>
      </dgm:t>
    </dgm:pt>
    <dgm:pt modelId="{8E3A81FC-560F-48DF-8367-E23526033957}" type="parTrans" cxnId="{B722D07F-6750-437D-AB32-37BAAB0AD655}">
      <dgm:prSet/>
      <dgm:spPr/>
      <dgm:t>
        <a:bodyPr/>
        <a:lstStyle/>
        <a:p>
          <a:endParaRPr lang="es-CL"/>
        </a:p>
      </dgm:t>
    </dgm:pt>
    <dgm:pt modelId="{3DA04105-3F24-4923-81F2-534F5F4F2066}" type="sibTrans" cxnId="{B722D07F-6750-437D-AB32-37BAAB0AD655}">
      <dgm:prSet/>
      <dgm:spPr/>
      <dgm:t>
        <a:bodyPr/>
        <a:lstStyle/>
        <a:p>
          <a:endParaRPr lang="es-CL"/>
        </a:p>
      </dgm:t>
    </dgm:pt>
    <dgm:pt modelId="{1EC300E7-244B-4825-8871-981B9CD74778}">
      <dgm:prSet/>
      <dgm:spPr/>
      <dgm:t>
        <a:bodyPr/>
        <a:lstStyle/>
        <a:p>
          <a:pPr rtl="0"/>
          <a:r>
            <a:rPr lang="es-CL" dirty="0" smtClean="0"/>
            <a:t>– Cuidar la coherencia con lo que ya leíste. </a:t>
          </a:r>
          <a:endParaRPr lang="es-CL" dirty="0"/>
        </a:p>
      </dgm:t>
    </dgm:pt>
    <dgm:pt modelId="{B2CED193-A845-4D60-A95A-11AD8C3E69DD}" type="parTrans" cxnId="{59A7BED2-64A1-4728-873A-A507E9195083}">
      <dgm:prSet/>
      <dgm:spPr/>
      <dgm:t>
        <a:bodyPr/>
        <a:lstStyle/>
        <a:p>
          <a:endParaRPr lang="es-CL"/>
        </a:p>
      </dgm:t>
    </dgm:pt>
    <dgm:pt modelId="{15765E52-298F-422F-8A34-810414595A33}" type="sibTrans" cxnId="{59A7BED2-64A1-4728-873A-A507E9195083}">
      <dgm:prSet/>
      <dgm:spPr/>
      <dgm:t>
        <a:bodyPr/>
        <a:lstStyle/>
        <a:p>
          <a:endParaRPr lang="es-CL"/>
        </a:p>
      </dgm:t>
    </dgm:pt>
    <dgm:pt modelId="{E1479115-D16B-46F4-94C5-1CBDDD839351}">
      <dgm:prSet/>
      <dgm:spPr/>
      <dgm:t>
        <a:bodyPr/>
        <a:lstStyle/>
        <a:p>
          <a:pPr rtl="0"/>
          <a:r>
            <a:rPr lang="es-CL" dirty="0" smtClean="0"/>
            <a:t>– Describir el ambiente físico. </a:t>
          </a:r>
          <a:endParaRPr lang="es-CL" dirty="0"/>
        </a:p>
      </dgm:t>
    </dgm:pt>
    <dgm:pt modelId="{A518CD67-8AE8-4562-9F44-28A108FAFE70}" type="parTrans" cxnId="{2554F875-B74D-488D-9B14-8D5D51E1C064}">
      <dgm:prSet/>
      <dgm:spPr/>
      <dgm:t>
        <a:bodyPr/>
        <a:lstStyle/>
        <a:p>
          <a:endParaRPr lang="es-CL"/>
        </a:p>
      </dgm:t>
    </dgm:pt>
    <dgm:pt modelId="{A77AB888-E0E0-4804-A5E2-9E1E4C556EB5}" type="sibTrans" cxnId="{2554F875-B74D-488D-9B14-8D5D51E1C064}">
      <dgm:prSet/>
      <dgm:spPr/>
      <dgm:t>
        <a:bodyPr/>
        <a:lstStyle/>
        <a:p>
          <a:endParaRPr lang="es-CL"/>
        </a:p>
      </dgm:t>
    </dgm:pt>
    <dgm:pt modelId="{1FAD82A8-1172-4F2D-9B2C-81F8B2B3E591}">
      <dgm:prSet/>
      <dgm:spPr/>
      <dgm:t>
        <a:bodyPr/>
        <a:lstStyle/>
        <a:p>
          <a:pPr rtl="0"/>
          <a:r>
            <a:rPr lang="es-CL" dirty="0" smtClean="0"/>
            <a:t>– Incorporar diálogos de los personajes a la narración.</a:t>
          </a:r>
          <a:endParaRPr lang="es-CL" dirty="0"/>
        </a:p>
      </dgm:t>
    </dgm:pt>
    <dgm:pt modelId="{B6AECF79-DBBF-47B8-B6BD-54A8AAE45696}" type="parTrans" cxnId="{07EA0192-A3B8-4034-B359-6BC1BA51C68D}">
      <dgm:prSet/>
      <dgm:spPr/>
      <dgm:t>
        <a:bodyPr/>
        <a:lstStyle/>
        <a:p>
          <a:endParaRPr lang="es-CL"/>
        </a:p>
      </dgm:t>
    </dgm:pt>
    <dgm:pt modelId="{6B2CCCD7-A7EB-4C13-A2BD-6C1B8F484F82}" type="sibTrans" cxnId="{07EA0192-A3B8-4034-B359-6BC1BA51C68D}">
      <dgm:prSet/>
      <dgm:spPr/>
      <dgm:t>
        <a:bodyPr/>
        <a:lstStyle/>
        <a:p>
          <a:endParaRPr lang="es-CL"/>
        </a:p>
      </dgm:t>
    </dgm:pt>
    <dgm:pt modelId="{9689CDB5-1AEB-4562-AB0C-51AEBF064A52}" type="pres">
      <dgm:prSet presAssocID="{87E5EF92-EC14-4C07-B3E9-9418149B6F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C8132937-146F-4AE3-9019-A80C78ADA7E0}" type="pres">
      <dgm:prSet presAssocID="{450DC3E8-C2A2-48CB-8139-43869CA4FB1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1DF0670-C1C5-48BC-9BE4-9EBAA28390E8}" type="pres">
      <dgm:prSet presAssocID="{3DA04105-3F24-4923-81F2-534F5F4F2066}" presName="spacer" presStyleCnt="0"/>
      <dgm:spPr/>
    </dgm:pt>
    <dgm:pt modelId="{4F6461F5-876B-405A-9310-67679F73FD08}" type="pres">
      <dgm:prSet presAssocID="{1EC300E7-244B-4825-8871-981B9CD7477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706606D-B0BB-4C59-B993-B6D3656109D1}" type="pres">
      <dgm:prSet presAssocID="{15765E52-298F-422F-8A34-810414595A33}" presName="spacer" presStyleCnt="0"/>
      <dgm:spPr/>
    </dgm:pt>
    <dgm:pt modelId="{ACCBBFBC-F533-4677-AE37-259AD18B1B0B}" type="pres">
      <dgm:prSet presAssocID="{E1479115-D16B-46F4-94C5-1CBDDD83935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2EF9D12-DFF3-4780-9D47-D1C1B2D351FF}" type="pres">
      <dgm:prSet presAssocID="{A77AB888-E0E0-4804-A5E2-9E1E4C556EB5}" presName="spacer" presStyleCnt="0"/>
      <dgm:spPr/>
    </dgm:pt>
    <dgm:pt modelId="{0AA7AA72-C801-4E09-950B-845C9C570BFB}" type="pres">
      <dgm:prSet presAssocID="{1FAD82A8-1172-4F2D-9B2C-81F8B2B3E59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B722D07F-6750-437D-AB32-37BAAB0AD655}" srcId="{87E5EF92-EC14-4C07-B3E9-9418149B6FC3}" destId="{450DC3E8-C2A2-48CB-8139-43869CA4FB1A}" srcOrd="0" destOrd="0" parTransId="{8E3A81FC-560F-48DF-8367-E23526033957}" sibTransId="{3DA04105-3F24-4923-81F2-534F5F4F2066}"/>
    <dgm:cxn modelId="{0E2BE519-92E0-4856-91BA-DB7961370DDC}" type="presOf" srcId="{1FAD82A8-1172-4F2D-9B2C-81F8B2B3E591}" destId="{0AA7AA72-C801-4E09-950B-845C9C570BFB}" srcOrd="0" destOrd="0" presId="urn:microsoft.com/office/officeart/2005/8/layout/vList2"/>
    <dgm:cxn modelId="{2554F875-B74D-488D-9B14-8D5D51E1C064}" srcId="{87E5EF92-EC14-4C07-B3E9-9418149B6FC3}" destId="{E1479115-D16B-46F4-94C5-1CBDDD839351}" srcOrd="2" destOrd="0" parTransId="{A518CD67-8AE8-4562-9F44-28A108FAFE70}" sibTransId="{A77AB888-E0E0-4804-A5E2-9E1E4C556EB5}"/>
    <dgm:cxn modelId="{85B90AC7-4AD7-469E-86BB-E8DA566FC79E}" type="presOf" srcId="{E1479115-D16B-46F4-94C5-1CBDDD839351}" destId="{ACCBBFBC-F533-4677-AE37-259AD18B1B0B}" srcOrd="0" destOrd="0" presId="urn:microsoft.com/office/officeart/2005/8/layout/vList2"/>
    <dgm:cxn modelId="{07EA0192-A3B8-4034-B359-6BC1BA51C68D}" srcId="{87E5EF92-EC14-4C07-B3E9-9418149B6FC3}" destId="{1FAD82A8-1172-4F2D-9B2C-81F8B2B3E591}" srcOrd="3" destOrd="0" parTransId="{B6AECF79-DBBF-47B8-B6BD-54A8AAE45696}" sibTransId="{6B2CCCD7-A7EB-4C13-A2BD-6C1B8F484F82}"/>
    <dgm:cxn modelId="{EE606A57-806B-453A-A291-7235A1D504CD}" type="presOf" srcId="{1EC300E7-244B-4825-8871-981B9CD74778}" destId="{4F6461F5-876B-405A-9310-67679F73FD08}" srcOrd="0" destOrd="0" presId="urn:microsoft.com/office/officeart/2005/8/layout/vList2"/>
    <dgm:cxn modelId="{59A7BED2-64A1-4728-873A-A507E9195083}" srcId="{87E5EF92-EC14-4C07-B3E9-9418149B6FC3}" destId="{1EC300E7-244B-4825-8871-981B9CD74778}" srcOrd="1" destOrd="0" parTransId="{B2CED193-A845-4D60-A95A-11AD8C3E69DD}" sibTransId="{15765E52-298F-422F-8A34-810414595A33}"/>
    <dgm:cxn modelId="{6AAF27A2-575C-4FF6-B6D3-4961145C55AC}" type="presOf" srcId="{450DC3E8-C2A2-48CB-8139-43869CA4FB1A}" destId="{C8132937-146F-4AE3-9019-A80C78ADA7E0}" srcOrd="0" destOrd="0" presId="urn:microsoft.com/office/officeart/2005/8/layout/vList2"/>
    <dgm:cxn modelId="{A2BF6B1D-DFB0-4974-AB15-270D5441183F}" type="presOf" srcId="{87E5EF92-EC14-4C07-B3E9-9418149B6FC3}" destId="{9689CDB5-1AEB-4562-AB0C-51AEBF064A52}" srcOrd="0" destOrd="0" presId="urn:microsoft.com/office/officeart/2005/8/layout/vList2"/>
    <dgm:cxn modelId="{9CACE5E6-CCF9-43DA-B181-F6F0F48DB588}" type="presParOf" srcId="{9689CDB5-1AEB-4562-AB0C-51AEBF064A52}" destId="{C8132937-146F-4AE3-9019-A80C78ADA7E0}" srcOrd="0" destOrd="0" presId="urn:microsoft.com/office/officeart/2005/8/layout/vList2"/>
    <dgm:cxn modelId="{D3479E57-83D4-4CA9-8E6F-F10F23824113}" type="presParOf" srcId="{9689CDB5-1AEB-4562-AB0C-51AEBF064A52}" destId="{41DF0670-C1C5-48BC-9BE4-9EBAA28390E8}" srcOrd="1" destOrd="0" presId="urn:microsoft.com/office/officeart/2005/8/layout/vList2"/>
    <dgm:cxn modelId="{65DA1A7E-D7C1-465A-8402-7B3FB579B619}" type="presParOf" srcId="{9689CDB5-1AEB-4562-AB0C-51AEBF064A52}" destId="{4F6461F5-876B-405A-9310-67679F73FD08}" srcOrd="2" destOrd="0" presId="urn:microsoft.com/office/officeart/2005/8/layout/vList2"/>
    <dgm:cxn modelId="{35553F8D-18BC-4883-991E-BB4C7892BD43}" type="presParOf" srcId="{9689CDB5-1AEB-4562-AB0C-51AEBF064A52}" destId="{3706606D-B0BB-4C59-B993-B6D3656109D1}" srcOrd="3" destOrd="0" presId="urn:microsoft.com/office/officeart/2005/8/layout/vList2"/>
    <dgm:cxn modelId="{49C6B9C5-FF99-4A3E-8377-3E30E7B5EF07}" type="presParOf" srcId="{9689CDB5-1AEB-4562-AB0C-51AEBF064A52}" destId="{ACCBBFBC-F533-4677-AE37-259AD18B1B0B}" srcOrd="4" destOrd="0" presId="urn:microsoft.com/office/officeart/2005/8/layout/vList2"/>
    <dgm:cxn modelId="{66DF266C-59A4-4B76-8C65-5D4A45613AE0}" type="presParOf" srcId="{9689CDB5-1AEB-4562-AB0C-51AEBF064A52}" destId="{52EF9D12-DFF3-4780-9D47-D1C1B2D351FF}" srcOrd="5" destOrd="0" presId="urn:microsoft.com/office/officeart/2005/8/layout/vList2"/>
    <dgm:cxn modelId="{FB81E18A-5C29-4569-832D-2DAF21F450BE}" type="presParOf" srcId="{9689CDB5-1AEB-4562-AB0C-51AEBF064A52}" destId="{0AA7AA72-C801-4E09-950B-845C9C570BF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4DD63-1EC1-47AF-ABC8-8A8D6CB2689A}">
      <dsp:nvSpPr>
        <dsp:cNvPr id="0" name=""/>
        <dsp:cNvSpPr/>
      </dsp:nvSpPr>
      <dsp:spPr>
        <a:xfrm>
          <a:off x="940" y="230589"/>
          <a:ext cx="3668083" cy="22008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100" kern="1200" dirty="0" smtClean="0"/>
            <a:t>EXPLICA, CON TUS PALABRAS ¿QUÉ SON LOS PERSONAJES DE UN TEXTO?</a:t>
          </a:r>
          <a:endParaRPr lang="es-CL" sz="3100" kern="1200" dirty="0"/>
        </a:p>
      </dsp:txBody>
      <dsp:txXfrm>
        <a:off x="940" y="230589"/>
        <a:ext cx="3668083" cy="2200849"/>
      </dsp:txXfrm>
    </dsp:sp>
    <dsp:sp modelId="{ED393806-ACCE-4A35-99E6-749E75A89555}">
      <dsp:nvSpPr>
        <dsp:cNvPr id="0" name=""/>
        <dsp:cNvSpPr/>
      </dsp:nvSpPr>
      <dsp:spPr>
        <a:xfrm>
          <a:off x="4035832" y="230589"/>
          <a:ext cx="3668083" cy="22008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100" kern="1200" dirty="0" smtClean="0"/>
            <a:t>¿CUÁNTOS TIPOS DE PERSONAJES EXISTEN EN LOS TEXTOS? </a:t>
          </a:r>
          <a:endParaRPr lang="es-CL" sz="3100" kern="1200" dirty="0"/>
        </a:p>
      </dsp:txBody>
      <dsp:txXfrm>
        <a:off x="4035832" y="230589"/>
        <a:ext cx="3668083" cy="2200849"/>
      </dsp:txXfrm>
    </dsp:sp>
    <dsp:sp modelId="{5F271EDD-33AE-438D-A492-B133862EB6D7}">
      <dsp:nvSpPr>
        <dsp:cNvPr id="0" name=""/>
        <dsp:cNvSpPr/>
      </dsp:nvSpPr>
      <dsp:spPr>
        <a:xfrm>
          <a:off x="2018386" y="2798247"/>
          <a:ext cx="3668083" cy="22008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100" kern="1200" dirty="0" smtClean="0"/>
            <a:t>EXPLICA ¿QUÉ ES EL AMBIENTE DE UN TEXTO?</a:t>
          </a:r>
          <a:endParaRPr lang="es-CL" sz="3100" kern="1200" dirty="0"/>
        </a:p>
      </dsp:txBody>
      <dsp:txXfrm>
        <a:off x="2018386" y="2798247"/>
        <a:ext cx="3668083" cy="22008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89B46-AFD0-47CD-A673-76C3AD1EA887}">
      <dsp:nvSpPr>
        <dsp:cNvPr id="0" name=""/>
        <dsp:cNvSpPr/>
      </dsp:nvSpPr>
      <dsp:spPr>
        <a:xfrm rot="5400000">
          <a:off x="576279" y="916328"/>
          <a:ext cx="1431925" cy="1727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3FE4B-7FDD-490B-B170-D38294722C66}">
      <dsp:nvSpPr>
        <dsp:cNvPr id="0" name=""/>
        <dsp:cNvSpPr/>
      </dsp:nvSpPr>
      <dsp:spPr>
        <a:xfrm>
          <a:off x="904398" y="577"/>
          <a:ext cx="1919663" cy="11517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¿Cómo era el Valle de </a:t>
          </a:r>
          <a:r>
            <a:rPr lang="es-CL" sz="1600" kern="1200" dirty="0" err="1" smtClean="0"/>
            <a:t>Coyagua</a:t>
          </a:r>
          <a:r>
            <a:rPr lang="es-CL" sz="1600" kern="1200" dirty="0" smtClean="0"/>
            <a:t>? Descríbelo detalladamente.</a:t>
          </a:r>
          <a:endParaRPr lang="es-CL" sz="1600" kern="1200" dirty="0"/>
        </a:p>
      </dsp:txBody>
      <dsp:txXfrm>
        <a:off x="938133" y="34312"/>
        <a:ext cx="1852193" cy="1084327"/>
      </dsp:txXfrm>
    </dsp:sp>
    <dsp:sp modelId="{422C77FE-1AE0-4F62-9D19-FC3EECD21952}">
      <dsp:nvSpPr>
        <dsp:cNvPr id="0" name=""/>
        <dsp:cNvSpPr/>
      </dsp:nvSpPr>
      <dsp:spPr>
        <a:xfrm rot="5400000">
          <a:off x="576279" y="2356076"/>
          <a:ext cx="1431925" cy="1727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28AD4-0169-4C13-BBE0-99A1ACF60CF3}">
      <dsp:nvSpPr>
        <dsp:cNvPr id="0" name=""/>
        <dsp:cNvSpPr/>
      </dsp:nvSpPr>
      <dsp:spPr>
        <a:xfrm>
          <a:off x="904398" y="1440325"/>
          <a:ext cx="1919663" cy="11517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¿Cuál es la razón de que no haya gente pobre?</a:t>
          </a:r>
          <a:endParaRPr lang="es-CL" sz="1600" kern="1200" dirty="0"/>
        </a:p>
      </dsp:txBody>
      <dsp:txXfrm>
        <a:off x="938133" y="1474060"/>
        <a:ext cx="1852193" cy="1084327"/>
      </dsp:txXfrm>
    </dsp:sp>
    <dsp:sp modelId="{E749E4B9-93AF-4D5C-8D06-29F3919AB4F1}">
      <dsp:nvSpPr>
        <dsp:cNvPr id="0" name=""/>
        <dsp:cNvSpPr/>
      </dsp:nvSpPr>
      <dsp:spPr>
        <a:xfrm>
          <a:off x="1296153" y="3075949"/>
          <a:ext cx="2545329" cy="1727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34E4E-C915-4BB3-AD82-3277C2AAA37B}">
      <dsp:nvSpPr>
        <dsp:cNvPr id="0" name=""/>
        <dsp:cNvSpPr/>
      </dsp:nvSpPr>
      <dsp:spPr>
        <a:xfrm>
          <a:off x="904398" y="2880072"/>
          <a:ext cx="1919663" cy="11517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¿Cuál es la tristeza del lugar? </a:t>
          </a:r>
          <a:endParaRPr lang="es-CL" sz="1600" kern="1200" dirty="0"/>
        </a:p>
      </dsp:txBody>
      <dsp:txXfrm>
        <a:off x="938133" y="2913807"/>
        <a:ext cx="1852193" cy="1084327"/>
      </dsp:txXfrm>
    </dsp:sp>
    <dsp:sp modelId="{AB759D1F-BDD7-4600-BAF2-783AC3B782A8}">
      <dsp:nvSpPr>
        <dsp:cNvPr id="0" name=""/>
        <dsp:cNvSpPr/>
      </dsp:nvSpPr>
      <dsp:spPr>
        <a:xfrm rot="16200000">
          <a:off x="3129432" y="2356076"/>
          <a:ext cx="1431925" cy="1727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62DFB-D209-4582-BA9D-41E7ADF1E6FC}">
      <dsp:nvSpPr>
        <dsp:cNvPr id="0" name=""/>
        <dsp:cNvSpPr/>
      </dsp:nvSpPr>
      <dsp:spPr>
        <a:xfrm>
          <a:off x="3457550" y="2880072"/>
          <a:ext cx="1919663" cy="11517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¿Quién es Pedro Rodríguez Quiroz? ¿Cómo es psicológicamente?</a:t>
          </a:r>
          <a:endParaRPr lang="es-CL" sz="1600" kern="1200" dirty="0"/>
        </a:p>
      </dsp:txBody>
      <dsp:txXfrm>
        <a:off x="3491285" y="2913807"/>
        <a:ext cx="1852193" cy="1084327"/>
      </dsp:txXfrm>
    </dsp:sp>
    <dsp:sp modelId="{55E083D8-8B50-4C4D-B1F2-768B0ECDA7D9}">
      <dsp:nvSpPr>
        <dsp:cNvPr id="0" name=""/>
        <dsp:cNvSpPr/>
      </dsp:nvSpPr>
      <dsp:spPr>
        <a:xfrm rot="16200000">
          <a:off x="3129432" y="916328"/>
          <a:ext cx="1431925" cy="1727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CF76C0-A08E-4F7B-A799-E2AAAA204FAC}">
      <dsp:nvSpPr>
        <dsp:cNvPr id="0" name=""/>
        <dsp:cNvSpPr/>
      </dsp:nvSpPr>
      <dsp:spPr>
        <a:xfrm>
          <a:off x="3457550" y="1440325"/>
          <a:ext cx="1919663" cy="11517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¿Qué significa que “todo lo que le entraba por un oído le salía por el otro"? </a:t>
          </a:r>
          <a:endParaRPr lang="es-CL" sz="1600" kern="1200" dirty="0"/>
        </a:p>
      </dsp:txBody>
      <dsp:txXfrm>
        <a:off x="3491285" y="1474060"/>
        <a:ext cx="1852193" cy="1084327"/>
      </dsp:txXfrm>
    </dsp:sp>
    <dsp:sp modelId="{FE6D6DCC-90C3-4B12-9E86-2470B3AAEC4D}">
      <dsp:nvSpPr>
        <dsp:cNvPr id="0" name=""/>
        <dsp:cNvSpPr/>
      </dsp:nvSpPr>
      <dsp:spPr>
        <a:xfrm>
          <a:off x="3849305" y="196455"/>
          <a:ext cx="2545329" cy="1727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6C1A8-BA64-4E9A-B9F9-5852F1B016FA}">
      <dsp:nvSpPr>
        <dsp:cNvPr id="0" name=""/>
        <dsp:cNvSpPr/>
      </dsp:nvSpPr>
      <dsp:spPr>
        <a:xfrm>
          <a:off x="3457550" y="577"/>
          <a:ext cx="1919663" cy="11517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¿Por qué Pedro leía lento? </a:t>
          </a:r>
          <a:endParaRPr lang="es-CL" sz="1600" kern="1200" dirty="0"/>
        </a:p>
      </dsp:txBody>
      <dsp:txXfrm>
        <a:off x="3491285" y="34312"/>
        <a:ext cx="1852193" cy="1084327"/>
      </dsp:txXfrm>
    </dsp:sp>
    <dsp:sp modelId="{5AFC73F0-72E3-45B1-B291-BA663AAC09C7}">
      <dsp:nvSpPr>
        <dsp:cNvPr id="0" name=""/>
        <dsp:cNvSpPr/>
      </dsp:nvSpPr>
      <dsp:spPr>
        <a:xfrm>
          <a:off x="6010703" y="577"/>
          <a:ext cx="1919663" cy="11517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¿Qué descubre en el libro de los niños?</a:t>
          </a:r>
          <a:endParaRPr lang="es-CL" sz="1600" kern="1200" dirty="0"/>
        </a:p>
      </dsp:txBody>
      <dsp:txXfrm>
        <a:off x="6044438" y="34312"/>
        <a:ext cx="1852193" cy="10843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D7116-83C9-4429-9B8A-16180D40E550}">
      <dsp:nvSpPr>
        <dsp:cNvPr id="0" name=""/>
        <dsp:cNvSpPr/>
      </dsp:nvSpPr>
      <dsp:spPr>
        <a:xfrm>
          <a:off x="0" y="2519"/>
          <a:ext cx="8316416" cy="8969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a)¿Qué actividad realizaban los estudiantes todos los domingos?</a:t>
          </a:r>
          <a:endParaRPr lang="es-CL" sz="2000" b="1" kern="1200" dirty="0"/>
        </a:p>
      </dsp:txBody>
      <dsp:txXfrm>
        <a:off x="43787" y="46306"/>
        <a:ext cx="8228842" cy="809404"/>
      </dsp:txXfrm>
    </dsp:sp>
    <dsp:sp modelId="{BACDDBE3-9A6A-4756-AF1C-BEA5ADD93775}">
      <dsp:nvSpPr>
        <dsp:cNvPr id="0" name=""/>
        <dsp:cNvSpPr/>
      </dsp:nvSpPr>
      <dsp:spPr>
        <a:xfrm>
          <a:off x="0" y="911141"/>
          <a:ext cx="8316416" cy="896978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b)¿Cuál era la conversación habitual en las tertulias en el pueblo?</a:t>
          </a:r>
          <a:endParaRPr lang="es-CL" sz="2000" b="1" kern="1200" dirty="0"/>
        </a:p>
      </dsp:txBody>
      <dsp:txXfrm>
        <a:off x="43787" y="954928"/>
        <a:ext cx="8228842" cy="809404"/>
      </dsp:txXfrm>
    </dsp:sp>
    <dsp:sp modelId="{CD1E20E9-C92F-4430-A9BA-D2B9B103B3E9}">
      <dsp:nvSpPr>
        <dsp:cNvPr id="0" name=""/>
        <dsp:cNvSpPr/>
      </dsp:nvSpPr>
      <dsp:spPr>
        <a:xfrm>
          <a:off x="0" y="1819762"/>
          <a:ext cx="8316416" cy="896978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c) Subrayen  la  mención  al  lugar  en  que  ocurre  la  acción,  las  actitudes  de  </a:t>
          </a:r>
          <a:r>
            <a:rPr lang="es-CL" sz="2000" b="1" kern="1200" dirty="0" err="1" smtClean="0"/>
            <a:t>lospersonajes</a:t>
          </a:r>
          <a:r>
            <a:rPr lang="es-CL" sz="2000" b="1" kern="1200" dirty="0" smtClean="0"/>
            <a:t> y su condición social. Recuerden que la información no siempre aparece  explícitamente en el texto y a veces deben inferirla.</a:t>
          </a:r>
          <a:endParaRPr lang="es-CL" sz="2000" b="1" kern="1200" dirty="0"/>
        </a:p>
      </dsp:txBody>
      <dsp:txXfrm>
        <a:off x="43787" y="1863549"/>
        <a:ext cx="8228842" cy="809404"/>
      </dsp:txXfrm>
    </dsp:sp>
    <dsp:sp modelId="{48A449D4-F687-4474-9B5A-15B96AB796D0}">
      <dsp:nvSpPr>
        <dsp:cNvPr id="0" name=""/>
        <dsp:cNvSpPr/>
      </dsp:nvSpPr>
      <dsp:spPr>
        <a:xfrm>
          <a:off x="0" y="2728384"/>
          <a:ext cx="8316416" cy="896978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d)Subrayen con color las acciones que representen costumbres de los personajes.</a:t>
          </a:r>
          <a:endParaRPr lang="es-CL" sz="2000" b="1" kern="1200" dirty="0"/>
        </a:p>
      </dsp:txBody>
      <dsp:txXfrm>
        <a:off x="43787" y="2772171"/>
        <a:ext cx="8228842" cy="809404"/>
      </dsp:txXfrm>
    </dsp:sp>
    <dsp:sp modelId="{AF561EE5-97A6-41B1-AF5A-5A986B2D8AC9}">
      <dsp:nvSpPr>
        <dsp:cNvPr id="0" name=""/>
        <dsp:cNvSpPr/>
      </dsp:nvSpPr>
      <dsp:spPr>
        <a:xfrm>
          <a:off x="0" y="3637006"/>
          <a:ext cx="8316416" cy="89697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e)A modo de resumen expliquen cómo son el ambiente y las costumbres presentes  en el fragmento.</a:t>
          </a:r>
          <a:endParaRPr lang="es-CL" sz="2000" b="1" kern="1200" dirty="0"/>
        </a:p>
      </dsp:txBody>
      <dsp:txXfrm>
        <a:off x="43787" y="3680793"/>
        <a:ext cx="8228842" cy="8094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32937-146F-4AE3-9019-A80C78ADA7E0}">
      <dsp:nvSpPr>
        <dsp:cNvPr id="0" name=""/>
        <dsp:cNvSpPr/>
      </dsp:nvSpPr>
      <dsp:spPr>
        <a:xfrm>
          <a:off x="0" y="264071"/>
          <a:ext cx="8638688" cy="671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– Mantener los personajes y quizás incorporar uno más. </a:t>
          </a:r>
          <a:endParaRPr lang="es-CL" sz="2800" kern="1200" dirty="0"/>
        </a:p>
      </dsp:txBody>
      <dsp:txXfrm>
        <a:off x="32784" y="296855"/>
        <a:ext cx="8573120" cy="606012"/>
      </dsp:txXfrm>
    </dsp:sp>
    <dsp:sp modelId="{4F6461F5-876B-405A-9310-67679F73FD08}">
      <dsp:nvSpPr>
        <dsp:cNvPr id="0" name=""/>
        <dsp:cNvSpPr/>
      </dsp:nvSpPr>
      <dsp:spPr>
        <a:xfrm>
          <a:off x="0" y="1016292"/>
          <a:ext cx="8638688" cy="67158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– Cuidar la coherencia con lo que ya leíste. </a:t>
          </a:r>
          <a:endParaRPr lang="es-CL" sz="2800" kern="1200" dirty="0"/>
        </a:p>
      </dsp:txBody>
      <dsp:txXfrm>
        <a:off x="32784" y="1049076"/>
        <a:ext cx="8573120" cy="606012"/>
      </dsp:txXfrm>
    </dsp:sp>
    <dsp:sp modelId="{ACCBBFBC-F533-4677-AE37-259AD18B1B0B}">
      <dsp:nvSpPr>
        <dsp:cNvPr id="0" name=""/>
        <dsp:cNvSpPr/>
      </dsp:nvSpPr>
      <dsp:spPr>
        <a:xfrm>
          <a:off x="0" y="1768512"/>
          <a:ext cx="8638688" cy="67158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– Describir el ambiente físico. </a:t>
          </a:r>
          <a:endParaRPr lang="es-CL" sz="2800" kern="1200" dirty="0"/>
        </a:p>
      </dsp:txBody>
      <dsp:txXfrm>
        <a:off x="32784" y="1801296"/>
        <a:ext cx="8573120" cy="606012"/>
      </dsp:txXfrm>
    </dsp:sp>
    <dsp:sp modelId="{0AA7AA72-C801-4E09-950B-845C9C570BFB}">
      <dsp:nvSpPr>
        <dsp:cNvPr id="0" name=""/>
        <dsp:cNvSpPr/>
      </dsp:nvSpPr>
      <dsp:spPr>
        <a:xfrm>
          <a:off x="0" y="2520732"/>
          <a:ext cx="8638688" cy="6715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– Incorporar diálogos de los personajes a la narración.</a:t>
          </a:r>
          <a:endParaRPr lang="es-CL" sz="2800" kern="1200" dirty="0"/>
        </a:p>
      </dsp:txBody>
      <dsp:txXfrm>
        <a:off x="32784" y="2553516"/>
        <a:ext cx="8573120" cy="606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gif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32048" y="164889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 </a:t>
            </a:r>
            <a:r>
              <a:rPr lang="es-CL" sz="2800" dirty="0" smtClean="0"/>
              <a:t>37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Clase N°1 </a:t>
            </a:r>
            <a:br>
              <a:rPr lang="es-CL" sz="2800" dirty="0" smtClean="0"/>
            </a:br>
            <a:r>
              <a:rPr lang="es-CL" sz="2400" dirty="0" smtClean="0"/>
              <a:t>5 año 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FECHA:  14 /12/20</a:t>
            </a:r>
            <a:r>
              <a:rPr lang="es-CL" sz="2800" dirty="0"/>
              <a:t>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6" y="443906"/>
            <a:ext cx="1167800" cy="100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o"/>
          <p:cNvSpPr/>
          <p:nvPr/>
        </p:nvSpPr>
        <p:spPr>
          <a:xfrm>
            <a:off x="179512" y="116632"/>
            <a:ext cx="8964488" cy="1512168"/>
          </a:xfrm>
          <a:prstGeom prst="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411051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/>
              <a:t>Responde las preguntas que se encuentran en la sección “Después del texto” (página </a:t>
            </a:r>
            <a:r>
              <a:rPr lang="es-CL" sz="2400" b="1" dirty="0" smtClean="0"/>
              <a:t> 171</a:t>
            </a:r>
            <a:r>
              <a:rPr lang="es-CL" sz="2400" b="1" dirty="0"/>
              <a:t>)</a:t>
            </a:r>
          </a:p>
        </p:txBody>
      </p:sp>
      <p:sp>
        <p:nvSpPr>
          <p:cNvPr id="4" name="3 Flecha abajo"/>
          <p:cNvSpPr/>
          <p:nvPr/>
        </p:nvSpPr>
        <p:spPr>
          <a:xfrm>
            <a:off x="4139952" y="1242048"/>
            <a:ext cx="936104" cy="96281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799084158"/>
              </p:ext>
            </p:extLst>
          </p:nvPr>
        </p:nvGraphicFramePr>
        <p:xfrm>
          <a:off x="504056" y="2204864"/>
          <a:ext cx="831641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757384"/>
            <a:ext cx="1268587" cy="204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13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615636536"/>
              </p:ext>
            </p:extLst>
          </p:nvPr>
        </p:nvGraphicFramePr>
        <p:xfrm>
          <a:off x="254928" y="1736924"/>
          <a:ext cx="863868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325800" y="116632"/>
            <a:ext cx="8496944" cy="1512168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L" sz="2400" b="1" dirty="0">
                <a:solidFill>
                  <a:prstClr val="black"/>
                </a:solidFill>
              </a:rPr>
              <a:t>4.¿Cómo crees que termina el cuento? Inventa un final para esta historia en un mínimo </a:t>
            </a:r>
            <a:r>
              <a:rPr lang="es-CL" sz="2400" b="1" dirty="0" smtClean="0">
                <a:solidFill>
                  <a:prstClr val="black"/>
                </a:solidFill>
              </a:rPr>
              <a:t>de </a:t>
            </a:r>
            <a:r>
              <a:rPr lang="es-CL" sz="2400" b="1" dirty="0">
                <a:solidFill>
                  <a:prstClr val="black"/>
                </a:solidFill>
              </a:rPr>
              <a:t>15 líneas. Escribe tu borrador, preocupándote por: </a:t>
            </a:r>
          </a:p>
        </p:txBody>
      </p:sp>
      <p:sp>
        <p:nvSpPr>
          <p:cNvPr id="5" name="4 Flecha derecha"/>
          <p:cNvSpPr/>
          <p:nvPr/>
        </p:nvSpPr>
        <p:spPr>
          <a:xfrm>
            <a:off x="107504" y="2018184"/>
            <a:ext cx="57606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" y="2660302"/>
            <a:ext cx="6032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" y="3452465"/>
            <a:ext cx="6032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1" y="4149656"/>
            <a:ext cx="6032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2"/>
          <a:stretch/>
        </p:blipFill>
        <p:spPr bwMode="auto">
          <a:xfrm>
            <a:off x="778416" y="4797152"/>
            <a:ext cx="7591712" cy="191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98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767368" y="3501008"/>
            <a:ext cx="8197120" cy="137519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L" sz="2400" b="1" dirty="0" smtClean="0">
                <a:solidFill>
                  <a:prstClr val="black"/>
                </a:solidFill>
              </a:rPr>
              <a:t>4. </a:t>
            </a:r>
            <a:r>
              <a:rPr lang="es-CL" sz="2400" b="1" dirty="0">
                <a:solidFill>
                  <a:prstClr val="black"/>
                </a:solidFill>
              </a:rPr>
              <a:t>Revisa  tu  borrador  y  solicita  a  alguien  que  te  ayude  a  corregir  la  ortografía  y  la </a:t>
            </a:r>
            <a:r>
              <a:rPr lang="es-CL" sz="2400" b="1" dirty="0" smtClean="0">
                <a:solidFill>
                  <a:prstClr val="black"/>
                </a:solidFill>
              </a:rPr>
              <a:t> redacción</a:t>
            </a:r>
            <a:r>
              <a:rPr lang="es-CL" sz="2400" b="1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767368" y="5085184"/>
            <a:ext cx="8280920" cy="129614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L" sz="2400" b="1" dirty="0">
                <a:solidFill>
                  <a:prstClr val="black"/>
                </a:solidFill>
              </a:rPr>
              <a:t>6.Pasa tu texto el limpio, en el computador o en tu cuaderno. Comparte tu cuento con </a:t>
            </a:r>
            <a:r>
              <a:rPr lang="es-CL" sz="2400" b="1" dirty="0" smtClean="0">
                <a:solidFill>
                  <a:prstClr val="black"/>
                </a:solidFill>
              </a:rPr>
              <a:t>tu </a:t>
            </a:r>
            <a:r>
              <a:rPr lang="es-CL" sz="2400" b="1" dirty="0">
                <a:solidFill>
                  <a:prstClr val="black"/>
                </a:solidFill>
              </a:rPr>
              <a:t>familia y haz una publicación en redes sociales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75"/>
          <a:stretch/>
        </p:blipFill>
        <p:spPr bwMode="auto">
          <a:xfrm>
            <a:off x="1043608" y="291747"/>
            <a:ext cx="7056784" cy="267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70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0824" y="856357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/>
              <a:t>El hombre que fabricó un río</a:t>
            </a:r>
          </a:p>
          <a:p>
            <a:pPr algn="ctr"/>
            <a:r>
              <a:rPr lang="es-CL" sz="2400" b="1" dirty="0"/>
              <a:t>Andrés Gallardo</a:t>
            </a:r>
          </a:p>
          <a:p>
            <a:r>
              <a:rPr lang="es-CL" sz="2400" dirty="0"/>
              <a:t>El Valle de </a:t>
            </a:r>
            <a:r>
              <a:rPr lang="es-CL" sz="2400" dirty="0" err="1"/>
              <a:t>Coyagua</a:t>
            </a:r>
            <a:r>
              <a:rPr lang="es-CL" sz="2400" dirty="0"/>
              <a:t> era un valle de sol; seco, pero fértil. En el invierno y </a:t>
            </a:r>
            <a:r>
              <a:rPr lang="es-CL" sz="2400" dirty="0" smtClean="0"/>
              <a:t>en </a:t>
            </a:r>
            <a:r>
              <a:rPr lang="es-CL" sz="2400" dirty="0"/>
              <a:t>la primavera llovía siempre lo necesario. Llegaba el verano, y las frutas </a:t>
            </a:r>
            <a:r>
              <a:rPr lang="es-CL" sz="2400" dirty="0" smtClean="0"/>
              <a:t>empezaban </a:t>
            </a:r>
            <a:r>
              <a:rPr lang="es-CL" sz="2400" dirty="0"/>
              <a:t>a concentrar su dulzura en el aire caliente y quieto. Los higos negros, algunos abiertos y al aire su carne rosada; los </a:t>
            </a:r>
            <a:r>
              <a:rPr lang="es-CL" sz="2400" dirty="0" smtClean="0"/>
              <a:t>albaricoques de </a:t>
            </a:r>
            <a:r>
              <a:rPr lang="es-CL" sz="2400" dirty="0"/>
              <a:t>terciopelo; papayas, que se iban en frascos de etiquetas optimistas a la </a:t>
            </a:r>
            <a:r>
              <a:rPr lang="es-CL" sz="2400" dirty="0" smtClean="0"/>
              <a:t>ciudad</a:t>
            </a:r>
            <a:r>
              <a:rPr lang="es-CL" sz="2400" dirty="0"/>
              <a:t>; los trigos que llevaban su promesa blanca en camiones y carretas. </a:t>
            </a:r>
            <a:r>
              <a:rPr lang="es-CL" sz="2400" dirty="0" smtClean="0"/>
              <a:t>En </a:t>
            </a:r>
            <a:r>
              <a:rPr lang="es-CL" sz="2400" dirty="0"/>
              <a:t>el valle de </a:t>
            </a:r>
            <a:r>
              <a:rPr lang="es-CL" sz="2400" dirty="0" err="1"/>
              <a:t>Coyagua</a:t>
            </a:r>
            <a:r>
              <a:rPr lang="es-CL" sz="2400" dirty="0"/>
              <a:t> nadie era rico. Nadie, tampoco, se moría de hambre, </a:t>
            </a:r>
            <a:r>
              <a:rPr lang="es-CL" sz="2400" dirty="0" smtClean="0"/>
              <a:t>porque </a:t>
            </a:r>
            <a:r>
              <a:rPr lang="es-CL" sz="2400" dirty="0"/>
              <a:t>los que se quedaban sin tierra y sin alguno de los pocos trabajos que </a:t>
            </a:r>
            <a:r>
              <a:rPr lang="es-CL" sz="2400" dirty="0" smtClean="0"/>
              <a:t>se </a:t>
            </a:r>
            <a:r>
              <a:rPr lang="es-CL" sz="2400" dirty="0"/>
              <a:t>podían hacer, se iban. Y la vida pasaba sin novedad por el caserío y por </a:t>
            </a:r>
            <a:r>
              <a:rPr lang="es-CL" sz="2400" dirty="0" smtClean="0"/>
              <a:t>el </a:t>
            </a:r>
            <a:r>
              <a:rPr lang="es-CL" sz="2400" dirty="0"/>
              <a:t>valle entero. En la mañana, daba sombra un cerro, y en la tarde, otro. Al </a:t>
            </a:r>
            <a:r>
              <a:rPr lang="es-CL" sz="2400" dirty="0" smtClean="0"/>
              <a:t>mediodía</a:t>
            </a:r>
            <a:r>
              <a:rPr lang="es-CL" sz="2400" dirty="0"/>
              <a:t>, el sol ponía verde lo verde, rojo lo rojo y quieto el cielo, mientras </a:t>
            </a:r>
            <a:r>
              <a:rPr lang="es-CL" sz="2400" dirty="0" smtClean="0"/>
              <a:t>los </a:t>
            </a:r>
            <a:r>
              <a:rPr lang="es-CL" sz="2400" dirty="0"/>
              <a:t>hombres trabajaban y las mujeres trabajaban y los niños iban a la escuela, o iban de un lado para otro.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63"/>
            <a:ext cx="1331640" cy="13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0709"/>
            <a:ext cx="254793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81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60648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sz="2400" dirty="0">
                <a:solidFill>
                  <a:prstClr val="black"/>
                </a:solidFill>
              </a:rPr>
              <a:t>Pero en el valle de </a:t>
            </a:r>
            <a:r>
              <a:rPr lang="es-CL" sz="2400" dirty="0" err="1">
                <a:solidFill>
                  <a:prstClr val="black"/>
                </a:solidFill>
              </a:rPr>
              <a:t>Coyagua</a:t>
            </a:r>
            <a:r>
              <a:rPr lang="es-CL" sz="2400" dirty="0">
                <a:solidFill>
                  <a:prstClr val="black"/>
                </a:solidFill>
              </a:rPr>
              <a:t> había una gran tristeza: por allí no pasaba un río y todo vivía de la lluvia y de las nubes. Y aunque en el invierno y en la primavera </a:t>
            </a:r>
            <a:r>
              <a:rPr lang="es-CL" sz="2400" dirty="0" smtClean="0">
                <a:solidFill>
                  <a:prstClr val="black"/>
                </a:solidFill>
              </a:rPr>
              <a:t>llovía siempre </a:t>
            </a:r>
            <a:r>
              <a:rPr lang="es-CL" sz="2400" dirty="0">
                <a:solidFill>
                  <a:prstClr val="black"/>
                </a:solidFill>
              </a:rPr>
              <a:t>lo necesario, en todas las tertulias llegaba un momento en que alguien suspiraba:</a:t>
            </a:r>
          </a:p>
          <a:p>
            <a:pPr lvl="0"/>
            <a:r>
              <a:rPr lang="es-CL" sz="2400" dirty="0">
                <a:solidFill>
                  <a:prstClr val="black"/>
                </a:solidFill>
              </a:rPr>
              <a:t>—Si por aquí pasara un río. —Sí, como el Elqui.</a:t>
            </a:r>
          </a:p>
          <a:p>
            <a:pPr lvl="0"/>
            <a:r>
              <a:rPr lang="es-CL" sz="2400" dirty="0">
                <a:solidFill>
                  <a:prstClr val="black"/>
                </a:solidFill>
              </a:rPr>
              <a:t>—Claro, un río como el Elqui.</a:t>
            </a:r>
          </a:p>
          <a:p>
            <a:pPr lvl="0"/>
            <a:r>
              <a:rPr lang="es-CL" sz="2400" dirty="0">
                <a:solidFill>
                  <a:prstClr val="black"/>
                </a:solidFill>
              </a:rPr>
              <a:t>—Aunque fuera estero.</a:t>
            </a:r>
          </a:p>
          <a:p>
            <a:pPr lvl="0"/>
            <a:r>
              <a:rPr lang="es-CL" sz="2400" dirty="0">
                <a:solidFill>
                  <a:prstClr val="black"/>
                </a:solidFill>
              </a:rPr>
              <a:t>—Aunque fuera. </a:t>
            </a:r>
          </a:p>
          <a:p>
            <a:pPr lvl="0"/>
            <a:r>
              <a:rPr lang="es-CL" sz="2400" dirty="0">
                <a:solidFill>
                  <a:prstClr val="black"/>
                </a:solidFill>
              </a:rPr>
              <a:t>Esta es la historia de Pedro Rodríguez Quiroz, el hombre que fabricó un </a:t>
            </a:r>
            <a:r>
              <a:rPr lang="es-CL" sz="2400" dirty="0" smtClean="0">
                <a:solidFill>
                  <a:prstClr val="black"/>
                </a:solidFill>
              </a:rPr>
              <a:t>río. Pedro </a:t>
            </a:r>
            <a:r>
              <a:rPr lang="es-CL" sz="2400" dirty="0">
                <a:solidFill>
                  <a:prstClr val="black"/>
                </a:solidFill>
              </a:rPr>
              <a:t>Rodríguez Quiroz fue a la escuela de </a:t>
            </a:r>
            <a:r>
              <a:rPr lang="es-CL" sz="2400" dirty="0" err="1">
                <a:solidFill>
                  <a:prstClr val="black"/>
                </a:solidFill>
              </a:rPr>
              <a:t>Coyagua</a:t>
            </a:r>
            <a:r>
              <a:rPr lang="es-CL" sz="2400" dirty="0">
                <a:solidFill>
                  <a:prstClr val="black"/>
                </a:solidFill>
              </a:rPr>
              <a:t> y llegó hasta el </a:t>
            </a:r>
            <a:r>
              <a:rPr lang="es-CL" sz="2400" dirty="0" smtClean="0">
                <a:solidFill>
                  <a:prstClr val="black"/>
                </a:solidFill>
              </a:rPr>
              <a:t>cuarto año. </a:t>
            </a:r>
          </a:p>
          <a:p>
            <a:pPr lvl="0"/>
            <a:r>
              <a:rPr lang="es-CL" sz="2400" dirty="0" smtClean="0">
                <a:solidFill>
                  <a:prstClr val="black"/>
                </a:solidFill>
              </a:rPr>
              <a:t>Estudió </a:t>
            </a:r>
            <a:r>
              <a:rPr lang="es-CL" sz="2400" dirty="0">
                <a:solidFill>
                  <a:prstClr val="black"/>
                </a:solidFill>
              </a:rPr>
              <a:t>castellano, matemática, historia, geografía. Pero todo le pasó como </a:t>
            </a:r>
            <a:r>
              <a:rPr lang="es-CL" sz="2400" dirty="0" smtClean="0">
                <a:solidFill>
                  <a:prstClr val="black"/>
                </a:solidFill>
              </a:rPr>
              <a:t>si </a:t>
            </a:r>
            <a:r>
              <a:rPr lang="es-CL" sz="2400" dirty="0">
                <a:solidFill>
                  <a:prstClr val="black"/>
                </a:solidFill>
              </a:rPr>
              <a:t>tal cosa, porque todo, como decía la señorita Teresa, le entraba por un </a:t>
            </a:r>
            <a:r>
              <a:rPr lang="es-CL" sz="2400" dirty="0" smtClean="0">
                <a:solidFill>
                  <a:prstClr val="black"/>
                </a:solidFill>
              </a:rPr>
              <a:t>oído </a:t>
            </a:r>
            <a:r>
              <a:rPr lang="es-CL" sz="2400" dirty="0">
                <a:solidFill>
                  <a:prstClr val="black"/>
                </a:solidFill>
              </a:rPr>
              <a:t>y le salía por otro. Menos mal que resultó trabajador, y a los veinticinco </a:t>
            </a:r>
            <a:r>
              <a:rPr lang="es-CL" sz="2400" dirty="0" smtClean="0">
                <a:solidFill>
                  <a:prstClr val="black"/>
                </a:solidFill>
              </a:rPr>
              <a:t> años </a:t>
            </a:r>
            <a:r>
              <a:rPr lang="es-CL" sz="2400" dirty="0">
                <a:solidFill>
                  <a:prstClr val="black"/>
                </a:solidFill>
              </a:rPr>
              <a:t>cultivaba enteras las cuadras que le había dejado su padre.</a:t>
            </a:r>
          </a:p>
        </p:txBody>
      </p:sp>
    </p:spTree>
    <p:extLst>
      <p:ext uri="{BB962C8B-B14F-4D97-AF65-F5344CB8AC3E}">
        <p14:creationId xmlns:p14="http://schemas.microsoft.com/office/powerpoint/2010/main" val="377789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18984" y="260648"/>
            <a:ext cx="882047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/>
              <a:t>La obsesión de Pedro, como la de todo buen </a:t>
            </a:r>
            <a:r>
              <a:rPr lang="es-CL" sz="2400" dirty="0" err="1"/>
              <a:t>coyagüino</a:t>
            </a:r>
            <a:r>
              <a:rPr lang="es-CL" sz="2400" dirty="0"/>
              <a:t>, era el río. Él nunca había </a:t>
            </a:r>
            <a:r>
              <a:rPr lang="es-CL" sz="2400" dirty="0" smtClean="0"/>
              <a:t>visto </a:t>
            </a:r>
            <a:r>
              <a:rPr lang="es-CL" sz="2400" dirty="0"/>
              <a:t>uno, pero sabía que era una acequia grande que pasaba y pasaba y no </a:t>
            </a:r>
            <a:r>
              <a:rPr lang="es-CL" sz="2400" dirty="0" smtClean="0"/>
              <a:t>terminaba </a:t>
            </a:r>
            <a:r>
              <a:rPr lang="es-CL" sz="2400" dirty="0"/>
              <a:t>nunca</a:t>
            </a:r>
            <a:r>
              <a:rPr lang="es-CL" sz="2400" dirty="0" smtClean="0"/>
              <a:t>.</a:t>
            </a:r>
          </a:p>
          <a:p>
            <a:endParaRPr lang="es-CL" sz="2400" dirty="0"/>
          </a:p>
          <a:p>
            <a:r>
              <a:rPr lang="es-CL" sz="2400" dirty="0"/>
              <a:t>Pedro estaba enamorado de la Florita Riquelme y se iban a casar. Por las noches, la iba a ver y se sentaban a mirar el cielo debajo de la higuera grande </a:t>
            </a:r>
            <a:r>
              <a:rPr lang="es-CL" sz="2400" dirty="0" smtClean="0"/>
              <a:t>del </a:t>
            </a:r>
            <a:r>
              <a:rPr lang="es-CL" sz="2400" dirty="0"/>
              <a:t>patio de </a:t>
            </a:r>
            <a:r>
              <a:rPr lang="es-CL" sz="2400" dirty="0" smtClean="0"/>
              <a:t>atrás.</a:t>
            </a:r>
          </a:p>
          <a:p>
            <a:endParaRPr lang="es-CL" sz="2400" dirty="0"/>
          </a:p>
          <a:p>
            <a:r>
              <a:rPr lang="es-CL" sz="2400" dirty="0" smtClean="0"/>
              <a:t> Sentados </a:t>
            </a:r>
            <a:r>
              <a:rPr lang="es-CL" sz="2400" dirty="0"/>
              <a:t>debajo de la higuera, sus palabras de amor giraban casi siempre en </a:t>
            </a:r>
            <a:r>
              <a:rPr lang="es-CL" sz="2400" dirty="0" smtClean="0"/>
              <a:t>torno </a:t>
            </a:r>
            <a:r>
              <a:rPr lang="es-CL" sz="2400" dirty="0"/>
              <a:t>al río</a:t>
            </a:r>
            <a:r>
              <a:rPr lang="es-CL" sz="2400" dirty="0" smtClean="0"/>
              <a:t>.</a:t>
            </a:r>
          </a:p>
          <a:p>
            <a:endParaRPr lang="es-CL" sz="2400" dirty="0"/>
          </a:p>
          <a:p>
            <a:r>
              <a:rPr lang="es-CL" sz="2400" dirty="0"/>
              <a:t>A veces era él el que hablaba</a:t>
            </a:r>
            <a:r>
              <a:rPr lang="es-CL" sz="2400" dirty="0" smtClean="0"/>
              <a:t>:</a:t>
            </a:r>
          </a:p>
          <a:p>
            <a:endParaRPr lang="es-CL" sz="2400" dirty="0"/>
          </a:p>
          <a:p>
            <a:r>
              <a:rPr lang="es-CL" sz="2400" dirty="0"/>
              <a:t>—Podríamos tener molino propio. Hasta luz eléctrica… dicen que la luz la </a:t>
            </a:r>
            <a:r>
              <a:rPr lang="es-CL" sz="2400" dirty="0" smtClean="0"/>
              <a:t>sacan </a:t>
            </a:r>
            <a:r>
              <a:rPr lang="es-CL" sz="2400" dirty="0"/>
              <a:t>de los </a:t>
            </a:r>
            <a:r>
              <a:rPr lang="es-CL" sz="2400" dirty="0" smtClean="0"/>
              <a:t>ríos… </a:t>
            </a:r>
          </a:p>
          <a:p>
            <a:endParaRPr lang="es-CL" sz="2400" dirty="0"/>
          </a:p>
          <a:p>
            <a:r>
              <a:rPr lang="es-CL" sz="2400" dirty="0" smtClean="0"/>
              <a:t>Y </a:t>
            </a:r>
            <a:r>
              <a:rPr lang="es-CL" sz="2400" dirty="0"/>
              <a:t>así. Siempre el río.</a:t>
            </a:r>
          </a:p>
        </p:txBody>
      </p:sp>
    </p:spTree>
    <p:extLst>
      <p:ext uri="{BB962C8B-B14F-4D97-AF65-F5344CB8AC3E}">
        <p14:creationId xmlns:p14="http://schemas.microsoft.com/office/powerpoint/2010/main" val="367199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44232"/>
            <a:ext cx="899592" cy="288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CIERRE</a:t>
            </a:r>
            <a:endParaRPr lang="es-CL" dirty="0"/>
          </a:p>
        </p:txBody>
      </p:sp>
      <p:sp>
        <p:nvSpPr>
          <p:cNvPr id="3" name="2 Rectángulo redondeado"/>
          <p:cNvSpPr/>
          <p:nvPr/>
        </p:nvSpPr>
        <p:spPr>
          <a:xfrm>
            <a:off x="323528" y="620688"/>
            <a:ext cx="8568952" cy="1944216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¿De dónde se obtenía el agua en el Valle de </a:t>
            </a:r>
            <a:r>
              <a:rPr lang="es-CL" sz="2400" b="1" dirty="0" err="1"/>
              <a:t>Coyagua</a:t>
            </a:r>
            <a:r>
              <a:rPr lang="es-CL" sz="2400" b="1" dirty="0"/>
              <a:t>? </a:t>
            </a:r>
          </a:p>
          <a:p>
            <a:pPr algn="ctr"/>
            <a:r>
              <a:rPr lang="es-CL" sz="2400" b="1" dirty="0"/>
              <a:t>A) De una acequia. </a:t>
            </a:r>
          </a:p>
          <a:p>
            <a:pPr algn="ctr"/>
            <a:r>
              <a:rPr lang="es-CL" sz="2400" b="1" dirty="0"/>
              <a:t>B) De un estero. </a:t>
            </a:r>
          </a:p>
          <a:p>
            <a:pPr algn="ctr"/>
            <a:r>
              <a:rPr lang="es-CL" sz="2400" b="1" dirty="0"/>
              <a:t>C) De las nubes. </a:t>
            </a:r>
          </a:p>
          <a:p>
            <a:pPr algn="ctr"/>
            <a:r>
              <a:rPr lang="es-CL" sz="2400" b="1" dirty="0"/>
              <a:t>D) Del río Elqui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323528" y="2780928"/>
            <a:ext cx="8568952" cy="18002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¿De qué hablaba Pedro con su novia? </a:t>
            </a:r>
          </a:p>
          <a:p>
            <a:pPr algn="ctr"/>
            <a:r>
              <a:rPr lang="es-CL" sz="2400" b="1" dirty="0">
                <a:solidFill>
                  <a:schemeClr val="tx1"/>
                </a:solidFill>
              </a:rPr>
              <a:t>A) De su matrimonio. </a:t>
            </a:r>
          </a:p>
          <a:p>
            <a:pPr algn="ctr"/>
            <a:r>
              <a:rPr lang="es-CL" sz="2400" b="1" dirty="0">
                <a:solidFill>
                  <a:schemeClr val="tx1"/>
                </a:solidFill>
              </a:rPr>
              <a:t>B) De tener un río. </a:t>
            </a:r>
          </a:p>
          <a:p>
            <a:pPr algn="ctr"/>
            <a:r>
              <a:rPr lang="es-CL" sz="2400" b="1" dirty="0">
                <a:solidFill>
                  <a:schemeClr val="tx1"/>
                </a:solidFill>
              </a:rPr>
              <a:t>C) De tener un molino. </a:t>
            </a:r>
          </a:p>
          <a:p>
            <a:pPr algn="ctr"/>
            <a:r>
              <a:rPr lang="es-CL" sz="2400" b="1" dirty="0">
                <a:solidFill>
                  <a:schemeClr val="tx1"/>
                </a:solidFill>
              </a:rPr>
              <a:t>D) De formar familia. 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23528" y="4725144"/>
            <a:ext cx="8568952" cy="1988840"/>
          </a:xfrm>
          <a:prstGeom prst="roundRect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¿Por qué Pedro quería que </a:t>
            </a:r>
            <a:r>
              <a:rPr lang="es-CL" sz="2400" b="1" dirty="0" err="1"/>
              <a:t>Coyagua</a:t>
            </a:r>
            <a:r>
              <a:rPr lang="es-CL" sz="2400" b="1" dirty="0"/>
              <a:t> tuviera un río? </a:t>
            </a:r>
          </a:p>
          <a:p>
            <a:pPr algn="ctr"/>
            <a:r>
              <a:rPr lang="es-CL" sz="2400" b="1" dirty="0"/>
              <a:t>A) Para tener avances tecnológicos. </a:t>
            </a:r>
          </a:p>
          <a:p>
            <a:pPr algn="ctr"/>
            <a:r>
              <a:rPr lang="es-CL" sz="2400" b="1" dirty="0"/>
              <a:t>B) Para poder mejorar el paisaje. </a:t>
            </a:r>
          </a:p>
          <a:p>
            <a:pPr algn="ctr"/>
            <a:r>
              <a:rPr lang="es-CL" sz="2400" b="1" dirty="0"/>
              <a:t>C) Para conocer uno alguna vez. </a:t>
            </a:r>
          </a:p>
          <a:p>
            <a:pPr algn="ctr"/>
            <a:r>
              <a:rPr lang="es-CL" sz="2400" b="1" dirty="0"/>
              <a:t>D) Para lograr mejores cosechas.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99592" y="44232"/>
            <a:ext cx="8244408" cy="576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/>
              <a:t>Evaluación de la clase </a:t>
            </a:r>
            <a:r>
              <a:rPr lang="es-CL" b="1" dirty="0" smtClean="0"/>
              <a:t>:Responde </a:t>
            </a:r>
            <a:r>
              <a:rPr lang="es-CL" b="1" dirty="0"/>
              <a:t>las siguientes preguntas, anotando las alternativas correctas en tu cuaderno.</a:t>
            </a:r>
          </a:p>
        </p:txBody>
      </p:sp>
    </p:spTree>
    <p:extLst>
      <p:ext uri="{BB962C8B-B14F-4D97-AF65-F5344CB8AC3E}">
        <p14:creationId xmlns:p14="http://schemas.microsoft.com/office/powerpoint/2010/main" val="184110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49" y="1101626"/>
            <a:ext cx="65055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91" y="271852"/>
            <a:ext cx="847725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866" y="5824338"/>
            <a:ext cx="2970966" cy="103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150487" y="1882552"/>
            <a:ext cx="6797777" cy="10423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000" b="1" dirty="0" smtClean="0">
                <a:solidFill>
                  <a:srgbClr val="FF0000"/>
                </a:solidFill>
              </a:rPr>
              <a:t>Explica con tus palabras ¿cuál es el conflicto al que se enfrentan los personajes del texto leído?</a:t>
            </a:r>
            <a:endParaRPr lang="es-CL" sz="2000" b="1" dirty="0">
              <a:solidFill>
                <a:srgbClr val="FF0000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200277" y="3140968"/>
            <a:ext cx="6293721" cy="72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000" b="1" dirty="0" smtClean="0">
                <a:solidFill>
                  <a:schemeClr val="tx1"/>
                </a:solidFill>
              </a:rPr>
              <a:t>¿cómo resuelven este conflicto los personajes del texto?</a:t>
            </a:r>
            <a:endParaRPr lang="es-CL" sz="2000" b="1" dirty="0">
              <a:solidFill>
                <a:schemeClr val="tx1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50487" y="4005064"/>
            <a:ext cx="5429625" cy="792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000" b="1" dirty="0" smtClean="0">
                <a:solidFill>
                  <a:schemeClr val="tx1"/>
                </a:solidFill>
              </a:rPr>
              <a:t>¿qué sentirías tu, si estuvieras en el lugar </a:t>
            </a:r>
          </a:p>
          <a:p>
            <a:r>
              <a:rPr lang="es-CL" sz="2000" b="1" dirty="0" smtClean="0">
                <a:solidFill>
                  <a:schemeClr val="tx1"/>
                </a:solidFill>
              </a:rPr>
              <a:t>del personaje principal del texto?</a:t>
            </a:r>
            <a:endParaRPr lang="es-CL" sz="2000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203682" y="89248"/>
            <a:ext cx="4824536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b="1" dirty="0" smtClean="0"/>
          </a:p>
          <a:p>
            <a:pPr algn="ctr"/>
            <a:r>
              <a:rPr lang="es-CL" b="1" dirty="0" smtClean="0"/>
              <a:t>TICKET </a:t>
            </a:r>
            <a:r>
              <a:rPr lang="es-CL" b="1" dirty="0"/>
              <a:t>DE SALIDA</a:t>
            </a:r>
          </a:p>
          <a:p>
            <a:pPr algn="ctr"/>
            <a:r>
              <a:rPr lang="es-CL" b="1" dirty="0" smtClean="0"/>
              <a:t>Lengua y Literatura </a:t>
            </a:r>
            <a:endParaRPr lang="es-CL" b="1" dirty="0"/>
          </a:p>
          <a:p>
            <a:pPr algn="ctr"/>
            <a:r>
              <a:rPr lang="es-CL" b="1" dirty="0"/>
              <a:t>SEMANA </a:t>
            </a:r>
            <a:r>
              <a:rPr lang="es-CL" b="1" dirty="0" smtClean="0"/>
              <a:t>38</a:t>
            </a:r>
          </a:p>
          <a:p>
            <a:pPr algn="ctr"/>
            <a:endParaRPr lang="es-CL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72" y="0"/>
            <a:ext cx="2513738" cy="594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21669" y="5341661"/>
            <a:ext cx="57905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b="1" dirty="0" smtClean="0"/>
              <a:t> indicadores: </a:t>
            </a:r>
          </a:p>
          <a:p>
            <a:r>
              <a:rPr lang="es-CL" sz="1200" b="1" dirty="0" smtClean="0"/>
              <a:t>Explican</a:t>
            </a:r>
            <a:r>
              <a:rPr lang="es-CL" sz="1200" b="1" dirty="0"/>
              <a:t>, oralmente o por escrito, los problemas a los cuales se enfrentan los personajes y cómo se resuelven.</a:t>
            </a:r>
          </a:p>
          <a:p>
            <a:r>
              <a:rPr lang="es-CL" sz="1200" b="1" dirty="0"/>
              <a:t>Describen a los personajes de acuerdo con las actitudes que toman en el relato y sus reacciones frente a los problemas.</a:t>
            </a:r>
          </a:p>
          <a:p>
            <a:r>
              <a:rPr lang="es-CL" sz="1200" b="1" dirty="0"/>
              <a:t>Explican qué sentirían ellos si estuviesen en el lugar del personaje</a:t>
            </a:r>
          </a:p>
          <a:p>
            <a:r>
              <a:rPr lang="es-CL" sz="1200" b="1" dirty="0"/>
              <a:t>Describen o recrean visualmente el lugar donde ocurre el relato</a:t>
            </a:r>
          </a:p>
        </p:txBody>
      </p:sp>
    </p:spTree>
    <p:extLst>
      <p:ext uri="{BB962C8B-B14F-4D97-AF65-F5344CB8AC3E}">
        <p14:creationId xmlns:p14="http://schemas.microsoft.com/office/powerpoint/2010/main" val="220175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82205" y="1267941"/>
            <a:ext cx="66181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200" dirty="0"/>
              <a:t>PLANIFICACIÓN  CLASES VIRTUALES</a:t>
            </a:r>
            <a:br>
              <a:rPr lang="es-CL" sz="3200" dirty="0"/>
            </a:br>
            <a:r>
              <a:rPr lang="es-CL" sz="3200" dirty="0"/>
              <a:t>SEMANA N° </a:t>
            </a:r>
            <a:r>
              <a:rPr lang="es-CL" sz="3200" dirty="0" smtClean="0"/>
              <a:t>38</a:t>
            </a:r>
            <a:r>
              <a:rPr lang="es-CL" sz="3200" dirty="0"/>
              <a:t/>
            </a:r>
            <a:br>
              <a:rPr lang="es-CL" sz="3200" dirty="0"/>
            </a:br>
            <a:r>
              <a:rPr lang="es-CL" sz="3200" dirty="0"/>
              <a:t>Clase </a:t>
            </a:r>
            <a:r>
              <a:rPr lang="es-CL" sz="3200" dirty="0" smtClean="0"/>
              <a:t>N°2 </a:t>
            </a:r>
            <a:r>
              <a:rPr lang="es-CL" sz="3200" dirty="0"/>
              <a:t/>
            </a:r>
            <a:br>
              <a:rPr lang="es-CL" sz="3200" dirty="0"/>
            </a:br>
            <a:r>
              <a:rPr lang="es-CL" sz="3200" dirty="0"/>
              <a:t>5 año A</a:t>
            </a:r>
            <a:br>
              <a:rPr lang="es-CL" sz="3200" dirty="0"/>
            </a:br>
            <a:r>
              <a:rPr lang="es-CL" sz="3200" dirty="0"/>
              <a:t>FECHA:  </a:t>
            </a:r>
            <a:r>
              <a:rPr lang="es-CL" sz="3200" dirty="0" smtClean="0"/>
              <a:t>16 </a:t>
            </a:r>
            <a:r>
              <a:rPr lang="es-CL" sz="3200" dirty="0"/>
              <a:t>/12/20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6452"/>
            <a:ext cx="11652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95536" y="4813994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r>
              <a:rPr lang="es-CL" dirty="0" smtClean="0"/>
              <a:t>Colegio </a:t>
            </a:r>
            <a:r>
              <a:rPr lang="es-CL" dirty="0"/>
              <a:t>Jean Piaget</a:t>
            </a:r>
          </a:p>
          <a:p>
            <a:r>
              <a:rPr lang="es-CL" dirty="0"/>
              <a:t>Mi escuela, un lugar para aprender y crecer en un ambiente saludable</a:t>
            </a:r>
          </a:p>
        </p:txBody>
      </p:sp>
    </p:spTree>
    <p:extLst>
      <p:ext uri="{BB962C8B-B14F-4D97-AF65-F5344CB8AC3E}">
        <p14:creationId xmlns:p14="http://schemas.microsoft.com/office/powerpoint/2010/main" val="31855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425837"/>
              </p:ext>
            </p:extLst>
          </p:nvPr>
        </p:nvGraphicFramePr>
        <p:xfrm>
          <a:off x="179512" y="692696"/>
          <a:ext cx="8784976" cy="5523079"/>
        </p:xfrm>
        <a:graphic>
          <a:graphicData uri="http://schemas.openxmlformats.org/drawingml/2006/table">
            <a:tbl>
              <a:tblPr firstRow="1" firstCol="1" bandRow="1"/>
              <a:tblGrid>
                <a:gridCol w="1810544"/>
                <a:gridCol w="6974432"/>
              </a:tblGrid>
              <a:tr h="4147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 y Comunicación  /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AÑO 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2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Ximena Gallardo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9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Estrella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Letelier-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8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Leer independientemente y comprender textos no literarios (cartas, biografías, relatos históricos, libros y artículos informativos, noticias, etc.) para ampliar su conocimiento del mundo y formarse una opinión: extrayendo información explícita e implícita.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05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smtClean="0"/>
                        <a:t>Aluden a información implícita o explícita de un texto leído al comentar o escribir.</a:t>
                      </a:r>
                      <a:endParaRPr lang="es-CL" sz="14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5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Comprensión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Lectora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COMPRENDER- EXPLICAR-ANALIZAR- INTERPRETAR- FUNDAMENTAR.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8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Leer comprensivamente el reportaje "Culturas y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tradiciones, iglesias y leyendas" para ampliar nuestro conocimiento,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extrayendo información explícita e implícita y relacionando la información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 las imágenes.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29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ximena.gallardo@colegio-jeanpiaget.cl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ENVIAR FOTOGRAFÍA POR WSP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56- 964519597  </a:t>
                      </a:r>
                      <a:endParaRPr lang="es-CL" sz="1600" b="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9874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9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503295"/>
              </p:ext>
            </p:extLst>
          </p:nvPr>
        </p:nvGraphicFramePr>
        <p:xfrm>
          <a:off x="179512" y="1052736"/>
          <a:ext cx="8784976" cy="5333818"/>
        </p:xfrm>
        <a:graphic>
          <a:graphicData uri="http://schemas.openxmlformats.org/drawingml/2006/table">
            <a:tbl>
              <a:tblPr firstRow="1" firstCol="1" bandRow="1"/>
              <a:tblGrid>
                <a:gridCol w="21602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247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946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 y Comunicación  /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AÑO 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Ximena Gallardo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Estrella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Letelier-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59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04 Analizar aspectos relevantes de narraciones leídas para profundizar su comprensión: interpretando el lenguaje figurado presente en el texto; expresando opiniones sobre las temáticas que presenta.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014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Explican, oralmente o por escrito, los problemas a los cuales se enfrentan los personajes y cómo se resuelven.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Describen a los personajes de acuerdo con las actitudes que toman en el relato y sus reacciones frente a los problemas.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Explican qué sentirían ellos si estuviesen en el lugar del personaje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Describen o recrean visualmente el lugar donde ocurre el relato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9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Comprensión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Lectora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COMPRENDER- EXPLICAR-ANALIZAR- INTERPRETAR- FUNDAMENTAR.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Leer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comprensivamente un fragmento de "El hombre que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fabricó un río" de Andrés Gallardo. Analizaremos sus aspectos relevantes,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describiremos a los personajes y el ambiente en que se desarrolla la historia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ximena.gallardo@colegio-jeanpiaget.cl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ENVIAR FOTOGRAFÍA POR WSP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56- 964519597  </a:t>
                      </a:r>
                      <a:endParaRPr lang="es-CL" sz="1600" b="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 descr="La Inclusión Escolar Nos Beneficia a Todos (con imágenes) | Dibujo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897"/>
            <a:ext cx="2232248" cy="576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glow" dir="t"/>
          </a:scene3d>
          <a:sp3d prstMaterial="translucentPowder"/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91680" y="188641"/>
            <a:ext cx="5166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dirty="0"/>
              <a:t>Inicio</a:t>
            </a:r>
            <a:br>
              <a:rPr lang="es-CL" sz="2400" dirty="0"/>
            </a:br>
            <a:r>
              <a:rPr lang="es-CL" sz="2400" dirty="0"/>
              <a:t>Activación Conocimientos Previos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843808" y="1268760"/>
            <a:ext cx="52565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/>
              <a:t>1.- ¿Qué </a:t>
            </a:r>
            <a:r>
              <a:rPr lang="es-CL" dirty="0"/>
              <a:t>es un reportaje? </a:t>
            </a:r>
            <a:r>
              <a:rPr lang="es-CL" dirty="0" smtClean="0"/>
              <a:t>¿</a:t>
            </a:r>
            <a:r>
              <a:rPr lang="es-CL" dirty="0"/>
              <a:t>Cuál es su finalidad</a:t>
            </a:r>
            <a:r>
              <a:rPr lang="es-CL" dirty="0" smtClean="0"/>
              <a:t>?</a:t>
            </a:r>
          </a:p>
          <a:p>
            <a:r>
              <a:rPr lang="es-CL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19638"/>
            <a:ext cx="251142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04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404664"/>
            <a:ext cx="61944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4456113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0" y="2060848"/>
            <a:ext cx="5292080" cy="2880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En esta clase leeremos comprensivamente el reportaje "Culturas y</a:t>
            </a:r>
          </a:p>
          <a:p>
            <a:pPr algn="ctr"/>
            <a:r>
              <a:rPr lang="es-CL" dirty="0"/>
              <a:t>tradiciones, iglesias y leyendas" para ampliar nuestro conocimiento,</a:t>
            </a:r>
          </a:p>
          <a:p>
            <a:pPr algn="ctr"/>
            <a:r>
              <a:rPr lang="es-CL" dirty="0"/>
              <a:t>extrayendo información explícita e implícita y relacionando la información</a:t>
            </a:r>
          </a:p>
          <a:p>
            <a:pPr algn="ctr"/>
            <a:r>
              <a:rPr lang="es-CL" dirty="0"/>
              <a:t>con las imágenes.</a:t>
            </a:r>
          </a:p>
        </p:txBody>
      </p:sp>
    </p:spTree>
    <p:extLst>
      <p:ext uri="{BB962C8B-B14F-4D97-AF65-F5344CB8AC3E}">
        <p14:creationId xmlns:p14="http://schemas.microsoft.com/office/powerpoint/2010/main" val="2501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6634">
            <a:off x="3480402" y="1289774"/>
            <a:ext cx="4597400" cy="218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395536" y="260648"/>
            <a:ext cx="8352927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1.- El </a:t>
            </a:r>
            <a:r>
              <a:rPr lang="es-CL" dirty="0"/>
              <a:t>siguiente texto es un reportaje que muestra algunos aspectos</a:t>
            </a:r>
          </a:p>
          <a:p>
            <a:pPr algn="ctr"/>
            <a:r>
              <a:rPr lang="es-CL" dirty="0"/>
              <a:t>de la cultura chilota. Para preparar tu lectura, realiza las siguientes</a:t>
            </a:r>
          </a:p>
          <a:p>
            <a:pPr algn="ctr"/>
            <a:r>
              <a:rPr lang="es-CL" dirty="0"/>
              <a:t>actividades.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1187624" y="3645024"/>
            <a:ext cx="7056784" cy="7200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¿</a:t>
            </a:r>
            <a:r>
              <a:rPr lang="es-CL" dirty="0">
                <a:solidFill>
                  <a:schemeClr val="tx1"/>
                </a:solidFill>
              </a:rPr>
              <a:t>Qué tipo de construcción es la que muestra la imagen? 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1187624" y="4509120"/>
            <a:ext cx="7056784" cy="6480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¿Cuál creen que es la finalidad de instalar estas construcciones</a:t>
            </a:r>
          </a:p>
          <a:p>
            <a:pPr algn="ctr"/>
            <a:r>
              <a:rPr lang="es-CL" dirty="0"/>
              <a:t>dentro del agua? 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1187624" y="5373216"/>
            <a:ext cx="70567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¿Consideran que este tipo de construcciones le dan una particularidad especial al lugar donde se encuentran? Fundamenten</a:t>
            </a:r>
          </a:p>
        </p:txBody>
      </p:sp>
      <p:sp>
        <p:nvSpPr>
          <p:cNvPr id="6" name="5 Almacenamiento de acceso secuencial"/>
          <p:cNvSpPr/>
          <p:nvPr/>
        </p:nvSpPr>
        <p:spPr>
          <a:xfrm>
            <a:off x="611560" y="1326569"/>
            <a:ext cx="2232248" cy="1872208"/>
          </a:xfrm>
          <a:prstGeom prst="flowChartMagnetic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PREPAREMOS NUESTRA LECTURA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677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46" y="1196752"/>
            <a:ext cx="8049120" cy="459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259632" y="332656"/>
            <a:ext cx="3311574" cy="6480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PROFUNDICEMOS NUESTROS CONOCIMIENTOS</a:t>
            </a:r>
          </a:p>
        </p:txBody>
      </p:sp>
    </p:spTree>
    <p:extLst>
      <p:ext uri="{BB962C8B-B14F-4D97-AF65-F5344CB8AC3E}">
        <p14:creationId xmlns:p14="http://schemas.microsoft.com/office/powerpoint/2010/main" val="403401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611560" y="764704"/>
            <a:ext cx="8064896" cy="52565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/>
              <a:t>2. Realiza las actividades de “Amplío mi vocabulario”, en la página 181.</a:t>
            </a:r>
          </a:p>
          <a:p>
            <a:r>
              <a:rPr lang="es-CL" dirty="0"/>
              <a:t>3. Lee el texto “Cultura y tradiciones, iglesias y leyendas” (página 182-184). </a:t>
            </a:r>
            <a:r>
              <a:rPr lang="es-CL" dirty="0" smtClean="0"/>
              <a:t>Cuida que </a:t>
            </a:r>
            <a:r>
              <a:rPr lang="es-CL" dirty="0"/>
              <a:t>tu lectura sea fluida, respetando la puntuación y la correcta pronunciación de </a:t>
            </a:r>
            <a:r>
              <a:rPr lang="es-CL" dirty="0" smtClean="0"/>
              <a:t>las palabras</a:t>
            </a:r>
            <a:r>
              <a:rPr lang="es-CL" dirty="0"/>
              <a:t>.</a:t>
            </a:r>
          </a:p>
          <a:p>
            <a:r>
              <a:rPr lang="es-CL" dirty="0"/>
              <a:t>4. Responde la pregunta de la sección “Durante la lectura” (página 182).</a:t>
            </a:r>
          </a:p>
          <a:p>
            <a:r>
              <a:rPr lang="es-CL" dirty="0"/>
              <a:t>5. Responde las siguientes preguntas:</a:t>
            </a:r>
          </a:p>
          <a:p>
            <a:r>
              <a:rPr lang="es-CL" dirty="0"/>
              <a:t>a) ¿Qué es lo que caracteriza la tradición cultural de Chiloé?</a:t>
            </a:r>
          </a:p>
          <a:p>
            <a:r>
              <a:rPr lang="es-CL" dirty="0"/>
              <a:t>b) ¿Qué destaca en la arquitectura de Chiloé? ¿De qué material están </a:t>
            </a:r>
            <a:r>
              <a:rPr lang="es-CL" dirty="0" smtClean="0"/>
              <a:t>construidas las </a:t>
            </a:r>
            <a:r>
              <a:rPr lang="es-CL" dirty="0"/>
              <a:t>viviendas?</a:t>
            </a:r>
          </a:p>
          <a:p>
            <a:r>
              <a:rPr lang="es-CL" dirty="0"/>
              <a:t>c) ¿Qué relación tiene esta imagen con el texto? (página 182</a:t>
            </a:r>
            <a:r>
              <a:rPr lang="es-CL" dirty="0" smtClean="0"/>
              <a:t>).</a:t>
            </a:r>
          </a:p>
          <a:p>
            <a:r>
              <a:rPr lang="es-CL" dirty="0"/>
              <a:t>d) ¿Qué son los palafitos? ¿Por qué tienen esa forma?</a:t>
            </a:r>
          </a:p>
          <a:p>
            <a:r>
              <a:rPr lang="es-CL" dirty="0"/>
              <a:t>e) ¿Qué caracteriza a la arquitectura de las iglesias de Chiloé?</a:t>
            </a:r>
          </a:p>
          <a:p>
            <a:r>
              <a:rPr lang="es-CL" dirty="0"/>
              <a:t>f) ¿Qué alimentos son propios de la zona?</a:t>
            </a:r>
          </a:p>
          <a:p>
            <a:r>
              <a:rPr lang="es-CL" dirty="0"/>
              <a:t>g) ¿Cuál de los platos típicos de Chiloé te gustaría probar? ¿Por qué?</a:t>
            </a:r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7722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98072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Evaluación de la clase</a:t>
            </a:r>
          </a:p>
          <a:p>
            <a:r>
              <a:rPr lang="es-CL" dirty="0"/>
              <a:t>Responde las siguientes preguntas, anotando las alternativas </a:t>
            </a:r>
            <a:r>
              <a:rPr lang="es-CL" dirty="0" smtClean="0"/>
              <a:t>correctas en el chat.</a:t>
            </a:r>
            <a:endParaRPr lang="es-CL" dirty="0"/>
          </a:p>
        </p:txBody>
      </p:sp>
      <p:sp>
        <p:nvSpPr>
          <p:cNvPr id="3" name="2 Rectángulo"/>
          <p:cNvSpPr/>
          <p:nvPr/>
        </p:nvSpPr>
        <p:spPr>
          <a:xfrm>
            <a:off x="395536" y="1627059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Lee el fragmento de “Palafitos, tejuelas e iglesias” (página 182):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67385"/>
            <a:ext cx="4680520" cy="475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79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51520" y="1196752"/>
            <a:ext cx="8712968" cy="165618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dirty="0" smtClean="0"/>
              <a:t>1.- ¿Cuál </a:t>
            </a:r>
            <a:r>
              <a:rPr lang="es-CL" sz="1600" dirty="0"/>
              <a:t>de las siguientes culturas tuvo influencia en Chiloé, en la segunda mitad del </a:t>
            </a:r>
            <a:r>
              <a:rPr lang="es-CL" sz="1600" dirty="0" smtClean="0"/>
              <a:t>siglo XIX?</a:t>
            </a:r>
          </a:p>
          <a:p>
            <a:endParaRPr lang="es-CL" sz="1600" dirty="0"/>
          </a:p>
          <a:p>
            <a:r>
              <a:rPr lang="es-CL" sz="1600" dirty="0"/>
              <a:t>A) Inglesa.</a:t>
            </a:r>
          </a:p>
          <a:p>
            <a:r>
              <a:rPr lang="es-CL" sz="1600" dirty="0"/>
              <a:t>B) Alemana.</a:t>
            </a:r>
          </a:p>
          <a:p>
            <a:r>
              <a:rPr lang="es-CL" sz="1600" dirty="0"/>
              <a:t>C) Italiana.</a:t>
            </a:r>
          </a:p>
          <a:p>
            <a:r>
              <a:rPr lang="es-CL" sz="1600" dirty="0"/>
              <a:t>D) Española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323528" y="3068960"/>
            <a:ext cx="8568952" cy="151216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dirty="0" smtClean="0"/>
              <a:t>2.- ¿Qué </a:t>
            </a:r>
            <a:r>
              <a:rPr lang="es-CL" sz="1600" dirty="0"/>
              <a:t>tipo de madera se utiliza para construir las viviendas en Chiloé?</a:t>
            </a:r>
          </a:p>
          <a:p>
            <a:r>
              <a:rPr lang="es-CL" sz="1600" dirty="0"/>
              <a:t>A) Pino.</a:t>
            </a:r>
          </a:p>
          <a:p>
            <a:r>
              <a:rPr lang="es-CL" sz="1600" dirty="0"/>
              <a:t>B) Roble</a:t>
            </a:r>
            <a:r>
              <a:rPr lang="es-CL" sz="1600" dirty="0" smtClean="0"/>
              <a:t>.</a:t>
            </a:r>
          </a:p>
          <a:p>
            <a:r>
              <a:rPr lang="es-CL" sz="1600" dirty="0" smtClean="0"/>
              <a:t>C</a:t>
            </a:r>
            <a:r>
              <a:rPr lang="es-CL" sz="1600" dirty="0"/>
              <a:t>) Eucaliptus.</a:t>
            </a:r>
          </a:p>
          <a:p>
            <a:r>
              <a:rPr lang="es-CL" sz="1600" dirty="0"/>
              <a:t>D) Alerce.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467544" y="4941168"/>
            <a:ext cx="8496944" cy="158417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dirty="0"/>
              <a:t>3</a:t>
            </a:r>
            <a:r>
              <a:rPr lang="es-CL" sz="1600" dirty="0" smtClean="0"/>
              <a:t>.- ¿Para </a:t>
            </a:r>
            <a:r>
              <a:rPr lang="es-CL" sz="1600" dirty="0"/>
              <a:t>qué los palafitos se construyen en el mar</a:t>
            </a:r>
            <a:r>
              <a:rPr lang="es-CL" sz="1600" dirty="0" smtClean="0"/>
              <a:t>?</a:t>
            </a:r>
          </a:p>
          <a:p>
            <a:endParaRPr lang="es-CL" sz="1600" dirty="0"/>
          </a:p>
          <a:p>
            <a:r>
              <a:rPr lang="es-CL" sz="1600" dirty="0"/>
              <a:t>A) Para destinar el espacio terrestre al </a:t>
            </a:r>
            <a:r>
              <a:rPr lang="es-CL" sz="1600" dirty="0" err="1"/>
              <a:t>autocultivo</a:t>
            </a:r>
            <a:r>
              <a:rPr lang="es-CL" sz="1600" dirty="0"/>
              <a:t>.</a:t>
            </a:r>
          </a:p>
          <a:p>
            <a:r>
              <a:rPr lang="es-CL" sz="1600" dirty="0"/>
              <a:t>B) Para darle a la isla una arquitectura característica.</a:t>
            </a:r>
          </a:p>
          <a:p>
            <a:r>
              <a:rPr lang="es-CL" sz="1600" dirty="0"/>
              <a:t>C) Para mantener tradiciones europeas de construcción.</a:t>
            </a:r>
          </a:p>
          <a:p>
            <a:r>
              <a:rPr lang="es-CL" sz="1600" dirty="0"/>
              <a:t>D) Para aprovechar los recursos del mar y de la tierra. </a:t>
            </a:r>
          </a:p>
        </p:txBody>
      </p:sp>
    </p:spTree>
    <p:extLst>
      <p:ext uri="{BB962C8B-B14F-4D97-AF65-F5344CB8AC3E}">
        <p14:creationId xmlns:p14="http://schemas.microsoft.com/office/powerpoint/2010/main" val="397838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1844824"/>
            <a:ext cx="7344816" cy="16921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/>
              <a:t>1. ¿Qué aprendí sobre el reportaje?</a:t>
            </a:r>
          </a:p>
          <a:p>
            <a:r>
              <a:rPr lang="es-CL" dirty="0"/>
              <a:t>2. ¿Para qué me puede servir este aprendizaje?</a:t>
            </a:r>
          </a:p>
          <a:p>
            <a:r>
              <a:rPr lang="es-CL" dirty="0"/>
              <a:t>3. ¿En qué otra oportunidad puedo aplicar lo aprendido? 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1187624" y="1124744"/>
            <a:ext cx="2232248" cy="57606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Cierre </a:t>
            </a:r>
          </a:p>
          <a:p>
            <a:pPr algn="ctr"/>
            <a:r>
              <a:rPr lang="es-CL" dirty="0" smtClean="0"/>
              <a:t>Ticket de salida </a:t>
            </a:r>
            <a:endParaRPr lang="es-C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45" y="3717032"/>
            <a:ext cx="7059613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02" y="260648"/>
            <a:ext cx="2016224" cy="264271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07" y="2101941"/>
            <a:ext cx="2088232" cy="27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602" y="3495438"/>
            <a:ext cx="2376264" cy="303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00941"/>
            <a:ext cx="2376264" cy="29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34272" y="332656"/>
            <a:ext cx="77474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dirty="0"/>
              <a:t>Inicio</a:t>
            </a:r>
            <a:br>
              <a:rPr lang="es-CL" sz="2800" dirty="0"/>
            </a:br>
            <a:r>
              <a:rPr lang="es-CL" sz="2800" dirty="0">
                <a:latin typeface="Berlin Sans FB" panose="020E0602020502020306" pitchFamily="34" charset="0"/>
              </a:rPr>
              <a:t>Activación Conocimientos </a:t>
            </a:r>
            <a:r>
              <a:rPr lang="es-CL" sz="2800" dirty="0" smtClean="0">
                <a:latin typeface="Berlin Sans FB" panose="020E0602020502020306" pitchFamily="34" charset="0"/>
              </a:rPr>
              <a:t>Previos</a:t>
            </a:r>
          </a:p>
          <a:p>
            <a:pPr algn="ctr"/>
            <a:endParaRPr lang="es-CL" sz="2800" dirty="0" smtClean="0">
              <a:latin typeface="Berlin Sans FB" panose="020E0602020502020306" pitchFamily="34" charset="0"/>
            </a:endParaRPr>
          </a:p>
          <a:p>
            <a:pPr algn="ctr"/>
            <a:endParaRPr lang="es-CL" sz="2800" dirty="0">
              <a:latin typeface="Berlin Sans FB" panose="020E0602020502020306" pitchFamily="34" charset="0"/>
            </a:endParaRPr>
          </a:p>
          <a:p>
            <a:pPr algn="ctr"/>
            <a:endParaRPr lang="es-CL" sz="2800" dirty="0" smtClean="0">
              <a:latin typeface="Berlin Sans FB" panose="020E0602020502020306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5" y="64200"/>
            <a:ext cx="1059905" cy="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Gifs animados de Signos de Interrogación ~ Gifmania | Signo de  interrogación, Signos de puntuacion, Preguntas al aza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51" y="-204752"/>
            <a:ext cx="1317702" cy="160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1944216" cy="248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384435945"/>
              </p:ext>
            </p:extLst>
          </p:nvPr>
        </p:nvGraphicFramePr>
        <p:xfrm>
          <a:off x="676897" y="1494760"/>
          <a:ext cx="7704856" cy="522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78846"/>
            <a:ext cx="1944687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2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58296" y="1124744"/>
            <a:ext cx="4369688" cy="3528392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s-CL" sz="2000" b="1" dirty="0"/>
              <a:t>En esta clase leeremos comprensivamente un fragmento de "El hombre que </a:t>
            </a:r>
            <a:r>
              <a:rPr lang="es-CL" sz="2000" b="1" dirty="0" smtClean="0"/>
              <a:t>fabricó </a:t>
            </a:r>
            <a:r>
              <a:rPr lang="es-CL" sz="2000" b="1" dirty="0"/>
              <a:t>un río" de Andrés Gallardo. </a:t>
            </a:r>
            <a:endParaRPr lang="es-CL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CL" sz="2000" b="1" dirty="0" smtClean="0"/>
              <a:t>Analizaremos </a:t>
            </a:r>
            <a:r>
              <a:rPr lang="es-CL" sz="2000" b="1" dirty="0"/>
              <a:t>sus aspectos relevantes, </a:t>
            </a:r>
            <a:r>
              <a:rPr lang="es-CL" sz="2000" b="1" dirty="0" smtClean="0"/>
              <a:t>describiremos </a:t>
            </a:r>
            <a:r>
              <a:rPr lang="es-CL" sz="2000" b="1" dirty="0"/>
              <a:t>a los personajes y </a:t>
            </a:r>
            <a:r>
              <a:rPr lang="es-CL" sz="2000" b="1" dirty="0" smtClean="0"/>
              <a:t>el ambiente </a:t>
            </a:r>
            <a:r>
              <a:rPr lang="es-CL" sz="2000" b="1" dirty="0"/>
              <a:t>en que se desarrolla la historia.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83568" y="5301208"/>
            <a:ext cx="7848872" cy="136815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s-CL" sz="2000" b="1" dirty="0">
                <a:solidFill>
                  <a:schemeClr val="tx1"/>
                </a:solidFill>
              </a:rPr>
              <a:t>A continuación, te proponemos una serie de actividades que te permitirán </a:t>
            </a:r>
            <a:r>
              <a:rPr lang="es-CL" sz="2000" b="1" dirty="0" smtClean="0">
                <a:solidFill>
                  <a:schemeClr val="tx1"/>
                </a:solidFill>
              </a:rPr>
              <a:t>reforzar tu </a:t>
            </a:r>
            <a:r>
              <a:rPr lang="es-CL" sz="2000" b="1" dirty="0">
                <a:solidFill>
                  <a:schemeClr val="tx1"/>
                </a:solidFill>
              </a:rPr>
              <a:t>aprendizaje</a:t>
            </a:r>
            <a:r>
              <a:rPr lang="es-CL" sz="2000" b="1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L" sz="2000" b="1" dirty="0" smtClean="0">
                <a:solidFill>
                  <a:schemeClr val="tx1"/>
                </a:solidFill>
              </a:rPr>
              <a:t> </a:t>
            </a:r>
            <a:r>
              <a:rPr lang="es-CL" sz="2000" b="1" dirty="0">
                <a:solidFill>
                  <a:schemeClr val="tx1"/>
                </a:solidFill>
              </a:rPr>
              <a:t>Desarrolla cada una de ellas en tu cuaderno, anotando como título </a:t>
            </a:r>
            <a:r>
              <a:rPr lang="es-CL" sz="2000" b="1" dirty="0" smtClean="0">
                <a:solidFill>
                  <a:schemeClr val="tx1"/>
                </a:solidFill>
              </a:rPr>
              <a:t>el número </a:t>
            </a:r>
            <a:r>
              <a:rPr lang="es-CL" sz="2000" b="1" dirty="0">
                <a:solidFill>
                  <a:schemeClr val="tx1"/>
                </a:solidFill>
              </a:rPr>
              <a:t>de la guía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1150689"/>
            <a:ext cx="4459600" cy="415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abajo"/>
          <p:cNvSpPr/>
          <p:nvPr/>
        </p:nvSpPr>
        <p:spPr>
          <a:xfrm>
            <a:off x="1051444" y="4508336"/>
            <a:ext cx="1512168" cy="792088"/>
          </a:xfrm>
          <a:prstGeom prst="downArrow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 redondeado"/>
          <p:cNvSpPr/>
          <p:nvPr/>
        </p:nvSpPr>
        <p:spPr>
          <a:xfrm>
            <a:off x="1765608" y="25945"/>
            <a:ext cx="6169888" cy="11247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/>
                </a:solidFill>
              </a:rPr>
              <a:t>INTRODUCCIÓN A NUESTRA CLASE.</a:t>
            </a:r>
            <a:endParaRPr lang="es-C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3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b="1" dirty="0" smtClean="0"/>
              <a:t>MOTIVACIÓN </a:t>
            </a:r>
            <a:endParaRPr lang="es-CL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23" y="1844824"/>
            <a:ext cx="2713037" cy="463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02518"/>
            <a:ext cx="17922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747512" y="3429000"/>
            <a:ext cx="5112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000" dirty="0"/>
              <a:t>https://www.youtube.com/watch?v=zY1oTxCBDgo</a:t>
            </a:r>
          </a:p>
        </p:txBody>
      </p:sp>
      <p:sp>
        <p:nvSpPr>
          <p:cNvPr id="4" name="3 Llamada ovalada"/>
          <p:cNvSpPr/>
          <p:nvPr/>
        </p:nvSpPr>
        <p:spPr>
          <a:xfrm>
            <a:off x="3419872" y="1196752"/>
            <a:ext cx="5440208" cy="1800200"/>
          </a:xfrm>
          <a:prstGeom prst="wedgeEllipseCallout">
            <a:avLst>
              <a:gd name="adj1" fmla="val -80280"/>
              <a:gd name="adj2" fmla="val 32870"/>
            </a:avLst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JO </a:t>
            </a:r>
            <a:r>
              <a:rPr lang="es-CL" b="1" dirty="0" err="1" smtClean="0"/>
              <a:t>JO</a:t>
            </a:r>
            <a:r>
              <a:rPr lang="es-CL" b="1" dirty="0" smtClean="0"/>
              <a:t> </a:t>
            </a:r>
            <a:r>
              <a:rPr lang="es-CL" b="1" dirty="0" err="1" smtClean="0"/>
              <a:t>JO</a:t>
            </a:r>
            <a:r>
              <a:rPr lang="es-CL" b="1" dirty="0" smtClean="0"/>
              <a:t> JO!!! </a:t>
            </a:r>
          </a:p>
          <a:p>
            <a:pPr algn="ctr"/>
            <a:r>
              <a:rPr lang="es-CL" b="1" dirty="0" smtClean="0"/>
              <a:t>AHORA OBSERVAREMOS Y LEEREMOS EL SIGUIENTE VIDEO.</a:t>
            </a:r>
          </a:p>
          <a:p>
            <a:pPr algn="ctr"/>
            <a:r>
              <a:rPr lang="es-CL" b="1" dirty="0" smtClean="0"/>
              <a:t>ATENTOS HAREMOS PREGUNTAS AL FINALIZAR.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402353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32400" y="47288"/>
            <a:ext cx="2843808" cy="475175"/>
          </a:xfrm>
          <a:prstGeom prst="rect">
            <a:avLst/>
          </a:prstGeom>
          <a:solidFill>
            <a:srgbClr val="4FC4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PROFUNDICEMOS NUESTROS CONOCIMIENTOS</a:t>
            </a:r>
            <a:endParaRPr lang="es-CL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669751048"/>
              </p:ext>
            </p:extLst>
          </p:nvPr>
        </p:nvGraphicFramePr>
        <p:xfrm>
          <a:off x="251520" y="1196752"/>
          <a:ext cx="858304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5" y="64200"/>
            <a:ext cx="1059905" cy="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0" y="980729"/>
            <a:ext cx="3960440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3987120" y="2708920"/>
            <a:ext cx="4977368" cy="403244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b="1" dirty="0">
              <a:solidFill>
                <a:schemeClr val="tx1"/>
              </a:solidFill>
            </a:endParaRPr>
          </a:p>
          <a:p>
            <a:pPr algn="ctr"/>
            <a:r>
              <a:rPr lang="es-CL" sz="2400" b="1" dirty="0">
                <a:solidFill>
                  <a:schemeClr val="tx1"/>
                </a:solidFill>
              </a:rPr>
              <a:t>El ambiente físico es el espacio en el que se mueven los personajes y donde ocurre la </a:t>
            </a:r>
          </a:p>
          <a:p>
            <a:pPr algn="ctr"/>
            <a:r>
              <a:rPr lang="es-CL" sz="2400" b="1" dirty="0">
                <a:solidFill>
                  <a:schemeClr val="tx1"/>
                </a:solidFill>
              </a:rPr>
              <a:t>acción de la historia. Puede referirse a un lugar real o imaginario, pero abarca mucho </a:t>
            </a:r>
          </a:p>
          <a:p>
            <a:pPr algn="ctr"/>
            <a:r>
              <a:rPr lang="es-CL" sz="2400" b="1" dirty="0">
                <a:solidFill>
                  <a:schemeClr val="tx1"/>
                </a:solidFill>
              </a:rPr>
              <a:t>más que el espacio físico en el que se mueven los personajes. Incluye la época, el paisaje </a:t>
            </a:r>
          </a:p>
          <a:p>
            <a:pPr algn="ctr"/>
            <a:r>
              <a:rPr lang="es-CL" sz="2400" b="1" dirty="0">
                <a:solidFill>
                  <a:schemeClr val="tx1"/>
                </a:solidFill>
              </a:rPr>
              <a:t>y la clase social.</a:t>
            </a:r>
          </a:p>
        </p:txBody>
      </p:sp>
      <p:sp>
        <p:nvSpPr>
          <p:cNvPr id="4" name="3 Llamada ovalada"/>
          <p:cNvSpPr/>
          <p:nvPr/>
        </p:nvSpPr>
        <p:spPr>
          <a:xfrm>
            <a:off x="2811408" y="308148"/>
            <a:ext cx="6385741" cy="2400772"/>
          </a:xfrm>
          <a:prstGeom prst="wedgeEllipseCallout">
            <a:avLst>
              <a:gd name="adj1" fmla="val -51132"/>
              <a:gd name="adj2" fmla="val 10675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L" sz="2400" b="1" u="sng" dirty="0">
                <a:solidFill>
                  <a:prstClr val="black"/>
                </a:solidFill>
              </a:rPr>
              <a:t> </a:t>
            </a:r>
            <a:r>
              <a:rPr lang="es-CL" sz="2800" b="1" u="sng" dirty="0">
                <a:solidFill>
                  <a:prstClr val="black"/>
                </a:solidFill>
              </a:rPr>
              <a:t>¿ Qué es el ambiente físico?</a:t>
            </a:r>
          </a:p>
        </p:txBody>
      </p:sp>
    </p:spTree>
    <p:extLst>
      <p:ext uri="{BB962C8B-B14F-4D97-AF65-F5344CB8AC3E}">
        <p14:creationId xmlns:p14="http://schemas.microsoft.com/office/powerpoint/2010/main" val="385138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179512" y="2707514"/>
            <a:ext cx="4824536" cy="3961846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dirty="0"/>
              <a:t>En esta clase leeremos comprensivamente un fragmento de "El hombre </a:t>
            </a:r>
            <a:r>
              <a:rPr lang="es-CL" dirty="0" smtClean="0"/>
              <a:t>que fabricó </a:t>
            </a:r>
            <a:r>
              <a:rPr lang="es-CL" dirty="0"/>
              <a:t>un río" de Andrés Gallardo. Analizaremos sus aspectos </a:t>
            </a:r>
            <a:r>
              <a:rPr lang="es-CL" dirty="0" smtClean="0"/>
              <a:t>relevantes, describiremos </a:t>
            </a:r>
            <a:r>
              <a:rPr lang="es-CL" dirty="0"/>
              <a:t>a los personajes y el ambiente en que se desarrolla la historia</a:t>
            </a:r>
            <a:endParaRPr lang="es-CL" dirty="0" smtClean="0"/>
          </a:p>
        </p:txBody>
      </p:sp>
      <p:sp>
        <p:nvSpPr>
          <p:cNvPr id="4" name="3 Rectángulo redondeado"/>
          <p:cNvSpPr/>
          <p:nvPr/>
        </p:nvSpPr>
        <p:spPr>
          <a:xfrm>
            <a:off x="491116" y="487760"/>
            <a:ext cx="3600400" cy="129614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FFF00"/>
                </a:solidFill>
              </a:rPr>
              <a:t>OBJETIVO DE LA CLASE.</a:t>
            </a:r>
            <a:endParaRPr lang="es-CL" sz="2800" dirty="0">
              <a:solidFill>
                <a:srgbClr val="FFFF00"/>
              </a:solidFill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1895272" y="1851058"/>
            <a:ext cx="79208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1"/>
          <a:stretch/>
        </p:blipFill>
        <p:spPr bwMode="auto">
          <a:xfrm>
            <a:off x="4970979" y="0"/>
            <a:ext cx="4193589" cy="680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31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8316416" cy="4964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1400" b="1" dirty="0" smtClean="0"/>
              <a:t>DESARROLLO DE LA CLASE RECUERDA QUE EN ESTA ETAPA TRABAJAREMOS CON NUESTRO TEXTO LECTURA</a:t>
            </a:r>
            <a:r>
              <a:rPr lang="es-CL" sz="1400" dirty="0" smtClean="0"/>
              <a:t> </a:t>
            </a:r>
            <a:endParaRPr lang="es-CL" sz="1400" dirty="0"/>
          </a:p>
        </p:txBody>
      </p:sp>
      <p:pic>
        <p:nvPicPr>
          <p:cNvPr id="8" name="Picture 2" descr="Imagenes animadas de Libros, Gifs animados de Oficina &gt; Libros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836" y="5394848"/>
            <a:ext cx="1046677" cy="119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74860"/>
            <a:ext cx="974992" cy="84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67543" y="1700807"/>
            <a:ext cx="78962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L" b="1" dirty="0"/>
          </a:p>
          <a:p>
            <a:pPr marL="342900" indent="-342900" algn="just">
              <a:buAutoNum type="arabicPeriod"/>
            </a:pPr>
            <a:endParaRPr lang="es-CL" b="1" dirty="0" smtClean="0"/>
          </a:p>
          <a:p>
            <a:pPr algn="just"/>
            <a:r>
              <a:rPr lang="es-CL" dirty="0" smtClean="0"/>
              <a:t> </a:t>
            </a:r>
          </a:p>
          <a:p>
            <a:pPr algn="just"/>
            <a:endParaRPr lang="es-CL" dirty="0"/>
          </a:p>
          <a:p>
            <a:pPr algn="just"/>
            <a:endParaRPr lang="es-CL" dirty="0" smtClean="0"/>
          </a:p>
          <a:p>
            <a:pPr algn="just"/>
            <a:endParaRPr lang="es-CL" dirty="0"/>
          </a:p>
          <a:p>
            <a:pPr algn="just"/>
            <a:endParaRPr lang="es-CL" dirty="0" smtClean="0"/>
          </a:p>
          <a:p>
            <a:pPr algn="just"/>
            <a:endParaRPr lang="es-CL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878671" y="717907"/>
            <a:ext cx="7608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/>
              <a:t>Lee y resuelve en tu </a:t>
            </a:r>
            <a:r>
              <a:rPr lang="es-CL" sz="2000" dirty="0" smtClean="0"/>
              <a:t>cuaderno, cada </a:t>
            </a:r>
            <a:r>
              <a:rPr lang="es-CL" sz="2000" dirty="0"/>
              <a:t>una de las siguientes actividades. 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358080280"/>
              </p:ext>
            </p:extLst>
          </p:nvPr>
        </p:nvGraphicFramePr>
        <p:xfrm>
          <a:off x="201731" y="2708920"/>
          <a:ext cx="8834765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9 Marco"/>
          <p:cNvSpPr/>
          <p:nvPr/>
        </p:nvSpPr>
        <p:spPr>
          <a:xfrm>
            <a:off x="164551" y="1324797"/>
            <a:ext cx="9036496" cy="1152128"/>
          </a:xfrm>
          <a:prstGeom prst="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55957" y="1566413"/>
            <a:ext cx="86006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/>
              <a:t>Lee el </a:t>
            </a:r>
            <a:r>
              <a:rPr lang="es-CL" sz="2000" b="1" dirty="0" err="1"/>
              <a:t>texto“El</a:t>
            </a:r>
            <a:r>
              <a:rPr lang="es-CL" sz="2000" b="1" dirty="0"/>
              <a:t> hombre que fabricó un río</a:t>
            </a:r>
            <a:r>
              <a:rPr lang="es-CL" sz="2000" b="1" dirty="0" smtClean="0"/>
              <a:t>”(</a:t>
            </a:r>
            <a:r>
              <a:rPr lang="es-CL" sz="2000" b="1" dirty="0"/>
              <a:t>página 170). Cuida que tu lectura sea </a:t>
            </a:r>
            <a:r>
              <a:rPr lang="es-CL" sz="2000" b="1" dirty="0" smtClean="0"/>
              <a:t>fluida</a:t>
            </a:r>
            <a:r>
              <a:rPr lang="es-CL" sz="2000" b="1" dirty="0"/>
              <a:t>, respetando la puntuación y la correcta pronunciación de las palabras. </a:t>
            </a:r>
          </a:p>
        </p:txBody>
      </p:sp>
      <p:sp>
        <p:nvSpPr>
          <p:cNvPr id="12" name="11 Flecha derecha"/>
          <p:cNvSpPr/>
          <p:nvPr/>
        </p:nvSpPr>
        <p:spPr>
          <a:xfrm>
            <a:off x="203219" y="652626"/>
            <a:ext cx="528648" cy="4001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75" y="3984591"/>
            <a:ext cx="17621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36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5749</TotalTime>
  <Words>2261</Words>
  <Application>Microsoft Office PowerPoint</Application>
  <PresentationFormat>Presentación en pantalla (4:3)</PresentationFormat>
  <Paragraphs>209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PLANIFICACIÓN  CLASES VIRTUALES SEMANA N° 37 Clase N°1  5 año A FECHA:  14 /12/20.</vt:lpstr>
      <vt:lpstr>Presentación de PowerPoint</vt:lpstr>
      <vt:lpstr>Presentación de PowerPoint</vt:lpstr>
      <vt:lpstr>Presentación de PowerPoint</vt:lpstr>
      <vt:lpstr>Presentación de PowerPoint</vt:lpstr>
      <vt:lpstr>MOTIVACIÓN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312</cp:revision>
  <dcterms:created xsi:type="dcterms:W3CDTF">2020-07-06T03:06:52Z</dcterms:created>
  <dcterms:modified xsi:type="dcterms:W3CDTF">2020-12-10T20:40:25Z</dcterms:modified>
</cp:coreProperties>
</file>