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8" r:id="rId3"/>
    <p:sldId id="256" r:id="rId4"/>
    <p:sldId id="384" r:id="rId5"/>
    <p:sldId id="404" r:id="rId6"/>
    <p:sldId id="307" r:id="rId7"/>
    <p:sldId id="426" r:id="rId8"/>
    <p:sldId id="401" r:id="rId9"/>
    <p:sldId id="430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6477" autoAdjust="0"/>
  </p:normalViewPr>
  <p:slideViewPr>
    <p:cSldViewPr>
      <p:cViewPr>
        <p:scale>
          <a:sx n="69" d="100"/>
          <a:sy n="69" d="100"/>
        </p:scale>
        <p:origin x="-141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ordwall.net/play/4786/298/547" TargetMode="External"/><Relationship Id="rId4" Type="http://schemas.openxmlformats.org/officeDocument/2006/relationships/hyperlink" Target="https://wordwall.net/es/resource/4786298/division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3759/377/488" TargetMode="External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hyperlink" Target="https://wordwall.net/es/resource/3759377/multiplicaci%C3%B3n" TargetMode="External"/><Relationship Id="rId4" Type="http://schemas.openxmlformats.org/officeDocument/2006/relationships/image" Target="../media/image7.gif"/><Relationship Id="rId9" Type="http://schemas.openxmlformats.org/officeDocument/2006/relationships/hyperlink" Target="https://wordwall.net/play/4011/290/4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ordwall.net/play/5912/568/586" TargetMode="Externa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Jueves 17 de </a:t>
            </a:r>
            <a:r>
              <a:rPr lang="es-CL" sz="2800" dirty="0" smtClean="0"/>
              <a:t>Diciembre</a:t>
            </a:r>
            <a:br>
              <a:rPr lang="es-CL" sz="2800" dirty="0" smtClean="0"/>
            </a:br>
            <a:r>
              <a:rPr lang="es-CL" sz="2800" dirty="0" smtClean="0"/>
              <a:t>CURSO: </a:t>
            </a:r>
            <a:r>
              <a:rPr lang="es-CL" sz="2800" dirty="0" smtClean="0"/>
              <a:t>5° </a:t>
            </a:r>
            <a:r>
              <a:rPr lang="es-CL" sz="2800" dirty="0" smtClean="0"/>
              <a:t>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28515"/>
              </p:ext>
            </p:extLst>
          </p:nvPr>
        </p:nvGraphicFramePr>
        <p:xfrm>
          <a:off x="194730" y="1124744"/>
          <a:ext cx="8748464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1424941"/>
                <a:gridCol w="732352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none" dirty="0" smtClean="0"/>
                        <a:t>Objetivos generales priorizados</a:t>
                      </a:r>
                      <a:r>
                        <a:rPr lang="es-CL" sz="1400" u="none" baseline="0" dirty="0" smtClean="0"/>
                        <a:t> trabajados durante el semestre</a:t>
                      </a:r>
                      <a:endParaRPr lang="es-CL" sz="1400" u="none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varios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Reforzar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contenidos vistos durante el año escolar.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Reforzar positivamente trabajo y la perseverancia de los estudiantes mediante premiación virtual del área de matemática.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9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41743" y="2470218"/>
            <a:ext cx="571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wordwall.net/es/resource/4786298/divisiones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2 Flecha derecha"/>
          <p:cNvSpPr/>
          <p:nvPr/>
        </p:nvSpPr>
        <p:spPr>
          <a:xfrm>
            <a:off x="495190" y="1358740"/>
            <a:ext cx="165618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Estudiantes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2373655" y="1606122"/>
            <a:ext cx="410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wordwall.net/play/4786/298/547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17737" r="29722" b="23106"/>
          <a:stretch/>
        </p:blipFill>
        <p:spPr bwMode="auto">
          <a:xfrm>
            <a:off x="1277647" y="3011372"/>
            <a:ext cx="6300192" cy="348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6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Conversemos…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2100"/>
            <a:ext cx="1584176" cy="19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827585" y="2615488"/>
            <a:ext cx="7694680" cy="246969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¿Cómo te sientes el día de hoy</a:t>
            </a:r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?</a:t>
            </a: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¿Te gustaron las clase virtuales?</a:t>
            </a: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fue lo que más te costó entender en las clases de matemática?</a:t>
            </a: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es lo que más te gustó de las clases de matemática?</a:t>
            </a:r>
          </a:p>
          <a:p>
            <a:r>
              <a:rPr lang="es-CL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sugerencia harías para las realizaciones de las clases el próximo año?</a:t>
            </a: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CL" sz="2000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12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60032" y="38579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xplosión 2"/>
          <p:cNvSpPr/>
          <p:nvPr/>
        </p:nvSpPr>
        <p:spPr>
          <a:xfrm>
            <a:off x="4565316" y="2097493"/>
            <a:ext cx="4585367" cy="424638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hlinkClick r:id="rId8"/>
              </a:rPr>
              <a:t>https://</a:t>
            </a:r>
            <a:r>
              <a:rPr lang="es-CL" dirty="0" smtClean="0">
                <a:solidFill>
                  <a:schemeClr val="tx1"/>
                </a:solidFill>
                <a:hlinkClick r:id="rId8"/>
              </a:rPr>
              <a:t>wordwall.net/play/3759/377/488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>
                <a:hlinkClick r:id="rId9"/>
              </a:rPr>
              <a:t>https://wordwall.net/play/4011/290/400</a:t>
            </a:r>
            <a:r>
              <a:rPr lang="es-CL" dirty="0"/>
              <a:t> 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34444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10"/>
              </a:rPr>
              <a:t>https://</a:t>
            </a:r>
            <a:r>
              <a:rPr lang="es-CL" dirty="0" smtClean="0">
                <a:hlinkClick r:id="rId10"/>
              </a:rPr>
              <a:t>wordwall.net/es/resource/3759377/multiplicaci%C3%B3n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52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964400" y="1031979"/>
            <a:ext cx="3964424" cy="2204559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Ahora jugaremos a ¡aplastando topos!</a:t>
            </a:r>
          </a:p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¡Prepárate!</a:t>
            </a:r>
          </a:p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¡Tú puedes!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450" y="1196752"/>
            <a:ext cx="410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6"/>
              </a:rPr>
              <a:t>https://</a:t>
            </a:r>
            <a:r>
              <a:rPr lang="es-CL" dirty="0" smtClean="0">
                <a:hlinkClick r:id="rId6"/>
              </a:rPr>
              <a:t>wordwall.net/play/5912/568/586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18884" r="29722" b="24242"/>
          <a:stretch/>
        </p:blipFill>
        <p:spPr bwMode="auto">
          <a:xfrm>
            <a:off x="383707" y="2708920"/>
            <a:ext cx="45901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9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Fondos de pantalla Bandas del espectro de líneas de color 1920x1200 HD  Imagen">
            <a:extLst>
              <a:ext uri="{FF2B5EF4-FFF2-40B4-BE49-F238E27FC236}">
                <a16:creationId xmlns:a16="http://schemas.microsoft.com/office/drawing/2014/main" xmlns="" id="{F2F29501-0ACF-4DDB-AA0C-44F5AC18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8D977F08-D7E9-42F6-AAEA-DB6AEFF3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"/>
            <a:ext cx="9148465" cy="685591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E98D18DC-DFAD-484C-8697-02F00DFB7CCF}"/>
              </a:ext>
            </a:extLst>
          </p:cNvPr>
          <p:cNvGrpSpPr/>
          <p:nvPr/>
        </p:nvGrpSpPr>
        <p:grpSpPr>
          <a:xfrm>
            <a:off x="952182" y="5291983"/>
            <a:ext cx="7362096" cy="1682525"/>
            <a:chOff x="1638624" y="7081954"/>
            <a:chExt cx="13088170" cy="2243367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xmlns="" id="{97DD0F68-CA0E-48F2-82EE-DCD3CD0D38BE}"/>
                </a:ext>
              </a:extLst>
            </p:cNvPr>
            <p:cNvGrpSpPr/>
            <p:nvPr/>
          </p:nvGrpSpPr>
          <p:grpSpPr>
            <a:xfrm>
              <a:off x="1638624" y="7081954"/>
              <a:ext cx="13088170" cy="2128954"/>
              <a:chOff x="1638624" y="7081954"/>
              <a:chExt cx="13088170" cy="2128954"/>
            </a:xfrm>
          </p:grpSpPr>
          <p:pic>
            <p:nvPicPr>
              <p:cNvPr id="1026" name="Picture 2" descr="Imágenes de Flores | Vectores, fotos de stock y PSD gratuitos">
                <a:extLst>
                  <a:ext uri="{FF2B5EF4-FFF2-40B4-BE49-F238E27FC236}">
                    <a16:creationId xmlns:a16="http://schemas.microsoft.com/office/drawing/2014/main" xmlns="" id="{D6EDB489-DDDC-4721-9631-BAEFAFD43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10"/>
              <a:stretch/>
            </p:blipFill>
            <p:spPr bwMode="auto">
              <a:xfrm>
                <a:off x="5078899" y="7081954"/>
                <a:ext cx="6098200" cy="2062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Imágenes de Flores | Vectores, fotos de stock y PSD gratuitos">
                <a:extLst>
                  <a:ext uri="{FF2B5EF4-FFF2-40B4-BE49-F238E27FC236}">
                    <a16:creationId xmlns:a16="http://schemas.microsoft.com/office/drawing/2014/main" xmlns="" id="{A2CB3ACC-BD0F-4765-A539-7B50B45877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10"/>
              <a:stretch/>
            </p:blipFill>
            <p:spPr bwMode="auto">
              <a:xfrm>
                <a:off x="8628594" y="7134934"/>
                <a:ext cx="6098200" cy="2062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Imágenes de Flores | Vectores, fotos de stock y PSD gratuitos">
                <a:extLst>
                  <a:ext uri="{FF2B5EF4-FFF2-40B4-BE49-F238E27FC236}">
                    <a16:creationId xmlns:a16="http://schemas.microsoft.com/office/drawing/2014/main" xmlns="" id="{4AEE4B5B-A0F4-439E-86C7-A197102287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10"/>
              <a:stretch/>
            </p:blipFill>
            <p:spPr bwMode="auto">
              <a:xfrm>
                <a:off x="1638624" y="7104295"/>
                <a:ext cx="6098200" cy="2062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Imágenes de Flores | Vectores, fotos de stock y PSD gratuitos">
                <a:extLst>
                  <a:ext uri="{FF2B5EF4-FFF2-40B4-BE49-F238E27FC236}">
                    <a16:creationId xmlns:a16="http://schemas.microsoft.com/office/drawing/2014/main" xmlns="" id="{7526150C-4BFA-4B9A-8E66-D09554514D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88" t="51786" r="3848"/>
              <a:stretch/>
            </p:blipFill>
            <p:spPr bwMode="auto">
              <a:xfrm>
                <a:off x="5606465" y="7121005"/>
                <a:ext cx="1717496" cy="2075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Imágenes de Flores | Vectores, fotos de stock y PSD gratuitos">
                <a:extLst>
                  <a:ext uri="{FF2B5EF4-FFF2-40B4-BE49-F238E27FC236}">
                    <a16:creationId xmlns:a16="http://schemas.microsoft.com/office/drawing/2014/main" xmlns="" id="{8EBDB8C6-247D-4567-BF32-D2D72ED84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240" b="94570" l="6550" r="93930">
                            <a14:foregroundMark x1="17891" y1="34615" x2="17891" y2="34615"/>
                            <a14:foregroundMark x1="16294" y1="36878" x2="16294" y2="36878"/>
                            <a14:foregroundMark x1="19808" y1="40950" x2="19808" y2="40950"/>
                            <a14:foregroundMark x1="28594" y1="10407" x2="28594" y2="10407"/>
                            <a14:foregroundMark x1="28435" y1="12896" x2="28435" y2="12896"/>
                            <a14:foregroundMark x1="30511" y1="13122" x2="30511" y2="13122"/>
                            <a14:foregroundMark x1="33546" y1="13801" x2="33546" y2="13801"/>
                            <a14:foregroundMark x1="37220" y1="10407" x2="37220" y2="10407"/>
                            <a14:foregroundMark x1="35463" y1="7240" x2="35463" y2="7240"/>
                            <a14:foregroundMark x1="44249" y1="40045" x2="44249" y2="40045"/>
                            <a14:foregroundMark x1="43770" y1="39140" x2="43770" y2="39140"/>
                            <a14:foregroundMark x1="43291" y1="40724" x2="43291" y2="40724"/>
                            <a14:foregroundMark x1="37859" y1="41855" x2="37859" y2="41855"/>
                            <a14:foregroundMark x1="22364" y1="38462" x2="22364" y2="38462"/>
                            <a14:foregroundMark x1="19489" y1="42760" x2="19489" y2="42760"/>
                            <a14:foregroundMark x1="48403" y1="37783" x2="48403" y2="37783"/>
                            <a14:foregroundMark x1="48083" y1="35294" x2="48083" y2="35294"/>
                            <a14:foregroundMark x1="56869" y1="35294" x2="56869" y2="35294"/>
                            <a14:foregroundMark x1="77157" y1="17873" x2="77157" y2="17873"/>
                            <a14:foregroundMark x1="78594" y1="35294" x2="78594" y2="35294"/>
                            <a14:foregroundMark x1="75559" y1="38688" x2="75559" y2="38688"/>
                            <a14:foregroundMark x1="60224" y1="10407" x2="60224" y2="10407"/>
                            <a14:foregroundMark x1="51118" y1="33710" x2="51118" y2="33710"/>
                            <a14:foregroundMark x1="69169" y1="14932" x2="69169" y2="14932"/>
                            <a14:foregroundMark x1="63259" y1="12670" x2="63259" y2="12670"/>
                            <a14:foregroundMark x1="62141" y1="16290" x2="62141" y2="16290"/>
                            <a14:foregroundMark x1="62141" y1="15385" x2="62141" y2="15385"/>
                            <a14:foregroundMark x1="54633" y1="31448" x2="54633" y2="31448"/>
                            <a14:foregroundMark x1="53514" y1="30995" x2="53514" y2="30995"/>
                            <a14:foregroundMark x1="53834" y1="40498" x2="53834" y2="40498"/>
                            <a14:foregroundMark x1="79233" y1="29412" x2="79233" y2="29412"/>
                            <a14:foregroundMark x1="78275" y1="28959" x2="78275" y2="28959"/>
                            <a14:foregroundMark x1="80990" y1="30090" x2="80990" y2="30090"/>
                            <a14:foregroundMark x1="21565" y1="81222" x2="21565" y2="81222"/>
                            <a14:foregroundMark x1="48243" y1="72851" x2="48243" y2="72851"/>
                            <a14:foregroundMark x1="44409" y1="76244" x2="50479" y2="75113"/>
                            <a14:foregroundMark x1="78914" y1="71719" x2="85942" y2="72398"/>
                            <a14:foregroundMark x1="85942" y1="72398" x2="86581" y2="72172"/>
                            <a14:foregroundMark x1="78115" y1="64027" x2="78115" y2="64027"/>
                            <a14:foregroundMark x1="13738" y1="71493" x2="13738" y2="71493"/>
                            <a14:foregroundMark x1="6869" y1="76697" x2="6869" y2="76697"/>
                            <a14:foregroundMark x1="28115" y1="68778" x2="28115" y2="68778"/>
                            <a14:foregroundMark x1="11661" y1="61086" x2="11661" y2="61086"/>
                            <a14:foregroundMark x1="11022" y1="87330" x2="11022" y2="87330"/>
                            <a14:foregroundMark x1="10703" y1="58371" x2="10703" y2="58371"/>
                            <a14:foregroundMark x1="60383" y1="35294" x2="60383" y2="35294"/>
                            <a14:foregroundMark x1="72524" y1="71946" x2="74441" y2="72624"/>
                            <a14:foregroundMark x1="91693" y1="74208" x2="93930" y2="76923"/>
                            <a14:foregroundMark x1="69169" y1="77828" x2="72524" y2="77828"/>
                            <a14:foregroundMark x1="44249" y1="18326" x2="42812" y2="11991"/>
                            <a14:foregroundMark x1="42812" y1="11991" x2="42971" y2="9050"/>
                            <a14:foregroundMark x1="41054" y1="12670" x2="41374" y2="14253"/>
                            <a14:foregroundMark x1="54952" y1="11312" x2="55112" y2="8145"/>
                            <a14:foregroundMark x1="57827" y1="30543" x2="59744" y2="29638"/>
                            <a14:foregroundMark x1="62939" y1="37783" x2="61182" y2="34615"/>
                            <a14:foregroundMark x1="26358" y1="91176" x2="24601" y2="87104"/>
                            <a14:foregroundMark x1="9425" y1="88462" x2="12460" y2="84842"/>
                            <a14:foregroundMark x1="12460" y1="84842" x2="12460" y2="84842"/>
                            <a14:foregroundMark x1="16773" y1="66063" x2="17732" y2="66742"/>
                            <a14:foregroundMark x1="37061" y1="73303" x2="40895" y2="72398"/>
                            <a14:foregroundMark x1="40895" y1="72398" x2="40895" y2="72398"/>
                            <a14:foregroundMark x1="62780" y1="66063" x2="59585" y2="66063"/>
                            <a14:foregroundMark x1="62780" y1="71041" x2="59105" y2="69231"/>
                            <a14:foregroundMark x1="59744" y1="86199" x2="59744" y2="86199"/>
                            <a14:foregroundMark x1="53195" y1="94570" x2="53195" y2="94570"/>
                            <a14:foregroundMark x1="53195" y1="94570" x2="53195" y2="94570"/>
                            <a14:foregroundMark x1="63099" y1="91176" x2="63099" y2="91176"/>
                            <a14:foregroundMark x1="62460" y1="85973" x2="62460" y2="85973"/>
                            <a14:foregroundMark x1="61022" y1="88688" x2="61022" y2="88688"/>
                            <a14:foregroundMark x1="63259" y1="88688" x2="63259" y2="88688"/>
                            <a14:foregroundMark x1="60703" y1="83032" x2="60703" y2="83032"/>
                            <a14:foregroundMark x1="85304" y1="56109" x2="85304" y2="56109"/>
                            <a14:foregroundMark x1="79233" y1="89819" x2="79872" y2="89367"/>
                            <a14:foregroundMark x1="81789" y1="91855" x2="81789" y2="91855"/>
                            <a14:foregroundMark x1="84185" y1="92308" x2="83706" y2="90045"/>
                            <a14:foregroundMark x1="85144" y1="61538" x2="85144" y2="61538"/>
                            <a14:foregroundMark x1="16613" y1="89367" x2="16613" y2="89367"/>
                            <a14:foregroundMark x1="21565" y1="92308" x2="20447" y2="88688"/>
                            <a14:foregroundMark x1="16294" y1="90498" x2="17252" y2="87557"/>
                            <a14:foregroundMark x1="37061" y1="67195" x2="37061" y2="67195"/>
                            <a14:foregroundMark x1="79393" y1="30317" x2="76837" y2="298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88" t="51786" r="3848"/>
              <a:stretch/>
            </p:blipFill>
            <p:spPr bwMode="auto">
              <a:xfrm>
                <a:off x="9122968" y="7134934"/>
                <a:ext cx="1717496" cy="2075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413CB367-9DF4-4C42-B3B2-76DA85CF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251" y="7169322"/>
              <a:ext cx="2469840" cy="212867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201CC4F7-DD79-4DB1-A395-965ED7230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935" y="7150335"/>
              <a:ext cx="2469840" cy="212867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44B9BA59-B9D2-4118-A24F-C8E2B33B8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660" y="7196651"/>
              <a:ext cx="2469840" cy="212867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AECDBCE0-5DDB-406C-98D2-81988B00E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7299" y="7194011"/>
              <a:ext cx="2469840" cy="2128670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1CCE77E-C32F-46C1-BEDF-AE299B2D82EF}"/>
              </a:ext>
            </a:extLst>
          </p:cNvPr>
          <p:cNvSpPr/>
          <p:nvPr/>
        </p:nvSpPr>
        <p:spPr>
          <a:xfrm>
            <a:off x="1520448" y="1599455"/>
            <a:ext cx="6103106" cy="1597053"/>
          </a:xfrm>
          <a:prstGeom prst="rect">
            <a:avLst/>
          </a:prstGeom>
          <a:noFill/>
        </p:spPr>
        <p:txBody>
          <a:bodyPr wrap="none" lIns="57607" tIns="28804" rIns="57607" bIns="2880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s-ES" sz="5000" b="1" dirty="0">
                <a:ln>
                  <a:solidFill>
                    <a:schemeClr val="tx2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  <a:latin typeface="Matura MT Script Capitals" panose="03020802060602070202" pitchFamily="66" charset="0"/>
              </a:rPr>
              <a:t>Colegio Jean </a:t>
            </a:r>
            <a:r>
              <a:rPr lang="es-ES" sz="5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  <a:latin typeface="Matura MT Script Capitals" panose="03020802060602070202" pitchFamily="66" charset="0"/>
              </a:rPr>
              <a:t>Piaget</a:t>
            </a:r>
          </a:p>
          <a:p>
            <a:pPr algn="ctr"/>
            <a:r>
              <a:rPr lang="es-ES" sz="5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  <a:latin typeface="Matura MT Script Capitals" panose="03020802060602070202" pitchFamily="66" charset="0"/>
              </a:rPr>
              <a:t>Premiación</a:t>
            </a:r>
            <a:endParaRPr lang="es-ES" sz="5000" b="1" dirty="0">
              <a:ln>
                <a:solidFill>
                  <a:schemeClr val="tx2">
                    <a:lumMod val="50000"/>
                  </a:schemeClr>
                </a:solidFill>
              </a:ln>
              <a:blipFill>
                <a:blip r:embed="rId7"/>
                <a:tile tx="0" ty="0" sx="100000" sy="100000" flip="none" algn="tl"/>
              </a:blipFill>
              <a:latin typeface="Matura MT Script Capitals" panose="03020802060602070202" pitchFamily="66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DFC7EC3E-7F7B-4621-A72F-3E3350549C59}"/>
              </a:ext>
            </a:extLst>
          </p:cNvPr>
          <p:cNvSpPr/>
          <p:nvPr/>
        </p:nvSpPr>
        <p:spPr>
          <a:xfrm>
            <a:off x="1781668" y="3312473"/>
            <a:ext cx="5302775" cy="2135662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s-ES" sz="4500" b="1" dirty="0">
                <a:ln>
                  <a:solidFill>
                    <a:schemeClr val="tx2">
                      <a:lumMod val="50000"/>
                    </a:schemeClr>
                  </a:solidFill>
                </a:ln>
                <a:blipFill>
                  <a:blip r:embed="rId7"/>
                  <a:tile tx="0" ty="0" sx="100000" sy="100000" flip="none" algn="tl"/>
                </a:blipFill>
                <a:latin typeface="Matura MT Script Capitals" panose="03020802060602070202" pitchFamily="66" charset="0"/>
              </a:rPr>
              <a:t>Campeones Matemáticos año 2020</a:t>
            </a:r>
            <a:endParaRPr lang="es-ES" sz="4500" b="1" dirty="0">
              <a:ln>
                <a:solidFill>
                  <a:schemeClr val="tx2">
                    <a:lumMod val="50000"/>
                  </a:schemeClr>
                </a:solidFill>
              </a:ln>
              <a:blipFill>
                <a:blip r:embed="rId7"/>
                <a:tile tx="0" ty="0" sx="100000" sy="100000" flip="none" algn="tl"/>
              </a:blipFill>
              <a:latin typeface="Matura MT Script Capitals" panose="03020802060602070202" pitchFamily="66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8" y="3212976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78" y="3068960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522818"/>
      </p:ext>
    </p:extLst>
  </p:cSld>
  <p:clrMapOvr>
    <a:masterClrMapping/>
  </p:clrMapOvr>
  <p:transition spd="slow" advTm="844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212</Words>
  <Application>Microsoft Office PowerPoint</Application>
  <PresentationFormat>Presentación en pantalla (4:3)</PresentationFormat>
  <Paragraphs>47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1_Tema de Office</vt:lpstr>
      <vt:lpstr>PLANIFICACIÓN  PARA CLASES VIRTUALES SEMANA N°38 FECHA : Jueves 17 de Diciembre CURSO: 5° Básico Matemática</vt:lpstr>
      <vt:lpstr>Presentación de PowerPoint</vt:lpstr>
      <vt:lpstr>Presentación de PowerPoint</vt:lpstr>
      <vt:lpstr>Desafío matemático: ¡Juguemos! ¡Atentos!</vt:lpstr>
      <vt:lpstr>Conversemos…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277</cp:revision>
  <dcterms:created xsi:type="dcterms:W3CDTF">2020-07-06T03:06:52Z</dcterms:created>
  <dcterms:modified xsi:type="dcterms:W3CDTF">2020-12-11T03:16:59Z</dcterms:modified>
</cp:coreProperties>
</file>