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314" r:id="rId4"/>
    <p:sldId id="259" r:id="rId5"/>
    <p:sldId id="265" r:id="rId6"/>
    <p:sldId id="313" r:id="rId7"/>
    <p:sldId id="315" r:id="rId8"/>
    <p:sldId id="310" r:id="rId9"/>
    <p:sldId id="308" r:id="rId10"/>
    <p:sldId id="309" r:id="rId11"/>
    <p:sldId id="305" r:id="rId12"/>
    <p:sldId id="318" r:id="rId13"/>
    <p:sldId id="316" r:id="rId14"/>
    <p:sldId id="279" r:id="rId15"/>
    <p:sldId id="317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FF66"/>
    <a:srgbClr val="FF99FF"/>
    <a:srgbClr val="3333CC"/>
    <a:srgbClr val="00FF00"/>
    <a:srgbClr val="00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76" d="100"/>
          <a:sy n="76" d="100"/>
        </p:scale>
        <p:origin x="-121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BFD78-B61A-4197-B376-14D0B9655D79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63686-BD27-4218-A66A-D0C15A559F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772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1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3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2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CN7TdgUMg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hyperlink" Target="https://docs.google.com/forms/d/e/1FAIpQLScJLzChWxW17RlEs1pcPUzMzqwt78CioyVd8MoeN0lbrzmqnQ/viewform" TargetMode="Externa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ePKL39EB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s-CL" sz="1600" dirty="0" smtClean="0"/>
              <a:t>                                                                                    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PLANIFICACIÓN PARA EL </a:t>
            </a:r>
            <a:r>
              <a:rPr lang="es-CL" sz="2000" b="1" u="sng" dirty="0" smtClean="0"/>
              <a:t>AUTOAPRENDIZAJE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SEMANA </a:t>
            </a:r>
            <a:r>
              <a:rPr lang="es-CL" sz="2000" b="1" u="sng" dirty="0" smtClean="0"/>
              <a:t>12  </a:t>
            </a:r>
            <a:r>
              <a:rPr lang="es-CL" sz="2000" b="1" u="sng" dirty="0" smtClean="0"/>
              <a:t>DEL  </a:t>
            </a:r>
            <a:r>
              <a:rPr lang="es-CL" sz="2000" b="1" u="sng" dirty="0" smtClean="0"/>
              <a:t>15</a:t>
            </a:r>
            <a:r>
              <a:rPr lang="es-CL" sz="2000" b="1" u="sng" dirty="0" smtClean="0"/>
              <a:t>  </a:t>
            </a:r>
            <a:r>
              <a:rPr lang="es-CL" sz="2000" b="1" u="sng" dirty="0" smtClean="0"/>
              <a:t>de JUNIO AL    </a:t>
            </a:r>
            <a:r>
              <a:rPr lang="es-CL" sz="2000" b="1" u="sng" dirty="0" smtClean="0"/>
              <a:t>19  </a:t>
            </a:r>
            <a:r>
              <a:rPr lang="es-CL" sz="2000" b="1" u="sng" dirty="0" smtClean="0"/>
              <a:t>DE JUNIO </a:t>
            </a:r>
            <a:r>
              <a:rPr lang="es-CL" sz="2000" b="1" u="sng" dirty="0"/>
              <a:t>2020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924185"/>
              </p:ext>
            </p:extLst>
          </p:nvPr>
        </p:nvGraphicFramePr>
        <p:xfrm>
          <a:off x="323528" y="1916833"/>
          <a:ext cx="8208912" cy="3325332"/>
        </p:xfrm>
        <a:graphic>
          <a:graphicData uri="http://schemas.openxmlformats.org/drawingml/2006/table">
            <a:tbl>
              <a:tblPr/>
              <a:tblGrid>
                <a:gridCol w="2357747"/>
                <a:gridCol w="5851165"/>
              </a:tblGrid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TÍTULO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 1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ASIGNATURA/CURSO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MATEMÁTICA 6° BÁSICO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 PROFESORA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Constanza </a:t>
                      </a:r>
                      <a:r>
                        <a:rPr lang="es-CL" sz="1200" dirty="0" err="1">
                          <a:effectLst/>
                          <a:latin typeface="Calibri"/>
                        </a:rPr>
                        <a:t>Estefani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 Barrios Valenzuela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CONTENIDO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Fracciones  Equivalentes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7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OBJETIVO DE APRENDIZAJE DE LA UNIDAD 1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dirty="0">
                          <a:effectLst/>
                          <a:latin typeface="Arial"/>
                        </a:rPr>
                        <a:t> </a:t>
                      </a:r>
                      <a:r>
                        <a:rPr lang="es-CL" sz="1200" dirty="0" smtClean="0">
                          <a:effectLst/>
                          <a:latin typeface="Arial"/>
                        </a:rPr>
                        <a:t>(OA 5) Demostrar que comprende las fracciones y números mixtos: identificando y determinando equivalencias entre fracciones impropias y números mixtos, usando material concreto y representaciones pictóricas de manera manual y/o software educativo; representando estos números en la recta numérica.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OBJETIVO DE LA CLASE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aseline="0" dirty="0" smtClean="0">
                          <a:effectLst/>
                          <a:latin typeface="+mn-lt"/>
                        </a:rPr>
                        <a:t>Identificar fracciones equivalentes.</a:t>
                      </a:r>
                      <a:endParaRPr lang="es-CL" sz="1200" baseline="0" dirty="0" smtClean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MOTIVACIÓN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DESAFÍO: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Problema del día</a:t>
                      </a: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25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" y="1113059"/>
            <a:ext cx="6408712" cy="210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6 Marcador de contenido"/>
          <p:cNvSpPr>
            <a:spLocks noGrp="1"/>
          </p:cNvSpPr>
          <p:nvPr>
            <p:ph idx="1"/>
          </p:nvPr>
        </p:nvSpPr>
        <p:spPr>
          <a:xfrm>
            <a:off x="2348555" y="188640"/>
            <a:ext cx="418680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s-CL" sz="2800" dirty="0" smtClean="0"/>
          </a:p>
          <a:p>
            <a:pPr algn="ctr"/>
            <a:endParaRPr lang="es-CL" sz="2800" dirty="0" smtClean="0"/>
          </a:p>
          <a:p>
            <a:pPr marL="0" indent="0" algn="ctr">
              <a:buNone/>
            </a:pPr>
            <a:r>
              <a:rPr lang="es-CL" sz="8000" b="1" dirty="0" smtClean="0">
                <a:latin typeface="Century Gothic" pitchFamily="34" charset="0"/>
              </a:rPr>
              <a:t>EJEMPLOS</a:t>
            </a:r>
            <a:endParaRPr lang="es-CL" sz="2800" dirty="0"/>
          </a:p>
          <a:p>
            <a:pPr algn="ctr"/>
            <a:endParaRPr lang="es-C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3816424" cy="32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2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016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L" sz="2800" b="1" dirty="0">
                <a:latin typeface="Century Gothic" pitchFamily="34" charset="0"/>
              </a:rPr>
              <a:t>Para comprobar si dos fracciones son equivalentes se multiplican de manera cruzada el denominador con el numerador, si el resultado es el mismo son equivalentes.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1814"/>
            <a:ext cx="5895975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5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2700"/>
            <a:ext cx="912653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572" y="1916832"/>
            <a:ext cx="7344816" cy="63894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Observa el siguiente video explicativo realizada por la profesora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4293096"/>
            <a:ext cx="7499176" cy="892696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youtu.be/KCN7TdgUMg8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5" name="4 Flecha abajo"/>
          <p:cNvSpPr/>
          <p:nvPr/>
        </p:nvSpPr>
        <p:spPr>
          <a:xfrm>
            <a:off x="3779912" y="3140968"/>
            <a:ext cx="122413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5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" y="0"/>
            <a:ext cx="8229600" cy="836712"/>
          </a:xfrm>
        </p:spPr>
        <p:txBody>
          <a:bodyPr>
            <a:noAutofit/>
          </a:bodyPr>
          <a:lstStyle/>
          <a:p>
            <a:r>
              <a:rPr lang="es-CL" sz="3200" dirty="0" smtClean="0"/>
              <a:t>Realiza la siguiente actividad en tu cuaderno: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5127" y="5661248"/>
            <a:ext cx="8698873" cy="6189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sz="2000" dirty="0" smtClean="0"/>
              <a:t>II.- Realiza la actividad 5 de la página 43 del texto del estudiante. (puedes realizar la actividad en forma individual)</a:t>
            </a:r>
            <a:endParaRPr lang="es-CL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5" b="1"/>
          <a:stretch/>
        </p:blipFill>
        <p:spPr bwMode="auto">
          <a:xfrm>
            <a:off x="774545" y="836712"/>
            <a:ext cx="6336704" cy="45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347864" y="836712"/>
            <a:ext cx="565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Puedes utilizar la estrategia que más fácil sea para ti.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5661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616901" y="121097"/>
            <a:ext cx="3798168" cy="6303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50473" y="62593"/>
            <a:ext cx="6131024" cy="70609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Ticket de salida</a:t>
            </a:r>
            <a:endParaRPr lang="es-CL" dirty="0"/>
          </a:p>
        </p:txBody>
      </p:sp>
      <p:pic>
        <p:nvPicPr>
          <p:cNvPr id="2056" name="Picture 8" descr="Ventanas | juegos-y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4077072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93812" y="2636912"/>
            <a:ext cx="8211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hlinkClick r:id="rId5"/>
              </a:rPr>
              <a:t>https://docs.google.com/forms/d/e/1FAIpQLScJLzChWxW17RlEs1pcPUzMzqwt78CioyVd8MoeN0lbrzmqnQ/viewform</a:t>
            </a:r>
            <a:endParaRPr lang="es-CL" dirty="0"/>
          </a:p>
        </p:txBody>
      </p:sp>
      <p:sp>
        <p:nvSpPr>
          <p:cNvPr id="6" name="5 Llamada de flecha hacia abajo"/>
          <p:cNvSpPr/>
          <p:nvPr/>
        </p:nvSpPr>
        <p:spPr>
          <a:xfrm>
            <a:off x="2319741" y="974405"/>
            <a:ext cx="4392488" cy="151216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Responde ticket de salida en el siguiente link</a:t>
            </a:r>
            <a:endParaRPr lang="es-CL" dirty="0"/>
          </a:p>
        </p:txBody>
      </p:sp>
      <p:sp>
        <p:nvSpPr>
          <p:cNvPr id="8" name="7 Llamada ovalada"/>
          <p:cNvSpPr/>
          <p:nvPr/>
        </p:nvSpPr>
        <p:spPr>
          <a:xfrm>
            <a:off x="3410891" y="3470690"/>
            <a:ext cx="5434191" cy="3270677"/>
          </a:xfrm>
          <a:prstGeom prst="wedgeEllipseCallout">
            <a:avLst>
              <a:gd name="adj1" fmla="val -68323"/>
              <a:gd name="adj2" fmla="val 20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Importante: al ingresar al link se envía automáticamente tu ticket de salida, no es necesario sacar foto.</a:t>
            </a:r>
          </a:p>
          <a:p>
            <a:pPr algn="ctr"/>
            <a:endParaRPr lang="es-CL" sz="2000" b="1" dirty="0" smtClean="0"/>
          </a:p>
          <a:p>
            <a:pPr algn="ctr"/>
            <a:r>
              <a:rPr lang="es-CL" b="1" i="1" dirty="0" smtClean="0"/>
              <a:t>Si no puedes responder tu ticket de salida de forma online copia </a:t>
            </a:r>
            <a:r>
              <a:rPr lang="es-CL" sz="1600" i="1" dirty="0" smtClean="0"/>
              <a:t>en tu cuaderno la pregunta y  la respuesta y luego envías un foto.</a:t>
            </a:r>
          </a:p>
          <a:p>
            <a:pPr algn="ctr"/>
            <a:r>
              <a:rPr lang="es-CL" b="1" i="1" dirty="0" smtClean="0"/>
              <a:t>Revisa la siguiente presentación</a:t>
            </a:r>
            <a:endParaRPr lang="es-CL" b="1" i="1" dirty="0"/>
          </a:p>
        </p:txBody>
      </p:sp>
      <p:sp>
        <p:nvSpPr>
          <p:cNvPr id="9" name="8 Flecha abajo"/>
          <p:cNvSpPr/>
          <p:nvPr/>
        </p:nvSpPr>
        <p:spPr>
          <a:xfrm>
            <a:off x="5724128" y="6381328"/>
            <a:ext cx="864096" cy="3600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My_AudioRecor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320" y="768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2616901" y="121097"/>
            <a:ext cx="3798168" cy="6303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0" t="11706" r="26933" b="12879"/>
          <a:stretch/>
        </p:blipFill>
        <p:spPr bwMode="auto">
          <a:xfrm>
            <a:off x="14567" y="1133587"/>
            <a:ext cx="4612584" cy="423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50473" y="62593"/>
            <a:ext cx="6131024" cy="70609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Ticket de salida</a:t>
            </a:r>
            <a:endParaRPr lang="es-CL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t="13492" r="28160" b="8144"/>
          <a:stretch/>
        </p:blipFill>
        <p:spPr bwMode="auto">
          <a:xfrm>
            <a:off x="4637736" y="998409"/>
            <a:ext cx="4266601" cy="416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7" y="4869160"/>
            <a:ext cx="2043113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5815"/>
              </p:ext>
            </p:extLst>
          </p:nvPr>
        </p:nvGraphicFramePr>
        <p:xfrm>
          <a:off x="457200" y="1600200"/>
          <a:ext cx="8147248" cy="3563166"/>
        </p:xfrm>
        <a:graphic>
          <a:graphicData uri="http://schemas.openxmlformats.org/drawingml/2006/table">
            <a:tbl>
              <a:tblPr/>
              <a:tblGrid>
                <a:gridCol w="2340036"/>
                <a:gridCol w="5807212"/>
              </a:tblGrid>
              <a:tr h="17983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ACTIVIDAD(ES) Y RECURSOS PEDAGÓGICOS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>
                          <a:effectLst/>
                          <a:latin typeface="Calibri"/>
                        </a:rPr>
                        <a:t>Actividades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: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Problema del día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Preguntas de inicio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Recordar algunos conceptos importantes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Observan videos explicativos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Realizan ejercicios relacionados con el contenido</a:t>
                      </a:r>
                    </a:p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s-CL" sz="1200" b="1" u="sng" dirty="0" smtClean="0">
                        <a:effectLst/>
                        <a:latin typeface="Calibri"/>
                      </a:endParaRPr>
                    </a:p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CL" sz="1200" b="1" u="sng" dirty="0" smtClean="0">
                          <a:effectLst/>
                          <a:latin typeface="Calibri"/>
                        </a:rPr>
                        <a:t>Recursos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: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PPT en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forma digital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Cuaderno de la asignatura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Lápiz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Goma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Acceso a video explicativo.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EVALUACIÓN</a:t>
                      </a:r>
                      <a:endParaRPr lang="es-CL" sz="120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 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EVALUACIÓN FORMATIVA (ticket de salida)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200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200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Correo electrónico: Constanza.barrios@colegio-jeanpiaget.cl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5893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2700"/>
            <a:ext cx="912653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699792" y="1268760"/>
            <a:ext cx="374441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406" y="98072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 smtClean="0">
                <a:latin typeface="Comic Sans MS" pitchFamily="66" charset="0"/>
              </a:rPr>
              <a:t>Para comenzar:</a:t>
            </a:r>
            <a:endParaRPr lang="es-CL" sz="36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276872"/>
            <a:ext cx="6696744" cy="3362672"/>
          </a:xfrm>
        </p:spPr>
        <p:txBody>
          <a:bodyPr>
            <a:noAutofit/>
          </a:bodyPr>
          <a:lstStyle/>
          <a:p>
            <a:pPr algn="just"/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Recuerda que no es necesario imprimir este </a:t>
            </a:r>
            <a:r>
              <a:rPr lang="es-CL" sz="2400" dirty="0" err="1" smtClean="0">
                <a:solidFill>
                  <a:srgbClr val="0070C0"/>
                </a:solidFill>
                <a:latin typeface="Comic Sans MS" pitchFamily="66" charset="0"/>
              </a:rPr>
              <a:t>power</a:t>
            </a:r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CL" sz="2400" dirty="0" err="1" smtClean="0">
                <a:solidFill>
                  <a:srgbClr val="0070C0"/>
                </a:solidFill>
                <a:latin typeface="Comic Sans MS" pitchFamily="66" charset="0"/>
              </a:rPr>
              <a:t>point</a:t>
            </a:r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algn="just"/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Te sugiero descargar en tu </a:t>
            </a:r>
            <a:r>
              <a:rPr lang="es-CL" sz="2400" dirty="0" err="1" smtClean="0">
                <a:solidFill>
                  <a:srgbClr val="0070C0"/>
                </a:solidFill>
                <a:latin typeface="Comic Sans MS" pitchFamily="66" charset="0"/>
              </a:rPr>
              <a:t>tablet</a:t>
            </a:r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, PC o celular la aplicación WPS </a:t>
            </a:r>
            <a:r>
              <a:rPr lang="es-CL" sz="2400" dirty="0" err="1" smtClean="0">
                <a:solidFill>
                  <a:srgbClr val="0070C0"/>
                </a:solidFill>
                <a:latin typeface="Comic Sans MS" pitchFamily="66" charset="0"/>
              </a:rPr>
              <a:t>Oficce</a:t>
            </a:r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, que permite escuchar los audios sin problema.</a:t>
            </a:r>
          </a:p>
          <a:p>
            <a:pPr algn="just"/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Recuerda que tu reporte es el ticket de salida, las otras actividades deben quedar registradas en el cuaderno o el libro.</a:t>
            </a:r>
            <a:endParaRPr lang="es-CL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My_AudioRecord[3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350" y="130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2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" y="21523"/>
            <a:ext cx="9127097" cy="688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57749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rgbClr val="0070C0"/>
                </a:solidFill>
                <a:latin typeface="Comic Sans MS" pitchFamily="66" charset="0"/>
              </a:rPr>
              <a:t>PROBLEMA DEL DÍA</a:t>
            </a:r>
            <a:endParaRPr lang="es-CL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390619" y="3082166"/>
            <a:ext cx="6245751" cy="2263018"/>
            <a:chOff x="1462" y="658"/>
            <a:chExt cx="10067" cy="2125"/>
          </a:xfrm>
        </p:grpSpPr>
        <p:sp>
          <p:nvSpPr>
            <p:cNvPr id="8" name="AutoShape 10"/>
            <p:cNvSpPr>
              <a:spLocks/>
            </p:cNvSpPr>
            <p:nvPr/>
          </p:nvSpPr>
          <p:spPr bwMode="auto">
            <a:xfrm>
              <a:off x="1484" y="680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FF6699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303" y="658"/>
              <a:ext cx="0" cy="1460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1484" y="2096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FF6699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62" y="660"/>
              <a:ext cx="0" cy="2123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85" y="2761"/>
              <a:ext cx="10023" cy="0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1529" y="660"/>
              <a:ext cx="0" cy="2123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572" y="2127"/>
              <a:ext cx="1170" cy="2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Respuesta: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413" y="707"/>
              <a:ext cx="1241" cy="2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Operatoria: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572" y="707"/>
              <a:ext cx="686" cy="2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Datos: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2947168" y="1683137"/>
            <a:ext cx="3329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Comic Sans MS" pitchFamily="66" charset="0"/>
              </a:rPr>
              <a:t>Resuélvelo en tu cuaderno</a:t>
            </a:r>
            <a:endParaRPr lang="es-CL" sz="1400" i="1" dirty="0">
              <a:latin typeface="Comic Sans MS" pitchFamily="66" charset="0"/>
            </a:endParaRPr>
          </a:p>
        </p:txBody>
      </p:sp>
      <p:pic>
        <p:nvPicPr>
          <p:cNvPr id="3077" name="Picture 5" descr="https://www.google.com.ar/blank.html (con imágenes) | Gif de hola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90" y="5121522"/>
            <a:ext cx="1705372" cy="149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6" b="64257"/>
          <a:stretch/>
        </p:blipFill>
        <p:spPr bwMode="auto">
          <a:xfrm>
            <a:off x="1375675" y="2165038"/>
            <a:ext cx="6120679" cy="82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y_AudioRecord[15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859" y="1532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2700"/>
            <a:ext cx="912653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1755" y="1477826"/>
            <a:ext cx="6668776" cy="1152128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entury Gothic" pitchFamily="34" charset="0"/>
              </a:rPr>
              <a:t>Para comenzar la clase y activar tus conocimientos, responde en forma oral, las siguientes preguntas:</a:t>
            </a:r>
            <a:endParaRPr lang="es-CL" sz="2000" dirty="0">
              <a:latin typeface="Century Gothic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331640" y="2655315"/>
            <a:ext cx="6322777" cy="273630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s-CL" dirty="0">
                <a:solidFill>
                  <a:schemeClr val="tx1"/>
                </a:solidFill>
                <a:latin typeface="Century Gothic" pitchFamily="34" charset="0"/>
              </a:rPr>
              <a:t>¿Qué aprendimos la clase anterior? </a:t>
            </a:r>
            <a:endParaRPr lang="es-CL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CL" dirty="0" smtClean="0">
                <a:solidFill>
                  <a:schemeClr val="tx1"/>
                </a:solidFill>
                <a:latin typeface="Century Gothic" pitchFamily="34" charset="0"/>
              </a:rPr>
              <a:t>¿</a:t>
            </a:r>
            <a:r>
              <a:rPr lang="es-CL" dirty="0">
                <a:solidFill>
                  <a:schemeClr val="tx1"/>
                </a:solidFill>
                <a:latin typeface="Century Gothic" pitchFamily="34" charset="0"/>
              </a:rPr>
              <a:t>Cómo se ubica una fracción en la recta numérica? </a:t>
            </a:r>
            <a:endParaRPr lang="es-CL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CL" dirty="0" smtClean="0">
                <a:solidFill>
                  <a:schemeClr val="tx1"/>
                </a:solidFill>
                <a:latin typeface="Century Gothic" pitchFamily="34" charset="0"/>
              </a:rPr>
              <a:t>¿</a:t>
            </a:r>
            <a:r>
              <a:rPr lang="es-CL" dirty="0">
                <a:solidFill>
                  <a:schemeClr val="tx1"/>
                </a:solidFill>
                <a:latin typeface="Century Gothic" pitchFamily="34" charset="0"/>
              </a:rPr>
              <a:t>Qué es una fracción equivalente?</a:t>
            </a:r>
          </a:p>
        </p:txBody>
      </p:sp>
      <p:pic>
        <p:nvPicPr>
          <p:cNvPr id="3" name="My_AudioRecord[12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"/>
            <a:ext cx="912653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6173" y="3717032"/>
            <a:ext cx="6696744" cy="1689051"/>
          </a:xfrm>
        </p:spPr>
        <p:txBody>
          <a:bodyPr/>
          <a:lstStyle/>
          <a:p>
            <a:pPr marL="0" indent="0" algn="ctr">
              <a:buNone/>
            </a:pPr>
            <a:r>
              <a:rPr lang="es-ES" u="sng" dirty="0">
                <a:hlinkClick r:id="rId3"/>
              </a:rPr>
              <a:t>https://www.youtube.com/watch?v=osePKL39EBo</a:t>
            </a:r>
            <a:endParaRPr lang="es-CL" dirty="0"/>
          </a:p>
        </p:txBody>
      </p:sp>
      <p:sp>
        <p:nvSpPr>
          <p:cNvPr id="4" name="3 Llamada de flecha hacia abajo"/>
          <p:cNvSpPr/>
          <p:nvPr/>
        </p:nvSpPr>
        <p:spPr>
          <a:xfrm>
            <a:off x="1078818" y="1556792"/>
            <a:ext cx="6445510" cy="2160240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comenzar la clase observa el siguiente video, que nos ayudará  a introducirnos a nuestro tema del día de hoy: LAS FRACCIONES EQUIVALENTES.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576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2700"/>
            <a:ext cx="912653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491858" cy="1143000"/>
          </a:xfrm>
        </p:spPr>
        <p:txBody>
          <a:bodyPr>
            <a:normAutofit/>
          </a:bodyPr>
          <a:lstStyle/>
          <a:p>
            <a:r>
              <a:rPr lang="es-CL" sz="2800" dirty="0" smtClean="0">
                <a:latin typeface="Comic Sans MS" pitchFamily="66" charset="0"/>
              </a:rPr>
              <a:t>¿Qué es una fracción equivalente?</a:t>
            </a:r>
            <a:endParaRPr lang="es-CL" sz="28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187624" y="1988840"/>
            <a:ext cx="6264696" cy="34563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E156DC50-C40B-469B-9CD8-AEFC0009E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7" y="2204864"/>
            <a:ext cx="6264697" cy="2952328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es-CL" sz="2400" dirty="0">
                <a:latin typeface="Comic Sans MS" pitchFamily="66" charset="0"/>
              </a:rPr>
              <a:t>Las fracciones equivalentes son aquellas que representan la misma cantidad.</a:t>
            </a:r>
          </a:p>
          <a:p>
            <a:pPr algn="just"/>
            <a:r>
              <a:rPr lang="es-CL" sz="2400" dirty="0" smtClean="0">
                <a:latin typeface="Comic Sans MS" pitchFamily="66" charset="0"/>
              </a:rPr>
              <a:t>Numerador </a:t>
            </a:r>
            <a:r>
              <a:rPr lang="es-CL" sz="2400" dirty="0">
                <a:latin typeface="Comic Sans MS" pitchFamily="66" charset="0"/>
              </a:rPr>
              <a:t>y </a:t>
            </a:r>
            <a:r>
              <a:rPr lang="es-CL" sz="2400" dirty="0" smtClean="0">
                <a:latin typeface="Comic Sans MS" pitchFamily="66" charset="0"/>
              </a:rPr>
              <a:t>denominador no son iguales a la anterior, </a:t>
            </a:r>
            <a:r>
              <a:rPr lang="es-CL" sz="2400" b="1" dirty="0">
                <a:latin typeface="Comic Sans MS" pitchFamily="66" charset="0"/>
              </a:rPr>
              <a:t>pero valen lo mismo</a:t>
            </a:r>
            <a:r>
              <a:rPr lang="es-CL" sz="2400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es-CL" sz="2400" dirty="0" smtClean="0">
                <a:latin typeface="Comic Sans MS" pitchFamily="66" charset="0"/>
              </a:rPr>
              <a:t>Se pueden obtener mediante amplificación y simplificación</a:t>
            </a:r>
            <a:endParaRPr lang="es-CL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Marcador de contenido"/>
          <p:cNvSpPr>
            <a:spLocks noGrp="1"/>
          </p:cNvSpPr>
          <p:nvPr>
            <p:ph idx="1"/>
          </p:nvPr>
        </p:nvSpPr>
        <p:spPr>
          <a:xfrm>
            <a:off x="611560" y="620688"/>
            <a:ext cx="7704855" cy="1512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s-CL" sz="2800" dirty="0" smtClean="0"/>
          </a:p>
          <a:p>
            <a:pPr algn="ctr"/>
            <a:endParaRPr lang="es-CL" sz="2800" dirty="0" smtClean="0"/>
          </a:p>
          <a:p>
            <a:pPr marL="0" indent="0" algn="ctr">
              <a:buNone/>
            </a:pPr>
            <a:r>
              <a:rPr lang="es-CL" sz="7400" b="1" dirty="0">
                <a:latin typeface="Comic Sans MS" pitchFamily="66" charset="0"/>
              </a:rPr>
              <a:t>Para obtener otra fracción equivalente a una dada, nos basta con multiplicar o dividir sus términos por el mismo número.</a:t>
            </a:r>
          </a:p>
          <a:p>
            <a:pPr algn="ctr"/>
            <a:endParaRPr lang="es-CL" sz="2800" dirty="0"/>
          </a:p>
          <a:p>
            <a:pPr algn="ctr"/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21528"/>
            <a:ext cx="3506884" cy="342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7"/>
            <a:ext cx="4436396" cy="345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0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619672" y="332656"/>
            <a:ext cx="6203032" cy="9647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s-CL" sz="2800" dirty="0" smtClean="0"/>
          </a:p>
          <a:p>
            <a:pPr algn="ctr"/>
            <a:endParaRPr lang="es-CL" sz="2800" dirty="0" smtClean="0"/>
          </a:p>
          <a:p>
            <a:pPr marL="0" indent="0" algn="ctr">
              <a:buNone/>
            </a:pPr>
            <a:r>
              <a:rPr lang="es-CL" sz="8000" b="1" dirty="0">
                <a:latin typeface="Century Gothic" pitchFamily="34" charset="0"/>
              </a:rPr>
              <a:t>¿Cómo hacer fracciones equivalentes?</a:t>
            </a:r>
            <a:endParaRPr lang="es-CL" sz="2800" dirty="0"/>
          </a:p>
          <a:p>
            <a:pPr algn="ctr"/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8515"/>
            <a:ext cx="8175699" cy="445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98523" y="170851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FF0000"/>
                </a:solidFill>
              </a:rPr>
              <a:t>Simplificación</a:t>
            </a:r>
            <a:endParaRPr lang="es-CL" sz="24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7976" y="406705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FF0000"/>
                </a:solidFill>
              </a:rPr>
              <a:t>Amplificación</a:t>
            </a:r>
            <a:endParaRPr lang="es-C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481</Words>
  <Application>Microsoft Office PowerPoint</Application>
  <PresentationFormat>Presentación en pantalla (4:3)</PresentationFormat>
  <Paragraphs>84</Paragraphs>
  <Slides>15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                                                                                        PLANIFICACIÓN PARA EL AUTOAPRENDIZAJE SEMANA 12  DEL  15  de JUNIO AL    19  DE JUNIO 2020 </vt:lpstr>
      <vt:lpstr>Presentación de PowerPoint</vt:lpstr>
      <vt:lpstr>Para comenzar:</vt:lpstr>
      <vt:lpstr>PROBLEMA DEL DÍA</vt:lpstr>
      <vt:lpstr>Para comenzar la clase y activar tus conocimientos, responde en forma oral, las siguientes preguntas:</vt:lpstr>
      <vt:lpstr>Presentación de PowerPoint</vt:lpstr>
      <vt:lpstr>¿Qué es una fracción equivalente?</vt:lpstr>
      <vt:lpstr>Presentación de PowerPoint</vt:lpstr>
      <vt:lpstr>Presentación de PowerPoint</vt:lpstr>
      <vt:lpstr>Presentación de PowerPoint</vt:lpstr>
      <vt:lpstr>Para comprobar si dos fracciones son equivalentes se multiplican de manera cruzada el denominador con el numerador, si el resultado es el mismo son equivalentes. </vt:lpstr>
      <vt:lpstr>Observa el siguiente video explicativo realizada por la profesora</vt:lpstr>
      <vt:lpstr>Realiza la siguiente actividad en tu cuaderno:</vt:lpstr>
      <vt:lpstr>Ticket de salida</vt:lpstr>
      <vt:lpstr>Ticket de salida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pc</cp:lastModifiedBy>
  <cp:revision>82</cp:revision>
  <dcterms:created xsi:type="dcterms:W3CDTF">2020-05-18T01:13:33Z</dcterms:created>
  <dcterms:modified xsi:type="dcterms:W3CDTF">2020-06-12T23:44:48Z</dcterms:modified>
</cp:coreProperties>
</file>