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314" r:id="rId4"/>
    <p:sldId id="259" r:id="rId5"/>
    <p:sldId id="265" r:id="rId6"/>
    <p:sldId id="321" r:id="rId7"/>
    <p:sldId id="322" r:id="rId8"/>
    <p:sldId id="324" r:id="rId9"/>
    <p:sldId id="313" r:id="rId10"/>
    <p:sldId id="320" r:id="rId11"/>
    <p:sldId id="323" r:id="rId12"/>
    <p:sldId id="318" r:id="rId13"/>
    <p:sldId id="316" r:id="rId14"/>
    <p:sldId id="279" r:id="rId15"/>
    <p:sldId id="317" r:id="rId16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FF00"/>
    <a:srgbClr val="FFFF99"/>
    <a:srgbClr val="3333CC"/>
    <a:srgbClr val="66FF66"/>
    <a:srgbClr val="00FFFF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>
        <p:scale>
          <a:sx n="50" d="100"/>
          <a:sy n="50" d="100"/>
        </p:scale>
        <p:origin x="-1932" y="-4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FBFD78-B61A-4197-B376-14D0B9655D79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863686-BD27-4218-A66A-D0C15A559F1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2772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863686-BD27-4218-A66A-D0C15A559F16}" type="slidenum">
              <a:rPr lang="es-CL" smtClean="0"/>
              <a:t>12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9477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0105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710993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4025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096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04392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6152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022843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6166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7911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652194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24804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467A8-C3ED-44C8-BF6E-EF096A61B013}" type="datetimeFigureOut">
              <a:rPr lang="es-CL" smtClean="0"/>
              <a:t>19-06-2020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F5660-5BFF-417C-845D-54EB58F57CEF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5984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EgTV5pj6Ij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FRPijN0ie3U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8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mp3"/><Relationship Id="rId11" Type="http://schemas.openxmlformats.org/officeDocument/2006/relationships/image" Target="../media/image10.png"/><Relationship Id="rId5" Type="http://schemas.microsoft.com/office/2007/relationships/media" Target="../media/media9.mp3"/><Relationship Id="rId10" Type="http://schemas.openxmlformats.org/officeDocument/2006/relationships/image" Target="../media/image3.png"/><Relationship Id="rId4" Type="http://schemas.openxmlformats.org/officeDocument/2006/relationships/audio" Target="../media/media8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PVsAYK-YBfc" TargetMode="External"/><Relationship Id="rId13" Type="http://schemas.openxmlformats.org/officeDocument/2006/relationships/image" Target="../media/image3.png"/><Relationship Id="rId3" Type="http://schemas.microsoft.com/office/2007/relationships/media" Target="../media/media11.mp3"/><Relationship Id="rId7" Type="http://schemas.openxmlformats.org/officeDocument/2006/relationships/image" Target="../media/image4.png"/><Relationship Id="rId12" Type="http://schemas.openxmlformats.org/officeDocument/2006/relationships/image" Target="../media/image16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notesSlide" Target="../notesSlides/notesSlide1.xml"/><Relationship Id="rId11" Type="http://schemas.openxmlformats.org/officeDocument/2006/relationships/hyperlink" Target="https://youtu.be/BS6fwuXkW7k" TargetMode="External"/><Relationship Id="rId5" Type="http://schemas.openxmlformats.org/officeDocument/2006/relationships/slideLayout" Target="../slideLayouts/slideLayout2.xml"/><Relationship Id="rId10" Type="http://schemas.openxmlformats.org/officeDocument/2006/relationships/hyperlink" Target="https://youtu.be/pkNKlr0dE_I" TargetMode="External"/><Relationship Id="rId4" Type="http://schemas.openxmlformats.org/officeDocument/2006/relationships/audio" Target="../media/media11.mp3"/><Relationship Id="rId9" Type="http://schemas.openxmlformats.org/officeDocument/2006/relationships/hyperlink" Target="https://youtu.be/s2f5S3eN4_g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s://docs.google.com/forms/d/e/1FAIpQLSd1_pjyxcyNMfJ7zi_KR43mfA5yfuSrh8Px5Hvq3F_DpgO8xg/viewform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LVHo5xvsvO0" TargetMode="External"/><Relationship Id="rId2" Type="http://schemas.openxmlformats.org/officeDocument/2006/relationships/hyperlink" Target="https://www.youtube.com/watch?v=antZqj9ePy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eg"/><Relationship Id="rId5" Type="http://schemas.openxmlformats.org/officeDocument/2006/relationships/hyperlink" Target="https://www.youtube.com/watch?v=FRPijN0ie3U" TargetMode="External"/><Relationship Id="rId4" Type="http://schemas.openxmlformats.org/officeDocument/2006/relationships/hyperlink" Target="https://www.youtube.com/watch?v=EgTV5pj6Ij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hyperlink" Target="https://youtu.be/KCN7TdgUMg8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ntZqj9ePy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LVHo5xvsvO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Autofit/>
          </a:bodyPr>
          <a:lstStyle/>
          <a:p>
            <a:r>
              <a:rPr lang="es-CL" sz="1600" dirty="0" smtClean="0"/>
              <a:t>                                                                                    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 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PLANIFICACIÓN PARA EL </a:t>
            </a:r>
            <a:r>
              <a:rPr lang="es-CL" sz="2000" b="1" u="sng" dirty="0" smtClean="0"/>
              <a:t>AUTOAPRENDIZAJE</a:t>
            </a:r>
            <a:r>
              <a:rPr lang="es-CL" sz="2000" dirty="0"/>
              <a:t/>
            </a:r>
            <a:br>
              <a:rPr lang="es-CL" sz="2000" dirty="0"/>
            </a:br>
            <a:r>
              <a:rPr lang="es-CL" sz="2000" b="1" u="sng" dirty="0"/>
              <a:t>SEMANA </a:t>
            </a:r>
            <a:r>
              <a:rPr lang="es-CL" sz="2000" b="1" u="sng" dirty="0" smtClean="0"/>
              <a:t>13 DEL  22 de JUNIO AL    26 DE JUNIO </a:t>
            </a:r>
            <a:r>
              <a:rPr lang="es-CL" sz="2000" b="1" u="sng" dirty="0"/>
              <a:t>2020</a:t>
            </a:r>
            <a:r>
              <a:rPr lang="es-CL" sz="2000" dirty="0"/>
              <a:t/>
            </a:r>
            <a:br>
              <a:rPr lang="es-CL" sz="2000" dirty="0"/>
            </a:br>
            <a:endParaRPr lang="es-CL" sz="2000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878582"/>
              </p:ext>
            </p:extLst>
          </p:nvPr>
        </p:nvGraphicFramePr>
        <p:xfrm>
          <a:off x="323528" y="1916833"/>
          <a:ext cx="8208912" cy="3325332"/>
        </p:xfrm>
        <a:graphic>
          <a:graphicData uri="http://schemas.openxmlformats.org/drawingml/2006/table">
            <a:tbl>
              <a:tblPr/>
              <a:tblGrid>
                <a:gridCol w="2357747"/>
                <a:gridCol w="5851165"/>
              </a:tblGrid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TÍTULO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Unidad 1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ASIGNATURA/CURSO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MATEMÁTICA 6° BÁSICO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130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 PROFESORA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>
                          <a:effectLst/>
                          <a:latin typeface="Calibri"/>
                        </a:rPr>
                        <a:t>Constanza </a:t>
                      </a:r>
                      <a:r>
                        <a:rPr lang="es-CL" sz="1200" dirty="0" err="1">
                          <a:effectLst/>
                          <a:latin typeface="Calibri"/>
                        </a:rPr>
                        <a:t>Estefani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 Barrios Valenzuela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2633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CONTENIDO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Fracciones  Equivalentes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1716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OBJETIVO DE APRENDIZAJE DE LA UNIDAD 1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s-CL" sz="1200" dirty="0" smtClean="0">
                          <a:effectLst/>
                          <a:latin typeface="Arial"/>
                        </a:rPr>
                        <a:t>(OA 6) Resolver adiciones y sustracciones de fracciones propias e impropias y números mixtos con numeradores y denominadores de hasta dos dígitos.</a:t>
                      </a:r>
                    </a:p>
                    <a:p>
                      <a:pPr algn="just">
                        <a:lnSpc>
                          <a:spcPct val="114000"/>
                        </a:lnSpc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(OA 8) Resolver problemas rutinarios y no rutinarios que involucren adiciones y sustracciones de fracciones propias, impropias, números mixtos o decimales hasta la milésima.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469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OBJETIVO DE LA CLASE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aseline="0" dirty="0" smtClean="0">
                          <a:effectLst/>
                          <a:latin typeface="+mn-lt"/>
                        </a:rPr>
                        <a:t>Aplicar la suma y resta de fracciones de igual y diferente denominador a ejercicios rutinarios.</a:t>
                      </a:r>
                      <a:endParaRPr lang="es-CL" sz="1200" baseline="0" dirty="0" smtClean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429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MOTIVACIÓN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DESAFÍO: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Problema del día</a:t>
                      </a:r>
                      <a:r>
                        <a:rPr lang="es-CL" sz="1200" dirty="0">
                          <a:solidFill>
                            <a:srgbClr val="000000"/>
                          </a:solidFill>
                          <a:effectLst/>
                          <a:latin typeface="ArialMT"/>
                        </a:rPr>
                        <a:t> 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6" name="Picture 2" descr="C:\Users\EQUIPO~1\AppData\Local\Temp\ksohtml8800\wp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325"/>
            <a:ext cx="45910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217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6173" y="3717032"/>
            <a:ext cx="6696744" cy="168905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ES" u="sng" dirty="0">
                <a:hlinkClick r:id="rId3"/>
              </a:rPr>
              <a:t>https://</a:t>
            </a:r>
            <a:r>
              <a:rPr lang="es-ES" u="sng" dirty="0" smtClean="0">
                <a:hlinkClick r:id="rId3"/>
              </a:rPr>
              <a:t>www.youtube.com/watch?v=EgTV5pj6Ijg</a:t>
            </a:r>
            <a:endParaRPr lang="es-ES" u="sng" dirty="0" smtClean="0"/>
          </a:p>
          <a:p>
            <a:pPr marL="0" indent="0" algn="ctr">
              <a:buNone/>
            </a:pPr>
            <a:r>
              <a:rPr lang="es-CL" dirty="0">
                <a:hlinkClick r:id="rId4"/>
              </a:rPr>
              <a:t>https://</a:t>
            </a:r>
            <a:r>
              <a:rPr lang="es-CL" dirty="0" smtClean="0">
                <a:hlinkClick r:id="rId4"/>
              </a:rPr>
              <a:t>www.youtube.com/watch?v=FRPijN0ie3U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Llamada de flecha hacia abajo"/>
          <p:cNvSpPr/>
          <p:nvPr/>
        </p:nvSpPr>
        <p:spPr>
          <a:xfrm>
            <a:off x="1078818" y="1556792"/>
            <a:ext cx="6445510" cy="216024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Para comenzar la clase observa el siguiente video, que nos ayudará  a introducirnos a nuestro tema del día de hoy: RESTA DE FRACCIONES CON IGUAL  Y DIFERENTE DENOMINADOR.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237163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" t="13291" r="5435" b="10601"/>
          <a:stretch/>
        </p:blipFill>
        <p:spPr bwMode="auto">
          <a:xfrm>
            <a:off x="2339752" y="1844823"/>
            <a:ext cx="4824536" cy="2309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077782"/>
              </p:ext>
            </p:extLst>
          </p:nvPr>
        </p:nvGraphicFramePr>
        <p:xfrm>
          <a:off x="3923928" y="4433184"/>
          <a:ext cx="1041400" cy="1224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</a:tblGrid>
              <a:tr h="1224136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573714"/>
              </p:ext>
            </p:extLst>
          </p:nvPr>
        </p:nvGraphicFramePr>
        <p:xfrm>
          <a:off x="5076057" y="4421558"/>
          <a:ext cx="1041400" cy="12241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8280"/>
                <a:gridCol w="208280"/>
                <a:gridCol w="208280"/>
                <a:gridCol w="208280"/>
                <a:gridCol w="208280"/>
              </a:tblGrid>
              <a:tr h="1224136"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s-CL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6675338" y="764704"/>
            <a:ext cx="227404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b="1" dirty="0" smtClean="0"/>
              <a:t>Estrategias: utiliza la estrategia que más fácil sea para ti: </a:t>
            </a:r>
            <a:endParaRPr lang="es-CL" b="1" dirty="0"/>
          </a:p>
        </p:txBody>
      </p:sp>
      <p:sp>
        <p:nvSpPr>
          <p:cNvPr id="6" name="5 Llamada de flecha a la derecha"/>
          <p:cNvSpPr/>
          <p:nvPr/>
        </p:nvSpPr>
        <p:spPr>
          <a:xfrm>
            <a:off x="454832" y="2308405"/>
            <a:ext cx="1656184" cy="1152128"/>
          </a:xfrm>
          <a:prstGeom prst="right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 smtClean="0"/>
              <a:t>1° estrategia</a:t>
            </a:r>
            <a:endParaRPr lang="es-CL" sz="1600" b="1" dirty="0"/>
          </a:p>
        </p:txBody>
      </p:sp>
      <p:sp>
        <p:nvSpPr>
          <p:cNvPr id="9" name="8 Llamada de flecha a la derecha"/>
          <p:cNvSpPr/>
          <p:nvPr/>
        </p:nvSpPr>
        <p:spPr>
          <a:xfrm>
            <a:off x="403920" y="4437112"/>
            <a:ext cx="1656184" cy="1152128"/>
          </a:xfrm>
          <a:prstGeom prst="right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b="1" dirty="0"/>
              <a:t>2</a:t>
            </a:r>
            <a:r>
              <a:rPr lang="es-CL" sz="1600" b="1" dirty="0" smtClean="0"/>
              <a:t>° estrategia</a:t>
            </a:r>
            <a:endParaRPr lang="es-CL" sz="1600" b="1" dirty="0"/>
          </a:p>
        </p:txBody>
      </p:sp>
      <p:sp>
        <p:nvSpPr>
          <p:cNvPr id="7" name="6 Llamada de flecha hacia arriba"/>
          <p:cNvSpPr/>
          <p:nvPr/>
        </p:nvSpPr>
        <p:spPr>
          <a:xfrm>
            <a:off x="3923928" y="5694499"/>
            <a:ext cx="936104" cy="108012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1 entero</a:t>
            </a:r>
            <a:endParaRPr lang="es-CL" dirty="0"/>
          </a:p>
        </p:txBody>
      </p:sp>
      <p:sp>
        <p:nvSpPr>
          <p:cNvPr id="11" name="10 Llamada de flecha hacia arriba"/>
          <p:cNvSpPr/>
          <p:nvPr/>
        </p:nvSpPr>
        <p:spPr>
          <a:xfrm>
            <a:off x="5102442" y="5678226"/>
            <a:ext cx="936104" cy="1080120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3 quintos</a:t>
            </a:r>
            <a:endParaRPr lang="es-CL" dirty="0"/>
          </a:p>
        </p:txBody>
      </p:sp>
      <p:sp>
        <p:nvSpPr>
          <p:cNvPr id="10" name="9 CuadroTexto"/>
          <p:cNvSpPr txBox="1"/>
          <p:nvPr/>
        </p:nvSpPr>
        <p:spPr>
          <a:xfrm>
            <a:off x="1529211" y="5558017"/>
            <a:ext cx="2232248" cy="738664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/>
              <a:t>El denominador nos indica en cuanto partimos nuestro entero</a:t>
            </a:r>
            <a:endParaRPr lang="es-CL" sz="1400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4" t="66009" r="73456" b="10601"/>
          <a:stretch/>
        </p:blipFill>
        <p:spPr bwMode="auto">
          <a:xfrm>
            <a:off x="2339752" y="4514907"/>
            <a:ext cx="477671" cy="93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11 Flecha derecha"/>
          <p:cNvSpPr/>
          <p:nvPr/>
        </p:nvSpPr>
        <p:spPr>
          <a:xfrm>
            <a:off x="2987824" y="479715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5" name="Sonido grab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91536" y="2825316"/>
            <a:ext cx="609600" cy="609600"/>
          </a:xfrm>
          <a:prstGeom prst="rect">
            <a:avLst/>
          </a:prstGeom>
        </p:spPr>
      </p:pic>
      <p:pic>
        <p:nvPicPr>
          <p:cNvPr id="16" name="Sonido grabad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676826" y="5945008"/>
            <a:ext cx="609600" cy="609600"/>
          </a:xfrm>
          <a:prstGeom prst="rect">
            <a:avLst/>
          </a:prstGeom>
        </p:spPr>
      </p:pic>
      <p:sp>
        <p:nvSpPr>
          <p:cNvPr id="19" name="18 CuadroTexto"/>
          <p:cNvSpPr txBox="1"/>
          <p:nvPr/>
        </p:nvSpPr>
        <p:spPr>
          <a:xfrm>
            <a:off x="6300192" y="4929345"/>
            <a:ext cx="2592288" cy="1015663"/>
          </a:xfrm>
          <a:prstGeom prst="rect">
            <a:avLst/>
          </a:prstGeom>
          <a:solidFill>
            <a:srgbClr val="FF99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L" sz="1400" dirty="0" smtClean="0"/>
              <a:t>=    </a:t>
            </a:r>
            <a:r>
              <a:rPr lang="es-CL" b="1" u="sng" dirty="0" smtClean="0"/>
              <a:t>8</a:t>
            </a:r>
            <a:r>
              <a:rPr lang="es-CL" sz="1400" dirty="0" smtClean="0"/>
              <a:t>         S</a:t>
            </a:r>
            <a:r>
              <a:rPr lang="es-CL" sz="1200" dirty="0" smtClean="0"/>
              <a:t>on las partes que pinté</a:t>
            </a:r>
          </a:p>
          <a:p>
            <a:pPr algn="just"/>
            <a:r>
              <a:rPr lang="es-CL" sz="1400" dirty="0"/>
              <a:t> </a:t>
            </a:r>
            <a:r>
              <a:rPr lang="es-CL" sz="1400" dirty="0" smtClean="0"/>
              <a:t>        </a:t>
            </a:r>
            <a:r>
              <a:rPr lang="es-CL" b="1" dirty="0" smtClean="0"/>
              <a:t>5</a:t>
            </a:r>
            <a:r>
              <a:rPr lang="es-CL" sz="1400" dirty="0" smtClean="0"/>
              <a:t>         E</a:t>
            </a:r>
            <a:r>
              <a:rPr lang="es-CL" sz="1200" dirty="0" smtClean="0"/>
              <a:t>s el denominador (en   </a:t>
            </a:r>
          </a:p>
          <a:p>
            <a:pPr algn="just"/>
            <a:r>
              <a:rPr lang="es-CL" sz="1200" dirty="0"/>
              <a:t> </a:t>
            </a:r>
            <a:r>
              <a:rPr lang="es-CL" sz="1200" dirty="0" smtClean="0"/>
              <a:t>                      cuantas partes partí cada </a:t>
            </a:r>
          </a:p>
          <a:p>
            <a:pPr algn="just"/>
            <a:r>
              <a:rPr lang="es-CL" sz="1200" dirty="0"/>
              <a:t> </a:t>
            </a:r>
            <a:r>
              <a:rPr lang="es-CL" sz="1200" dirty="0" smtClean="0"/>
              <a:t>                       entero)</a:t>
            </a:r>
          </a:p>
        </p:txBody>
      </p:sp>
      <p:sp>
        <p:nvSpPr>
          <p:cNvPr id="17" name="6 Marcador de contenido"/>
          <p:cNvSpPr>
            <a:spLocks noGrp="1"/>
          </p:cNvSpPr>
          <p:nvPr>
            <p:ph idx="1"/>
          </p:nvPr>
        </p:nvSpPr>
        <p:spPr>
          <a:xfrm>
            <a:off x="2578587" y="12998"/>
            <a:ext cx="5787025" cy="46325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es-CL" sz="2800" dirty="0" smtClean="0"/>
          </a:p>
          <a:p>
            <a:pPr algn="ctr"/>
            <a:endParaRPr lang="es-CL" sz="2800" dirty="0" smtClean="0"/>
          </a:p>
          <a:p>
            <a:pPr marL="0" indent="0" algn="ctr">
              <a:buNone/>
            </a:pPr>
            <a:r>
              <a:rPr lang="es-CL" sz="8000" b="1" dirty="0" smtClean="0">
                <a:latin typeface="Century Gothic" pitchFamily="34" charset="0"/>
              </a:rPr>
              <a:t>SUMA Y RESTA DE NÚMEROS MIXTOS</a:t>
            </a:r>
            <a:endParaRPr lang="es-CL" sz="2800" dirty="0"/>
          </a:p>
          <a:p>
            <a:pPr algn="ctr"/>
            <a:endParaRPr lang="es-CL" dirty="0"/>
          </a:p>
        </p:txBody>
      </p:sp>
      <p:sp>
        <p:nvSpPr>
          <p:cNvPr id="18" name="17 Rectángulo redondeado"/>
          <p:cNvSpPr/>
          <p:nvPr/>
        </p:nvSpPr>
        <p:spPr>
          <a:xfrm>
            <a:off x="454832" y="786458"/>
            <a:ext cx="5897506" cy="57606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1600" dirty="0" smtClean="0"/>
              <a:t>Para poder sumar y restar números mixtos debemos recordemos cómo transformar un NÚMERO MIXTO a FRACCIÓN IMPROPIA</a:t>
            </a:r>
            <a:endParaRPr lang="es-CL" sz="1600" dirty="0"/>
          </a:p>
        </p:txBody>
      </p:sp>
      <p:pic>
        <p:nvPicPr>
          <p:cNvPr id="3" name="My_AudioRecord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82924" y="15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1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91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45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72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9572" y="1556792"/>
            <a:ext cx="7344816" cy="638944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Observa el siguiente video explicativo realizada por la profesora</a:t>
            </a:r>
            <a:endParaRPr lang="es-CL" dirty="0"/>
          </a:p>
        </p:txBody>
      </p:sp>
      <p:sp>
        <p:nvSpPr>
          <p:cNvPr id="5" name="4 Flecha abajo"/>
          <p:cNvSpPr/>
          <p:nvPr/>
        </p:nvSpPr>
        <p:spPr>
          <a:xfrm>
            <a:off x="3779912" y="2924944"/>
            <a:ext cx="1224136" cy="10081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2 Rectángulo"/>
          <p:cNvSpPr/>
          <p:nvPr/>
        </p:nvSpPr>
        <p:spPr>
          <a:xfrm>
            <a:off x="2900962" y="4108430"/>
            <a:ext cx="30349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8"/>
              </a:rPr>
              <a:t>https://</a:t>
            </a:r>
            <a:r>
              <a:rPr lang="es-CL" dirty="0" smtClean="0">
                <a:hlinkClick r:id="rId8"/>
              </a:rPr>
              <a:t>youtu.be/PVsAYK-YBfc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6" name="5 Rectángulo"/>
          <p:cNvSpPr/>
          <p:nvPr/>
        </p:nvSpPr>
        <p:spPr>
          <a:xfrm>
            <a:off x="2900962" y="4684494"/>
            <a:ext cx="31077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9"/>
              </a:rPr>
              <a:t>https://</a:t>
            </a:r>
            <a:r>
              <a:rPr lang="es-CL" dirty="0" smtClean="0">
                <a:hlinkClick r:id="rId9"/>
              </a:rPr>
              <a:t>youtu.be/s2f5S3eN4_g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7" name="6 Rectángulo"/>
          <p:cNvSpPr/>
          <p:nvPr/>
        </p:nvSpPr>
        <p:spPr>
          <a:xfrm>
            <a:off x="2934015" y="5219382"/>
            <a:ext cx="3041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10"/>
              </a:rPr>
              <a:t>https://</a:t>
            </a:r>
            <a:r>
              <a:rPr lang="es-CL" dirty="0" smtClean="0">
                <a:hlinkClick r:id="rId10"/>
              </a:rPr>
              <a:t>youtu.be/pkNKlr0dE_I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8" name="7 Rectángulo"/>
          <p:cNvSpPr/>
          <p:nvPr/>
        </p:nvSpPr>
        <p:spPr>
          <a:xfrm>
            <a:off x="2934015" y="5662156"/>
            <a:ext cx="3245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>
                <a:hlinkClick r:id="rId11"/>
              </a:rPr>
              <a:t>https://</a:t>
            </a:r>
            <a:r>
              <a:rPr lang="es-CL" dirty="0" smtClean="0">
                <a:hlinkClick r:id="rId11"/>
              </a:rPr>
              <a:t>youtu.be/BS6fwuXkW7k</a:t>
            </a:r>
            <a:r>
              <a:rPr lang="es-CL" dirty="0" smtClean="0"/>
              <a:t> </a:t>
            </a:r>
            <a:endParaRPr lang="es-CL" dirty="0"/>
          </a:p>
        </p:txBody>
      </p:sp>
      <p:pic>
        <p:nvPicPr>
          <p:cNvPr id="4" name="My_AudioRecord[39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51720" y="2571750"/>
            <a:ext cx="609600" cy="609600"/>
          </a:xfrm>
          <a:prstGeom prst="rect">
            <a:avLst/>
          </a:prstGeom>
        </p:spPr>
      </p:pic>
      <p:sp>
        <p:nvSpPr>
          <p:cNvPr id="9" name="8 Nube"/>
          <p:cNvSpPr/>
          <p:nvPr/>
        </p:nvSpPr>
        <p:spPr>
          <a:xfrm>
            <a:off x="5436096" y="2329830"/>
            <a:ext cx="3388633" cy="1944216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¿Recuerdas qué es el denominador?</a:t>
            </a:r>
          </a:p>
          <a:p>
            <a:pPr algn="ctr"/>
            <a:endParaRPr lang="es-CL" dirty="0"/>
          </a:p>
        </p:txBody>
      </p:sp>
      <p:pic>
        <p:nvPicPr>
          <p:cNvPr id="10" name="My_AudioRecord[40]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825612" y="3498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7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259632" y="4005064"/>
            <a:ext cx="6912767" cy="61896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CL" sz="2400" dirty="0" smtClean="0">
                <a:latin typeface="Comic Sans MS" pitchFamily="66" charset="0"/>
              </a:rPr>
              <a:t>Realiza todas las actividades planteadas en la página 47 del texto del estudiante.</a:t>
            </a:r>
            <a:endParaRPr lang="es-CL" sz="2400" dirty="0">
              <a:latin typeface="Comic Sans MS" pitchFamily="66" charset="0"/>
            </a:endParaRPr>
          </a:p>
        </p:txBody>
      </p:sp>
      <p:sp>
        <p:nvSpPr>
          <p:cNvPr id="6" name="5 Llamada de flecha hacia abajo"/>
          <p:cNvSpPr/>
          <p:nvPr/>
        </p:nvSpPr>
        <p:spPr>
          <a:xfrm>
            <a:off x="1763688" y="1340768"/>
            <a:ext cx="5328592" cy="2304256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latin typeface="Comic Sans MS" pitchFamily="66" charset="0"/>
              </a:rPr>
              <a:t>ACTIVIDAD</a:t>
            </a:r>
            <a:endParaRPr lang="es-CL" sz="2800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13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 redondeado"/>
          <p:cNvSpPr/>
          <p:nvPr/>
        </p:nvSpPr>
        <p:spPr>
          <a:xfrm>
            <a:off x="2616901" y="121097"/>
            <a:ext cx="3798168" cy="630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450473" y="62593"/>
            <a:ext cx="6131024" cy="70609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pic>
        <p:nvPicPr>
          <p:cNvPr id="2056" name="Picture 8" descr="Ventanas | juegos-ya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" y="4077072"/>
            <a:ext cx="2857500" cy="197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5 Llamada de flecha hacia abajo"/>
          <p:cNvSpPr/>
          <p:nvPr/>
        </p:nvSpPr>
        <p:spPr>
          <a:xfrm>
            <a:off x="2319741" y="974405"/>
            <a:ext cx="4392488" cy="1512168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Responde ticket de salida en el siguiente link</a:t>
            </a:r>
            <a:endParaRPr lang="es-CL" dirty="0"/>
          </a:p>
        </p:txBody>
      </p:sp>
      <p:sp>
        <p:nvSpPr>
          <p:cNvPr id="8" name="7 Llamada ovalada"/>
          <p:cNvSpPr/>
          <p:nvPr/>
        </p:nvSpPr>
        <p:spPr>
          <a:xfrm>
            <a:off x="3410891" y="3470690"/>
            <a:ext cx="5434191" cy="3270677"/>
          </a:xfrm>
          <a:prstGeom prst="wedgeEllipseCallout">
            <a:avLst>
              <a:gd name="adj1" fmla="val -68323"/>
              <a:gd name="adj2" fmla="val 204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 smtClean="0"/>
              <a:t>Importante: al ingresar al link se envía automáticamente tu ticket de salida, no es necesario sacar foto.</a:t>
            </a:r>
          </a:p>
          <a:p>
            <a:pPr algn="ctr"/>
            <a:endParaRPr lang="es-CL" sz="2000" b="1" dirty="0" smtClean="0"/>
          </a:p>
          <a:p>
            <a:pPr algn="ctr"/>
            <a:r>
              <a:rPr lang="es-CL" b="1" i="1" dirty="0" smtClean="0"/>
              <a:t>Si no puedes responder tu ticket de salida de forma online copia </a:t>
            </a:r>
            <a:r>
              <a:rPr lang="es-CL" sz="1600" i="1" dirty="0" smtClean="0"/>
              <a:t>en tu cuaderno la pregunta y  la respuesta y luego envías un foto.</a:t>
            </a:r>
          </a:p>
          <a:p>
            <a:pPr algn="ctr"/>
            <a:r>
              <a:rPr lang="es-CL" b="1" i="1" dirty="0" smtClean="0"/>
              <a:t>Revisa la siguiente presentación</a:t>
            </a:r>
            <a:endParaRPr lang="es-CL" b="1" i="1" dirty="0"/>
          </a:p>
        </p:txBody>
      </p:sp>
      <p:sp>
        <p:nvSpPr>
          <p:cNvPr id="9" name="8 Flecha abajo"/>
          <p:cNvSpPr/>
          <p:nvPr/>
        </p:nvSpPr>
        <p:spPr>
          <a:xfrm>
            <a:off x="5724128" y="6381328"/>
            <a:ext cx="864096" cy="360039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" name="My_AudioRecord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52320" y="768547"/>
            <a:ext cx="609600" cy="609600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183200" y="2824359"/>
            <a:ext cx="8665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dirty="0">
                <a:hlinkClick r:id="rId6"/>
              </a:rPr>
              <a:t>https://docs.google.com/forms/d/e/1FAIpQLSd1_pjyxcyNMfJ7zi_KR43mfA5yfuSrh8Px5Hvq3F_DpgO8xg/viewform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59467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2616901" y="121097"/>
            <a:ext cx="3798168" cy="63039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1450473" y="62593"/>
            <a:ext cx="6131024" cy="70609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Ticket de salida</a:t>
            </a:r>
            <a:endParaRPr lang="es-CL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887" y="4869160"/>
            <a:ext cx="2043113" cy="180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1" t="12500" r="27965" b="21100"/>
          <a:stretch/>
        </p:blipFill>
        <p:spPr bwMode="auto">
          <a:xfrm>
            <a:off x="0" y="980728"/>
            <a:ext cx="4515985" cy="390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20" t="18490" r="27599" b="17975"/>
          <a:stretch/>
        </p:blipFill>
        <p:spPr bwMode="auto">
          <a:xfrm>
            <a:off x="4578337" y="1099034"/>
            <a:ext cx="4545075" cy="3554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62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883092"/>
              </p:ext>
            </p:extLst>
          </p:nvPr>
        </p:nvGraphicFramePr>
        <p:xfrm>
          <a:off x="395536" y="1268760"/>
          <a:ext cx="8147248" cy="4660446"/>
        </p:xfrm>
        <a:graphic>
          <a:graphicData uri="http://schemas.openxmlformats.org/drawingml/2006/table">
            <a:tbl>
              <a:tblPr/>
              <a:tblGrid>
                <a:gridCol w="2340036"/>
                <a:gridCol w="5807212"/>
              </a:tblGrid>
              <a:tr h="1798347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ACTIVIDAD(ES) Y RECURSOS PEDAGÓGICOS 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u="sng" dirty="0">
                          <a:effectLst/>
                          <a:latin typeface="Calibri"/>
                        </a:rPr>
                        <a:t>Actividades</a:t>
                      </a:r>
                      <a:r>
                        <a:rPr lang="es-CL" sz="1200" dirty="0">
                          <a:effectLst/>
                          <a:latin typeface="Calibri"/>
                        </a:rPr>
                        <a:t>: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Problema del día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Preguntas de inicio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Recordar algunos conceptos importantes</a:t>
                      </a:r>
                    </a:p>
                    <a:p>
                      <a:pPr marL="0" indent="0" algn="ctr">
                        <a:buNone/>
                      </a:pPr>
                      <a:r>
                        <a:rPr lang="es-CL" sz="1200" u="sng" dirty="0" smtClean="0">
                          <a:hlinkClick r:id="rId2"/>
                        </a:rPr>
                        <a:t>https://www.youtube.com/watch?v=antZqj9ePys</a:t>
                      </a:r>
                      <a:endParaRPr lang="es-CL" sz="1200" u="sng" dirty="0" smtClean="0"/>
                    </a:p>
                    <a:p>
                      <a:pPr marL="0" indent="0" algn="ctr">
                        <a:buNone/>
                      </a:pPr>
                      <a:r>
                        <a:rPr lang="es-CL" sz="1200" dirty="0" smtClean="0">
                          <a:hlinkClick r:id="rId3"/>
                        </a:rPr>
                        <a:t>https://www.youtube.com/watch?v=LVHo5xvsvO0</a:t>
                      </a:r>
                      <a:r>
                        <a:rPr lang="es-CL" sz="1200" dirty="0" smtClean="0"/>
                        <a:t> </a:t>
                      </a:r>
                    </a:p>
                    <a:p>
                      <a:pPr marL="0" indent="0" algn="ctr">
                        <a:buNone/>
                      </a:pPr>
                      <a:endParaRPr lang="es-CL" sz="1200" dirty="0" smtClean="0"/>
                    </a:p>
                    <a:p>
                      <a:pPr marL="0" indent="0" algn="ctr">
                        <a:buNone/>
                      </a:pPr>
                      <a:r>
                        <a:rPr lang="es-ES" sz="1200" u="sng" dirty="0" smtClean="0">
                          <a:hlinkClick r:id="rId4"/>
                        </a:rPr>
                        <a:t>https://www.youtube.com/watch?v=EgTV5pj6Ijg</a:t>
                      </a:r>
                      <a:endParaRPr lang="es-ES" sz="1200" u="sng" dirty="0" smtClean="0"/>
                    </a:p>
                    <a:p>
                      <a:pPr marL="0" indent="0" algn="ctr">
                        <a:buNone/>
                      </a:pPr>
                      <a:r>
                        <a:rPr lang="es-CL" sz="1200" dirty="0" smtClean="0">
                          <a:hlinkClick r:id="rId5"/>
                        </a:rPr>
                        <a:t>https://www.youtube.com/watch?v=FRPijN0ie3U</a:t>
                      </a:r>
                      <a:r>
                        <a:rPr lang="es-CL" sz="1200" dirty="0" smtClean="0"/>
                        <a:t> 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endParaRPr lang="es-CL" sz="1200" dirty="0" smtClean="0">
                        <a:effectLst/>
                        <a:latin typeface="+mn-lt"/>
                      </a:endParaRP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Observan videos explicativos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Realizan ejercicios relacionados con el contenido</a:t>
                      </a:r>
                    </a:p>
                    <a:p>
                      <a:pPr marL="0" marR="0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endParaRPr lang="es-CL" sz="1200" b="1" u="sng" dirty="0" smtClean="0">
                        <a:effectLst/>
                        <a:latin typeface="Calibri"/>
                      </a:endParaRPr>
                    </a:p>
                    <a:p>
                      <a:pPr marL="0" marR="0" lvl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None/>
                      </a:pPr>
                      <a:r>
                        <a:rPr lang="es-CL" sz="1200" b="1" u="sng" dirty="0" smtClean="0">
                          <a:effectLst/>
                          <a:latin typeface="Calibri"/>
                        </a:rPr>
                        <a:t>Recursos</a:t>
                      </a:r>
                      <a:r>
                        <a:rPr lang="es-CL" sz="1200" dirty="0" smtClean="0">
                          <a:effectLst/>
                          <a:latin typeface="Calibri"/>
                        </a:rPr>
                        <a:t>: 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Calibri"/>
                        </a:rPr>
                        <a:t>PPT en</a:t>
                      </a:r>
                      <a:r>
                        <a:rPr lang="es-CL" sz="1200" baseline="0" dirty="0" smtClean="0">
                          <a:effectLst/>
                          <a:latin typeface="Calibri"/>
                        </a:rPr>
                        <a:t> forma digital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Cuaderno de la asignatura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Lápiz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Goma </a:t>
                      </a:r>
                    </a:p>
                    <a:p>
                      <a:pPr marL="342900" marR="0" lvl="0" indent="-342900" algn="just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Acceso a video explicativo.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636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EVALUACIÓN</a:t>
                      </a:r>
                      <a:endParaRPr lang="es-CL" sz="1200">
                        <a:effectLst/>
                        <a:latin typeface="Calibri"/>
                      </a:endParaRP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>
                          <a:effectLst/>
                          <a:latin typeface="Calibri"/>
                        </a:rPr>
                        <a:t> </a:t>
                      </a:r>
                      <a:endParaRPr lang="es-CL" sz="120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EVALUACIÓN FORMATIVA (ticket de salida)</a:t>
                      </a:r>
                    </a:p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141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L" sz="1200" b="1" dirty="0">
                          <a:effectLst/>
                          <a:latin typeface="Calibri"/>
                        </a:rPr>
                        <a:t>ESTE MÓDULO DEBE SER ENVIADO AL SIGUIENTE CORREO ELECTRÓNICO</a:t>
                      </a: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5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Enviando fotografía del TICKET DE SALIDA a: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Celular (</a:t>
                      </a:r>
                      <a:r>
                        <a:rPr lang="es-CL" sz="1200" dirty="0" err="1" smtClean="0">
                          <a:effectLst/>
                          <a:latin typeface="+mn-lt"/>
                        </a:rPr>
                        <a:t>whatssap</a:t>
                      </a:r>
                      <a:r>
                        <a:rPr lang="es-CL" sz="1200" dirty="0" smtClean="0">
                          <a:effectLst/>
                          <a:latin typeface="+mn-lt"/>
                        </a:rPr>
                        <a:t>): +56945834458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L" sz="1200" dirty="0" smtClean="0">
                          <a:effectLst/>
                          <a:latin typeface="+mn-lt"/>
                        </a:rPr>
                        <a:t>Correo electrónico: Constanza.barrios@colegio-jeanpiaget.cl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L" sz="1200" dirty="0">
                        <a:effectLst/>
                        <a:latin typeface="Calibri"/>
                      </a:endParaRPr>
                    </a:p>
                  </a:txBody>
                  <a:tcPr marL="29481" marR="29481" marT="14741" marB="1474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2050" name="Picture 2" descr="C:\Users\EQUIPO~1\AppData\Local\Temp\ksohtml8800\wps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" y="235893"/>
            <a:ext cx="4591050" cy="65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4445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" r="1173"/>
          <a:stretch/>
        </p:blipFill>
        <p:spPr bwMode="auto">
          <a:xfrm>
            <a:off x="0" y="0"/>
            <a:ext cx="9144000" cy="694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2699792" y="1268760"/>
            <a:ext cx="3744416" cy="64807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6406" y="980728"/>
            <a:ext cx="8229600" cy="1143000"/>
          </a:xfrm>
        </p:spPr>
        <p:txBody>
          <a:bodyPr>
            <a:normAutofit/>
          </a:bodyPr>
          <a:lstStyle/>
          <a:p>
            <a:r>
              <a:rPr lang="es-CL" sz="3600" dirty="0" smtClean="0">
                <a:latin typeface="Comic Sans MS" pitchFamily="66" charset="0"/>
              </a:rPr>
              <a:t>Para comenzar:</a:t>
            </a:r>
            <a:endParaRPr lang="es-CL" sz="3600" dirty="0">
              <a:latin typeface="Comic Sans MS" pitchFamily="66" charset="0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71600" y="2276872"/>
            <a:ext cx="6696744" cy="3362672"/>
          </a:xfrm>
        </p:spPr>
        <p:txBody>
          <a:bodyPr>
            <a:noAutofit/>
          </a:bodyPr>
          <a:lstStyle/>
          <a:p>
            <a:pPr algn="just"/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Recuerda que no es necesario imprimir este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power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point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.</a:t>
            </a:r>
          </a:p>
          <a:p>
            <a:pPr algn="just"/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Te sugiero descargar en tu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tablet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, PC o celular la aplicación WPS </a:t>
            </a:r>
            <a:r>
              <a:rPr lang="es-CL" sz="2400" dirty="0" err="1" smtClean="0">
                <a:solidFill>
                  <a:srgbClr val="0070C0"/>
                </a:solidFill>
                <a:latin typeface="Comic Sans MS" pitchFamily="66" charset="0"/>
              </a:rPr>
              <a:t>Oficce</a:t>
            </a:r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, que permite escuchar los audios sin problema.</a:t>
            </a:r>
          </a:p>
          <a:p>
            <a:pPr algn="just"/>
            <a:r>
              <a:rPr lang="es-CL" sz="2400" dirty="0" smtClean="0">
                <a:solidFill>
                  <a:srgbClr val="0070C0"/>
                </a:solidFill>
                <a:latin typeface="Comic Sans MS" pitchFamily="66" charset="0"/>
              </a:rPr>
              <a:t>Recuerda que tu reporte es el ticket de salida, las otras actividades deben quedar registradas en el cuaderno o el libro.</a:t>
            </a:r>
            <a:endParaRPr lang="es-CL" sz="24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6" name="My_AudioRecord[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350" y="130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22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644997"/>
            <a:ext cx="8229600" cy="1143000"/>
          </a:xfrm>
        </p:spPr>
        <p:txBody>
          <a:bodyPr>
            <a:normAutofit/>
          </a:bodyPr>
          <a:lstStyle/>
          <a:p>
            <a:r>
              <a:rPr lang="es-CL" sz="3200" dirty="0" smtClean="0">
                <a:solidFill>
                  <a:srgbClr val="0070C0"/>
                </a:solidFill>
                <a:latin typeface="Comic Sans MS" pitchFamily="66" charset="0"/>
              </a:rPr>
              <a:t>PROBLEMA DEL DÍA</a:t>
            </a:r>
            <a:endParaRPr lang="es-CL" sz="3200" dirty="0">
              <a:solidFill>
                <a:srgbClr val="0070C0"/>
              </a:solidFill>
              <a:latin typeface="Comic Sans MS" pitchFamily="66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2965846" y="1364481"/>
            <a:ext cx="33293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i="1" dirty="0" smtClean="0">
                <a:latin typeface="Comic Sans MS" pitchFamily="66" charset="0"/>
              </a:rPr>
              <a:t>Resuélvelo en tu cuaderno</a:t>
            </a:r>
            <a:endParaRPr lang="es-CL" sz="1400" i="1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6" t="21032" r="10645" b="11508"/>
          <a:stretch/>
        </p:blipFill>
        <p:spPr bwMode="auto">
          <a:xfrm>
            <a:off x="769581" y="1672258"/>
            <a:ext cx="7474827" cy="4150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759709" y="1456234"/>
            <a:ext cx="165618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7" name="My_AudioRecord[1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0272" y="9087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15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74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71755" y="1477826"/>
            <a:ext cx="6668776" cy="1152128"/>
          </a:xfrm>
        </p:spPr>
        <p:txBody>
          <a:bodyPr>
            <a:noAutofit/>
          </a:bodyPr>
          <a:lstStyle/>
          <a:p>
            <a:r>
              <a:rPr lang="es-CL" sz="2000" dirty="0" smtClean="0">
                <a:latin typeface="Century Gothic" pitchFamily="34" charset="0"/>
              </a:rPr>
              <a:t>Para comenzar la clase y activar tus conocimientos, responde en forma oral, las siguientes preguntas:</a:t>
            </a:r>
            <a:endParaRPr lang="es-CL" sz="2000" dirty="0">
              <a:latin typeface="Century Gothic" pitchFamily="34" charset="0"/>
            </a:endParaRPr>
          </a:p>
        </p:txBody>
      </p:sp>
      <p:sp>
        <p:nvSpPr>
          <p:cNvPr id="4" name="3 Rectángulo redondeado"/>
          <p:cNvSpPr/>
          <p:nvPr/>
        </p:nvSpPr>
        <p:spPr>
          <a:xfrm>
            <a:off x="1331640" y="2655315"/>
            <a:ext cx="6322777" cy="2736304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Arial" pitchFamily="34" charset="0"/>
              <a:buChar char="•"/>
            </a:pPr>
            <a:r>
              <a:rPr lang="es-CL" dirty="0">
                <a:solidFill>
                  <a:schemeClr val="tx1"/>
                </a:solidFill>
                <a:latin typeface="Century Gothic" pitchFamily="34" charset="0"/>
              </a:rPr>
              <a:t>¿Qué es amplificar? </a:t>
            </a:r>
            <a:endParaRPr lang="es-CL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</a:t>
            </a:r>
            <a:r>
              <a:rPr lang="es-CL" dirty="0">
                <a:solidFill>
                  <a:schemeClr val="tx1"/>
                </a:solidFill>
                <a:latin typeface="Century Gothic" pitchFamily="34" charset="0"/>
              </a:rPr>
              <a:t>Qué es simplificar</a:t>
            </a: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</a:t>
            </a:r>
            <a:r>
              <a:rPr lang="es-CL" dirty="0">
                <a:solidFill>
                  <a:schemeClr val="tx1"/>
                </a:solidFill>
                <a:latin typeface="Century Gothic" pitchFamily="34" charset="0"/>
              </a:rPr>
              <a:t>Cómo podemos vincular estos términos a las fracciones? </a:t>
            </a:r>
            <a:endParaRPr lang="es-CL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</a:t>
            </a:r>
            <a:r>
              <a:rPr lang="es-CL" dirty="0">
                <a:solidFill>
                  <a:schemeClr val="tx1"/>
                </a:solidFill>
                <a:latin typeface="Century Gothic" pitchFamily="34" charset="0"/>
              </a:rPr>
              <a:t>Todas las fracciones son iguales? </a:t>
            </a:r>
            <a:endParaRPr lang="es-CL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</a:t>
            </a:r>
            <a:r>
              <a:rPr lang="es-CL" dirty="0">
                <a:solidFill>
                  <a:schemeClr val="tx1"/>
                </a:solidFill>
                <a:latin typeface="Century Gothic" pitchFamily="34" charset="0"/>
              </a:rPr>
              <a:t>Cómo se denominan las que son iguales? ¿Saben de qué manera podemos sumar o restar fracciones? </a:t>
            </a:r>
            <a:endParaRPr lang="es-CL" dirty="0" smtClean="0">
              <a:solidFill>
                <a:schemeClr val="tx1"/>
              </a:solidFill>
              <a:latin typeface="Century Gothic" pitchFamily="34" charset="0"/>
            </a:endParaRPr>
          </a:p>
          <a:p>
            <a:pPr marL="457200" indent="-457200">
              <a:buFont typeface="Arial" pitchFamily="34" charset="0"/>
              <a:buChar char="•"/>
            </a:pPr>
            <a:r>
              <a:rPr lang="es-CL" dirty="0" smtClean="0">
                <a:solidFill>
                  <a:schemeClr val="tx1"/>
                </a:solidFill>
                <a:latin typeface="Century Gothic" pitchFamily="34" charset="0"/>
              </a:rPr>
              <a:t>¿</a:t>
            </a:r>
            <a:r>
              <a:rPr lang="es-CL" dirty="0">
                <a:solidFill>
                  <a:schemeClr val="tx1"/>
                </a:solidFill>
                <a:latin typeface="Century Gothic" pitchFamily="34" charset="0"/>
              </a:rPr>
              <a:t>Cómo creen que se pueden realizar dicha acción? </a:t>
            </a:r>
          </a:p>
        </p:txBody>
      </p:sp>
      <p:pic>
        <p:nvPicPr>
          <p:cNvPr id="5" name="My_AudioRecord[3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44817" y="9807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79512" y="260648"/>
            <a:ext cx="3744416" cy="72008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chemeClr val="tx1"/>
                </a:solidFill>
                <a:latin typeface="Comic Sans MS" pitchFamily="66" charset="0"/>
              </a:rPr>
              <a:t>Recordemos</a:t>
            </a:r>
            <a:endParaRPr lang="es-CL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5" t="17360" r="7646" b="19418"/>
          <a:stretch/>
        </p:blipFill>
        <p:spPr bwMode="auto">
          <a:xfrm>
            <a:off x="354507" y="3140968"/>
            <a:ext cx="3636291" cy="300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Llamada de flecha hacia abajo"/>
          <p:cNvSpPr/>
          <p:nvPr/>
        </p:nvSpPr>
        <p:spPr>
          <a:xfrm>
            <a:off x="984520" y="1730508"/>
            <a:ext cx="2376264" cy="1296144"/>
          </a:xfrm>
          <a:prstGeom prst="downArrowCallou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omic Sans MS" pitchFamily="66" charset="0"/>
              </a:rPr>
              <a:t>Partes de una fracción</a:t>
            </a:r>
            <a:endParaRPr lang="es-CL" dirty="0">
              <a:solidFill>
                <a:schemeClr val="tx1"/>
              </a:solidFill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959" y="188640"/>
            <a:ext cx="4869011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Flecha abajo"/>
          <p:cNvSpPr/>
          <p:nvPr/>
        </p:nvSpPr>
        <p:spPr>
          <a:xfrm>
            <a:off x="5835381" y="2990737"/>
            <a:ext cx="1512168" cy="6480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4548381" y="3861048"/>
            <a:ext cx="3996444" cy="1926317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</a:rPr>
              <a:t>A partir de una fracción impropia podemos formar un NÚMERO MIXTO </a:t>
            </a:r>
          </a:p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1  </a:t>
            </a:r>
            <a:r>
              <a:rPr lang="es-CL" sz="2000" b="1" u="sng" dirty="0" smtClean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    8</a:t>
            </a:r>
          </a:p>
          <a:p>
            <a:pPr algn="ctr"/>
            <a:r>
              <a:rPr lang="es-CL" sz="2000" b="1" dirty="0" smtClean="0">
                <a:solidFill>
                  <a:schemeClr val="tx1"/>
                </a:solidFill>
              </a:rPr>
              <a:t>Se lee «un entero y tres octavos»</a:t>
            </a:r>
            <a:endParaRPr lang="es-CL" sz="2000" b="1" dirty="0">
              <a:solidFill>
                <a:schemeClr val="tx1"/>
              </a:solidFill>
            </a:endParaRPr>
          </a:p>
        </p:txBody>
      </p:sp>
      <p:pic>
        <p:nvPicPr>
          <p:cNvPr id="8" name="My_AudioRecord[5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39975" y="3045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8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t="28230" r="18049" b="3838"/>
          <a:stretch/>
        </p:blipFill>
        <p:spPr bwMode="auto">
          <a:xfrm>
            <a:off x="179512" y="3132781"/>
            <a:ext cx="4032448" cy="20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4258782" y="260648"/>
            <a:ext cx="3744416" cy="720080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dirty="0" smtClean="0">
                <a:solidFill>
                  <a:schemeClr val="tx1"/>
                </a:solidFill>
                <a:latin typeface="Comic Sans MS" pitchFamily="66" charset="0"/>
              </a:rPr>
              <a:t>Recordemos</a:t>
            </a:r>
            <a:endParaRPr lang="es-CL" sz="2800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6" name="5 Llamada de flecha hacia abajo"/>
          <p:cNvSpPr/>
          <p:nvPr/>
        </p:nvSpPr>
        <p:spPr>
          <a:xfrm>
            <a:off x="1232903" y="1484784"/>
            <a:ext cx="2376264" cy="1296144"/>
          </a:xfrm>
          <a:prstGeom prst="downArrowCallou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>
                <a:solidFill>
                  <a:schemeClr val="tx1"/>
                </a:solidFill>
                <a:latin typeface="Comic Sans MS" pitchFamily="66" charset="0"/>
              </a:rPr>
              <a:t>Fracciones Equivalentes</a:t>
            </a:r>
            <a:endParaRPr lang="es-CL" dirty="0">
              <a:solidFill>
                <a:schemeClr val="tx1"/>
              </a:solidFill>
              <a:latin typeface="Comic Sans MS" pitchFamily="66" charset="0"/>
            </a:endParaRPr>
          </a:p>
        </p:txBody>
      </p:sp>
      <p:sp>
        <p:nvSpPr>
          <p:cNvPr id="4" name="3 Flecha derecha"/>
          <p:cNvSpPr/>
          <p:nvPr/>
        </p:nvSpPr>
        <p:spPr>
          <a:xfrm rot="20076435">
            <a:off x="4127365" y="2911338"/>
            <a:ext cx="1419344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7 Flecha derecha"/>
          <p:cNvSpPr/>
          <p:nvPr/>
        </p:nvSpPr>
        <p:spPr>
          <a:xfrm rot="1113751">
            <a:off x="4142711" y="4635408"/>
            <a:ext cx="1478709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6 Rectángulo redondeado"/>
          <p:cNvSpPr/>
          <p:nvPr/>
        </p:nvSpPr>
        <p:spPr>
          <a:xfrm>
            <a:off x="5659739" y="2533949"/>
            <a:ext cx="1512166" cy="478619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AMPLIFICACIÓN</a:t>
            </a:r>
            <a:endParaRPr lang="es-CL" dirty="0">
              <a:solidFill>
                <a:schemeClr val="tx1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5663187" y="4906032"/>
            <a:ext cx="1512167" cy="478619"/>
          </a:xfrm>
          <a:prstGeom prst="roundRect">
            <a:avLst/>
          </a:prstGeom>
          <a:solidFill>
            <a:srgbClr val="66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SIMPLIFICACIÓN</a:t>
            </a:r>
            <a:endParaRPr lang="es-CL" sz="1600" dirty="0">
              <a:solidFill>
                <a:schemeClr val="tx1"/>
              </a:solidFill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7380312" y="2190146"/>
            <a:ext cx="1368152" cy="1002564"/>
          </a:xfrm>
          <a:prstGeom prst="roundRect">
            <a:avLst/>
          </a:prstGeom>
          <a:noFill/>
          <a:ln w="38100">
            <a:solidFill>
              <a:srgbClr val="33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MULTIPLICAR POR UN ENTERO</a:t>
            </a:r>
            <a:endParaRPr lang="es-CL" sz="1400" dirty="0">
              <a:solidFill>
                <a:schemeClr val="tx1"/>
              </a:solidFill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380312" y="4633424"/>
            <a:ext cx="1368152" cy="1002564"/>
          </a:xfrm>
          <a:prstGeom prst="roundRect">
            <a:avLst/>
          </a:prstGeom>
          <a:noFill/>
          <a:ln w="38100">
            <a:solidFill>
              <a:srgbClr val="3333C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400" dirty="0" smtClean="0">
                <a:solidFill>
                  <a:schemeClr val="tx1"/>
                </a:solidFill>
              </a:rPr>
              <a:t>DIVIDIR POR UN ENTERO</a:t>
            </a:r>
            <a:endParaRPr lang="es-CL" sz="1400" dirty="0">
              <a:solidFill>
                <a:schemeClr val="tx1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2843808" y="5847088"/>
            <a:ext cx="32871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CL" dirty="0">
                <a:hlinkClick r:id="rId5"/>
              </a:rPr>
              <a:t>https://youtu.be/KCN7TdgUMg8</a:t>
            </a:r>
            <a:r>
              <a:rPr lang="es-CL" dirty="0"/>
              <a:t> </a:t>
            </a:r>
          </a:p>
        </p:txBody>
      </p:sp>
      <p:pic>
        <p:nvPicPr>
          <p:cNvPr id="13" name="My_AudioRecord[7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32903" y="371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02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213"/>
            <a:ext cx="9144000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CL" dirty="0" smtClean="0"/>
              <a:t>Hoy trabajaremos resolviendo adiciones y sustracciones de fracciones</a:t>
            </a:r>
            <a:endParaRPr lang="es-CL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3" t="23177" r="12884" b="25260"/>
          <a:stretch/>
        </p:blipFill>
        <p:spPr bwMode="auto">
          <a:xfrm>
            <a:off x="555898" y="2564904"/>
            <a:ext cx="7789490" cy="297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My_AudioRecord[8]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45843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531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038"/>
            <a:ext cx="9144000" cy="6950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046173" y="3717032"/>
            <a:ext cx="6696744" cy="1689051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s-CL" u="sng" dirty="0">
                <a:hlinkClick r:id="rId3"/>
              </a:rPr>
              <a:t>https://</a:t>
            </a:r>
            <a:r>
              <a:rPr lang="es-CL" u="sng" dirty="0" smtClean="0">
                <a:hlinkClick r:id="rId3"/>
              </a:rPr>
              <a:t>www.youtube.com/watch?v=antZqj9ePys</a:t>
            </a:r>
            <a:endParaRPr lang="es-CL" u="sng" dirty="0" smtClean="0"/>
          </a:p>
          <a:p>
            <a:pPr marL="0" indent="0" algn="ctr">
              <a:buNone/>
            </a:pPr>
            <a:r>
              <a:rPr lang="es-CL" dirty="0">
                <a:hlinkClick r:id="rId4"/>
              </a:rPr>
              <a:t>https://</a:t>
            </a:r>
            <a:r>
              <a:rPr lang="es-CL" dirty="0" smtClean="0">
                <a:hlinkClick r:id="rId4"/>
              </a:rPr>
              <a:t>www.youtube.com/watch?v=LVHo5xvsvO0</a:t>
            </a:r>
            <a:r>
              <a:rPr lang="es-CL" dirty="0" smtClean="0"/>
              <a:t> </a:t>
            </a:r>
            <a:endParaRPr lang="es-CL" dirty="0"/>
          </a:p>
        </p:txBody>
      </p:sp>
      <p:sp>
        <p:nvSpPr>
          <p:cNvPr id="4" name="3 Llamada de flecha hacia abajo"/>
          <p:cNvSpPr/>
          <p:nvPr/>
        </p:nvSpPr>
        <p:spPr>
          <a:xfrm>
            <a:off x="1078818" y="1556792"/>
            <a:ext cx="6445510" cy="2160240"/>
          </a:xfrm>
          <a:prstGeom prst="downArrowCallou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 smtClean="0"/>
              <a:t>Para comenzar la clase observa el siguiente video, que nos ayudará  a introducirnos a nuestro tema del día de hoy: SUMA DE FRACCIONES CON IGUAL  Y DIFERENTE DENOMINADOR.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767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2085</TotalTime>
  <Words>650</Words>
  <Application>Microsoft Office PowerPoint</Application>
  <PresentationFormat>Presentación en pantalla (4:3)</PresentationFormat>
  <Paragraphs>111</Paragraphs>
  <Slides>15</Slides>
  <Notes>1</Notes>
  <HiddenSlides>0</HiddenSlides>
  <MMClips>12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6" baseType="lpstr">
      <vt:lpstr>Tema de Office</vt:lpstr>
      <vt:lpstr>                                                                                        PLANIFICACIÓN PARA EL AUTOAPRENDIZAJE SEMANA 13 DEL  22 de JUNIO AL    26 DE JUNIO 2020 </vt:lpstr>
      <vt:lpstr>Presentación de PowerPoint</vt:lpstr>
      <vt:lpstr>Para comenzar:</vt:lpstr>
      <vt:lpstr>PROBLEMA DEL DÍA</vt:lpstr>
      <vt:lpstr>Para comenzar la clase y activar tus conocimientos, responde en forma oral, las siguientes preguntas:</vt:lpstr>
      <vt:lpstr>Presentación de PowerPoint</vt:lpstr>
      <vt:lpstr>Presentación de PowerPoint</vt:lpstr>
      <vt:lpstr>Hoy trabajaremos resolviendo adiciones y sustracciones de fracciones</vt:lpstr>
      <vt:lpstr>Presentación de PowerPoint</vt:lpstr>
      <vt:lpstr>Presentación de PowerPoint</vt:lpstr>
      <vt:lpstr>Presentación de PowerPoint</vt:lpstr>
      <vt:lpstr>Observa el siguiente video explicativo realizada por la profesora</vt:lpstr>
      <vt:lpstr>Presentación de PowerPoint</vt:lpstr>
      <vt:lpstr>Ticket de salida</vt:lpstr>
      <vt:lpstr>Ticket de salida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Equipo Jean Piaget</dc:creator>
  <cp:lastModifiedBy>Equipo Jean Piaget</cp:lastModifiedBy>
  <cp:revision>97</cp:revision>
  <dcterms:created xsi:type="dcterms:W3CDTF">2020-05-18T01:13:33Z</dcterms:created>
  <dcterms:modified xsi:type="dcterms:W3CDTF">2020-06-19T16:51:24Z</dcterms:modified>
</cp:coreProperties>
</file>