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14" r:id="rId4"/>
    <p:sldId id="330" r:id="rId5"/>
    <p:sldId id="259" r:id="rId6"/>
    <p:sldId id="265" r:id="rId7"/>
    <p:sldId id="325" r:id="rId8"/>
    <p:sldId id="326" r:id="rId9"/>
    <p:sldId id="327" r:id="rId10"/>
    <p:sldId id="329" r:id="rId11"/>
    <p:sldId id="328" r:id="rId12"/>
    <p:sldId id="279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  <a:srgbClr val="FFFF66"/>
    <a:srgbClr val="00FF00"/>
    <a:srgbClr val="3333CC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63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BFD78-B61A-4197-B376-14D0B9655D79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3686-BD27-4218-A66A-D0C15A559F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72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kitos.com/balanza-algebraica-de-ecuaciones/pla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EjtYzx3z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15 DEL  06 de </a:t>
            </a:r>
            <a:r>
              <a:rPr lang="es-CL" sz="2000" b="1" u="sng" dirty="0" err="1" smtClean="0"/>
              <a:t>JUlIO</a:t>
            </a:r>
            <a:r>
              <a:rPr lang="es-CL" sz="2000" b="1" u="sng" dirty="0" smtClean="0"/>
              <a:t> AL    10 DE JULIO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62373"/>
              </p:ext>
            </p:extLst>
          </p:nvPr>
        </p:nvGraphicFramePr>
        <p:xfrm>
          <a:off x="323528" y="1916833"/>
          <a:ext cx="8208912" cy="3325332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</a:t>
                      </a:r>
                      <a:r>
                        <a:rPr lang="es-CL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MATEMÁTICA 6° 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Constanza </a:t>
                      </a:r>
                      <a:r>
                        <a:rPr lang="es-CL" sz="1200" dirty="0" err="1">
                          <a:effectLst/>
                          <a:latin typeface="Calibri"/>
                        </a:rPr>
                        <a:t>Estefani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Ecuaciones de Primer grado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Arial"/>
                        </a:rPr>
                        <a:t>(OA 11) Resolver ecuaciones de primer grado con una incógnita, utilizando estrategias como: usando una balanza, usar la descomposición y la correspondencia 1 a 1 entre los términos en cada lado de la ecuación y aplicando procedimientos formales de resolución.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Representar una ecuación de primer grado utilizando una balanza.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 t="16977" r="27939" b="8769"/>
          <a:stretch/>
        </p:blipFill>
        <p:spPr bwMode="auto">
          <a:xfrm>
            <a:off x="985603" y="172347"/>
            <a:ext cx="7056784" cy="64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2267742" cy="22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2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875" y="116632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Actividad: Desarrolla la actividad 1, 2 y 3 de la página 128 del texto del estudiante (libro gordito)</a:t>
            </a:r>
            <a:endParaRPr lang="es-C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9851" r="29722" b="32587"/>
          <a:stretch/>
        </p:blipFill>
        <p:spPr bwMode="auto">
          <a:xfrm>
            <a:off x="179512" y="1772816"/>
            <a:ext cx="871232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21" y="4932533"/>
            <a:ext cx="1335058" cy="16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616901" y="121096"/>
            <a:ext cx="3798168" cy="11476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0473" y="62592"/>
            <a:ext cx="6131024" cy="1206167"/>
          </a:xfrm>
        </p:spPr>
        <p:txBody>
          <a:bodyPr>
            <a:normAutofit/>
          </a:bodyPr>
          <a:lstStyle/>
          <a:p>
            <a:r>
              <a:rPr lang="es-CL" sz="3200" dirty="0" smtClean="0"/>
              <a:t>Ticket de salida</a:t>
            </a:r>
            <a:br>
              <a:rPr lang="es-CL" sz="3200" dirty="0" smtClean="0"/>
            </a:br>
            <a:r>
              <a:rPr lang="es-CL" sz="3200" dirty="0" smtClean="0"/>
              <a:t>Semana 15</a:t>
            </a:r>
            <a:endParaRPr lang="es-CL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43966" r="12152" b="18534"/>
          <a:stretch/>
        </p:blipFill>
        <p:spPr bwMode="auto">
          <a:xfrm>
            <a:off x="371234" y="4688163"/>
            <a:ext cx="8424936" cy="219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0582" r="21646" b="29418"/>
          <a:stretch/>
        </p:blipFill>
        <p:spPr bwMode="auto">
          <a:xfrm>
            <a:off x="658948" y="1750083"/>
            <a:ext cx="7118632" cy="279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04" y="-49670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1103" y="1750083"/>
            <a:ext cx="401124" cy="357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1)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7824" y="4688163"/>
            <a:ext cx="401124" cy="357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2</a:t>
            </a:r>
            <a:r>
              <a:rPr lang="es-CL" sz="1200" dirty="0" smtClean="0">
                <a:solidFill>
                  <a:schemeClr val="tx1"/>
                </a:solidFill>
              </a:rPr>
              <a:t>)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0571" y="1268759"/>
            <a:ext cx="512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12750"/>
              </p:ext>
            </p:extLst>
          </p:nvPr>
        </p:nvGraphicFramePr>
        <p:xfrm>
          <a:off x="395536" y="1268760"/>
          <a:ext cx="8147248" cy="392892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Preguntas 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CL" sz="1200" dirty="0" smtClean="0">
                        <a:effectLst/>
                        <a:latin typeface="+mn-lt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Observan videos explicativos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Realizan ejercicios relacionados con el contenido</a:t>
                      </a: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CL" sz="1200" b="1" u="sng" dirty="0" smtClean="0">
                        <a:effectLst/>
                        <a:latin typeface="Calibri"/>
                      </a:endParaRPr>
                    </a:p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CL" sz="1200" b="1" u="sng" dirty="0" smtClean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Goma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Acceso a video explicativo.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Monitoreo a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través de clases virtuales</a:t>
                      </a:r>
                      <a:endParaRPr lang="es-CL" sz="1200" dirty="0" smtClean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EVALUACIÓN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FORMATIVA (ticket de salida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Correo electrónico: Constanza.barrios@colegio-jeanpiaget.cl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21904" y="1124744"/>
            <a:ext cx="7056784" cy="4392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678088" y="347997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3628" y="1268760"/>
            <a:ext cx="6696744" cy="4248472"/>
          </a:xfrm>
        </p:spPr>
        <p:txBody>
          <a:bodyPr>
            <a:noAutofit/>
          </a:bodyPr>
          <a:lstStyle/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s-CL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es-CL" sz="2400" dirty="0">
                <a:solidFill>
                  <a:srgbClr val="0070C0"/>
                </a:solidFill>
                <a:latin typeface="Comic Sans MS" pitchFamily="66" charset="0"/>
              </a:rPr>
              <a:t>Te </a:t>
            </a:r>
            <a:r>
              <a:rPr lang="es-CL" sz="2400" dirty="0" err="1">
                <a:solidFill>
                  <a:srgbClr val="0070C0"/>
                </a:solidFill>
                <a:latin typeface="Comic Sans MS" pitchFamily="66" charset="0"/>
              </a:rPr>
              <a:t>envito</a:t>
            </a:r>
            <a:r>
              <a:rPr lang="es-CL" sz="2400" dirty="0">
                <a:solidFill>
                  <a:srgbClr val="0070C0"/>
                </a:solidFill>
                <a:latin typeface="Comic Sans MS" pitchFamily="66" charset="0"/>
              </a:rPr>
              <a:t> a participar de las clases virtuales los días </a:t>
            </a:r>
            <a:r>
              <a:rPr lang="es-CL" sz="2400" b="1" dirty="0" smtClean="0">
                <a:solidFill>
                  <a:srgbClr val="0070C0"/>
                </a:solidFill>
                <a:latin typeface="Comic Sans MS" pitchFamily="66" charset="0"/>
              </a:rPr>
              <a:t>Jueves 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s-CL" sz="2400" dirty="0">
                <a:solidFill>
                  <a:srgbClr val="0070C0"/>
                </a:solidFill>
                <a:latin typeface="Comic Sans MS" pitchFamily="66" charset="0"/>
              </a:rPr>
              <a:t>las </a:t>
            </a:r>
            <a:r>
              <a:rPr lang="es-CL" sz="2400" b="1" dirty="0" smtClean="0">
                <a:solidFill>
                  <a:srgbClr val="0070C0"/>
                </a:solidFill>
                <a:latin typeface="Comic Sans MS" pitchFamily="66" charset="0"/>
              </a:rPr>
              <a:t>09:00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Comic Sans MS" pitchFamily="66" charset="0"/>
              </a:rPr>
              <a:t>hrs</a:t>
            </a:r>
            <a:r>
              <a:rPr lang="es-CL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Cuándo esté la animación de un lápiz, significa que debes </a:t>
            </a:r>
            <a:r>
              <a:rPr lang="es-CL" b="1" dirty="0" smtClean="0"/>
              <a:t>escribir en tu cuaderno</a:t>
            </a:r>
            <a:endParaRPr lang="es-CL" b="1" dirty="0"/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Cuándo esté esta animación de una cámara fotográfica, significa que debes mandar </a:t>
            </a:r>
            <a:r>
              <a:rPr lang="es-CL" b="1" dirty="0" smtClean="0"/>
              <a:t>reporte sólo de esa actividad (una foto de la actividad)</a:t>
            </a:r>
            <a:endParaRPr lang="es-CL" b="1" dirty="0"/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Cuándo esté esta animación de un libro, significa que debes </a:t>
            </a:r>
            <a:r>
              <a:rPr lang="es-CL" b="1" dirty="0" smtClean="0"/>
              <a:t>trabajar en tu libro de matemática.</a:t>
            </a:r>
            <a:endParaRPr lang="es-CL" b="1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Cuándo esté esta animación de un signo de pregunta, significa que debes </a:t>
            </a:r>
            <a:r>
              <a:rPr lang="es-CL" b="1" dirty="0" smtClean="0"/>
              <a:t>pensar y analizar, sin escribir en tu cuaderno. Responder de forma oral.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5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07504" y="1013827"/>
            <a:ext cx="8856984" cy="38553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375" y="32969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rgbClr val="FFFF99"/>
                </a:solidFill>
                <a:latin typeface="Comic Sans MS" pitchFamily="66" charset="0"/>
              </a:rPr>
              <a:t>PROBLEMA DEL DÍA</a:t>
            </a:r>
            <a:endParaRPr lang="es-CL" sz="32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6052" y="11967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entury Gothic" pitchFamily="34" charset="0"/>
              </a:rPr>
              <a:t>Pedro tiene $ 5.500. Si José tiene $ 2.300 más que Pedro, ¿cuánto dinero tiene José?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230736" y="2183484"/>
            <a:ext cx="6245751" cy="2263018"/>
            <a:chOff x="1462" y="658"/>
            <a:chExt cx="10067" cy="2125"/>
          </a:xfrm>
        </p:grpSpPr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89" y="54007"/>
            <a:ext cx="1022152" cy="102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65" y="1960398"/>
            <a:ext cx="2439247" cy="24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96944" cy="1152128"/>
          </a:xfrm>
        </p:spPr>
        <p:txBody>
          <a:bodyPr>
            <a:noAutofit/>
          </a:bodyPr>
          <a:lstStyle/>
          <a:p>
            <a:r>
              <a:rPr lang="es-CL" sz="2400" dirty="0" smtClean="0">
                <a:latin typeface="Century Gothic" pitchFamily="34" charset="0"/>
              </a:rPr>
              <a:t>Para comenzar la clase y activar tus conocimientos, responde en forma oral, las siguientes preguntas:</a:t>
            </a:r>
            <a:endParaRPr lang="es-CL" sz="2400" dirty="0">
              <a:latin typeface="Century Gothic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4" y="2060848"/>
            <a:ext cx="5400600" cy="22138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¿Para 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qué sirve este objeto? 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Dónde la han visto? </a:t>
            </a:r>
            <a:endParaRPr lang="es-CL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qué significa que la balanza tenga sus platos al mismo nivel</a:t>
            </a:r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?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CL" dirty="0">
                <a:solidFill>
                  <a:schemeClr val="tx1"/>
                </a:solidFill>
                <a:latin typeface="Century Gothic" pitchFamily="34" charset="0"/>
              </a:rPr>
              <a:t>¿cómo logro que uno suba y que otra baje?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65915"/>
            <a:ext cx="1803709" cy="18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5" y="316777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827584" y="188640"/>
            <a:ext cx="7200800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i="1" dirty="0" smtClean="0">
                <a:latin typeface="Century Gothic" pitchFamily="34" charset="0"/>
              </a:rPr>
              <a:t>El objetivo de esta semana es el siguiente:</a:t>
            </a:r>
            <a:endParaRPr lang="es-CL" sz="3200" i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5823" y="2354028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latin typeface="Century Gothic" pitchFamily="34" charset="0"/>
              </a:rPr>
              <a:t>Objetivo</a:t>
            </a:r>
            <a:r>
              <a:rPr lang="es-ES" sz="2800" dirty="0" smtClean="0">
                <a:latin typeface="Century Gothic" pitchFamily="34" charset="0"/>
              </a:rPr>
              <a:t>: Representar </a:t>
            </a:r>
            <a:r>
              <a:rPr lang="es-ES" sz="2800" dirty="0">
                <a:latin typeface="Century Gothic" pitchFamily="34" charset="0"/>
              </a:rPr>
              <a:t>una ecuación de primer grado utilizando una balanza.</a:t>
            </a:r>
            <a:endParaRPr lang="es-CL" sz="2800" dirty="0">
              <a:latin typeface="Century Gothic" pitchFamily="34" charset="0"/>
            </a:endParaRPr>
          </a:p>
        </p:txBody>
      </p:sp>
      <p:pic>
        <p:nvPicPr>
          <p:cNvPr id="102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83" y="1445189"/>
            <a:ext cx="2439247" cy="24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55976" y="177281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itchFamily="34" charset="0"/>
              </a:rPr>
              <a:t>Fecha</a:t>
            </a:r>
            <a:r>
              <a:rPr lang="es-CL" dirty="0" smtClean="0"/>
              <a:t>: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8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dirty="0" smtClean="0"/>
              <a:t>Puedes realizar tú mismo los ejercicios en la balanza virtual ingresando al siguiente link: 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2472" y="1340768"/>
            <a:ext cx="6491064" cy="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>
                <a:hlinkClick r:id="rId3"/>
              </a:rPr>
              <a:t>https://www.cokitos.com/balanza-algebraica-de-ecuaciones/play</a:t>
            </a:r>
            <a:r>
              <a:rPr lang="es-CL" sz="1800" dirty="0" smtClean="0">
                <a:hlinkClick r:id="rId3"/>
              </a:rPr>
              <a:t>/</a:t>
            </a:r>
            <a:r>
              <a:rPr lang="es-CL" sz="1800" dirty="0" smtClean="0"/>
              <a:t> </a:t>
            </a:r>
            <a:endParaRPr lang="es-CL" sz="18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Ejercicio 1</a:t>
            </a:r>
            <a:r>
              <a:rPr lang="es-ES" dirty="0" smtClean="0"/>
              <a:t>: Los invito a colocar </a:t>
            </a:r>
            <a:r>
              <a:rPr lang="es-ES" dirty="0"/>
              <a:t>7 bolitas al lado izquierdo de la balanza y 20 al derecho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15590" r="39986" b="21067"/>
          <a:stretch/>
        </p:blipFill>
        <p:spPr bwMode="auto">
          <a:xfrm>
            <a:off x="683568" y="2547710"/>
            <a:ext cx="3600400" cy="33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27984" y="254771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¿Qué podemos hacer para equilibrar esa balanza?</a:t>
            </a:r>
          </a:p>
          <a:p>
            <a:pPr algn="just"/>
            <a:r>
              <a:rPr lang="es-CL" dirty="0" smtClean="0"/>
              <a:t>Respuesta: ____________________</a:t>
            </a:r>
          </a:p>
          <a:p>
            <a:pPr algn="just"/>
            <a:r>
              <a:rPr lang="es-CL" dirty="0" smtClean="0"/>
              <a:t>_____________________________</a:t>
            </a:r>
            <a:endParaRPr lang="es-CL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39055"/>
            <a:ext cx="1581056" cy="19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475876" y="102202"/>
            <a:ext cx="5976664" cy="897844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492"/>
            <a:ext cx="8229600" cy="1143000"/>
          </a:xfrm>
        </p:spPr>
        <p:txBody>
          <a:bodyPr/>
          <a:lstStyle/>
          <a:p>
            <a:r>
              <a:rPr lang="es-CL" b="1" dirty="0"/>
              <a:t>¿Qué es una ecuación?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 algn="just">
              <a:buNone/>
            </a:pPr>
            <a:r>
              <a:rPr lang="es-CL" sz="2400" dirty="0"/>
              <a:t>Una ecuación es una </a:t>
            </a:r>
            <a:r>
              <a:rPr lang="es-CL" sz="2400" b="1" dirty="0"/>
              <a:t>igualdad</a:t>
            </a:r>
            <a:r>
              <a:rPr lang="es-CL" sz="2400" dirty="0"/>
              <a:t> entre dos expresiones que se satisface para uno o varios valores de la </a:t>
            </a:r>
            <a:r>
              <a:rPr lang="es-CL" sz="2400" b="1" dirty="0"/>
              <a:t>incógnita</a:t>
            </a:r>
            <a:r>
              <a:rPr lang="es-CL" sz="2400" dirty="0" smtClean="0"/>
              <a:t>.</a:t>
            </a:r>
          </a:p>
          <a:p>
            <a:pPr marL="0" indent="0" algn="just">
              <a:buNone/>
            </a:pPr>
            <a:endParaRPr lang="es-CL" sz="2400" dirty="0"/>
          </a:p>
          <a:p>
            <a:pPr marL="0" indent="0" algn="ctr">
              <a:buNone/>
            </a:pPr>
            <a:r>
              <a:rPr lang="es-CL" sz="2400" dirty="0" smtClean="0"/>
              <a:t>Te invito a observar el siguiente video: </a:t>
            </a:r>
            <a:r>
              <a:rPr lang="es-CL" sz="2400" dirty="0">
                <a:hlinkClick r:id="rId3"/>
              </a:rPr>
              <a:t>https://www.youtube.com/watch?v=aBEjtYzx3zY</a:t>
            </a:r>
            <a:endParaRPr lang="es-CL" sz="2400" dirty="0"/>
          </a:p>
          <a:p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311056"/>
            <a:ext cx="2267742" cy="22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570</Words>
  <Application>Microsoft Office PowerPoint</Application>
  <PresentationFormat>Presentación en pantalla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                                                                                       PLANIFICACIÓN PARA EL AUTOAPRENDIZAJE SEMANA 15 DEL  06 de JUlIO AL    10 DE JULIO 2020 </vt:lpstr>
      <vt:lpstr>Presentación de PowerPoint</vt:lpstr>
      <vt:lpstr>Para comenzar:</vt:lpstr>
      <vt:lpstr>Importante:</vt:lpstr>
      <vt:lpstr>PROBLEMA DEL DÍA</vt:lpstr>
      <vt:lpstr>Para comenzar la clase y activar tus conocimientos, responde en forma oral, las siguientes preguntas:</vt:lpstr>
      <vt:lpstr>El objetivo de esta semana es el siguiente:</vt:lpstr>
      <vt:lpstr>Puedes realizar tú mismo los ejercicios en la balanza virtual ingresando al siguiente link: </vt:lpstr>
      <vt:lpstr>¿Qué es una ecuación?</vt:lpstr>
      <vt:lpstr>Presentación de PowerPoint</vt:lpstr>
      <vt:lpstr>Actividad: Desarrolla la actividad 1, 2 y 3 de la página 128 del texto del estudiante (libro gordito)</vt:lpstr>
      <vt:lpstr>Ticket de salida Semana 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111</cp:revision>
  <dcterms:created xsi:type="dcterms:W3CDTF">2020-05-18T01:13:33Z</dcterms:created>
  <dcterms:modified xsi:type="dcterms:W3CDTF">2020-07-02T04:42:28Z</dcterms:modified>
</cp:coreProperties>
</file>