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79" r:id="rId5"/>
    <p:sldId id="280" r:id="rId6"/>
    <p:sldId id="258" r:id="rId7"/>
    <p:sldId id="281" r:id="rId8"/>
    <p:sldId id="282" r:id="rId9"/>
    <p:sldId id="283" r:id="rId10"/>
    <p:sldId id="285" r:id="rId11"/>
    <p:sldId id="264" r:id="rId12"/>
    <p:sldId id="286" r:id="rId13"/>
    <p:sldId id="273" r:id="rId14"/>
    <p:sldId id="271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21/07/2020</a:t>
            </a:fld>
            <a:endParaRPr lang="es-MX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21/07/2020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21/07/2020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B36C-09E1-49D7-8174-2561327DDD4A}" type="datetimeFigureOut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21-07-2020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680B-6878-498C-AFE2-372DE66B1877}" type="slidenum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0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B36C-09E1-49D7-8174-2561327DDD4A}" type="datetimeFigureOut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21-07-2020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680B-6878-498C-AFE2-372DE66B1877}" type="slidenum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11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B36C-09E1-49D7-8174-2561327DDD4A}" type="datetimeFigureOut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21-07-2020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680B-6878-498C-AFE2-372DE66B1877}" type="slidenum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9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B36C-09E1-49D7-8174-2561327DDD4A}" type="datetimeFigureOut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21-07-2020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680B-6878-498C-AFE2-372DE66B1877}" type="slidenum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7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B36C-09E1-49D7-8174-2561327DDD4A}" type="datetimeFigureOut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21-07-2020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680B-6878-498C-AFE2-372DE66B1877}" type="slidenum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63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B36C-09E1-49D7-8174-2561327DDD4A}" type="datetimeFigureOut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21-07-2020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680B-6878-498C-AFE2-372DE66B1877}" type="slidenum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6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B36C-09E1-49D7-8174-2561327DDD4A}" type="datetimeFigureOut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21-07-2020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680B-6878-498C-AFE2-372DE66B1877}" type="slidenum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39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B36C-09E1-49D7-8174-2561327DDD4A}" type="datetimeFigureOut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21-07-2020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680B-6878-498C-AFE2-372DE66B1877}" type="slidenum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9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21/07/2020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B36C-09E1-49D7-8174-2561327DDD4A}" type="datetimeFigureOut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21-07-2020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680B-6878-498C-AFE2-372DE66B1877}" type="slidenum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1415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B36C-09E1-49D7-8174-2561327DDD4A}" type="datetimeFigureOut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21-07-2020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680B-6878-498C-AFE2-372DE66B1877}" type="slidenum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7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CB36C-09E1-49D7-8174-2561327DDD4A}" type="datetimeFigureOut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21-07-2020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E9680B-6878-498C-AFE2-372DE66B1877}" type="slidenum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0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21/07/2020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21/07/2020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21/07/2020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21/07/2020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21/07/2020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21/07/2020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21/07/2020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F2B5E41-4952-447D-BAF7-7265FE26EDB6}" type="datetimeFigureOut">
              <a:rPr lang="es-MX" smtClean="0"/>
              <a:t>21/07/2020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3DCB36C-09E1-49D7-8174-2561327DDD4A}" type="datetimeFigureOut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21-07-2020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1E9680B-6878-498C-AFE2-372DE66B1877}" type="slidenum">
              <a:rPr lang="es-C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‹Nº›</a:t>
            </a:fld>
            <a:endParaRPr lang="es-C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2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0"/>
            <a:ext cx="7406640" cy="1008112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altLang="es-MX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altLang="es-MX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altLang="es-MX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ES" altLang="es-MX" sz="2200" b="1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PLANIFICACIÓN  </a:t>
            </a:r>
            <a:r>
              <a:rPr lang="es-ES" altLang="es-MX" sz="2200" b="1" u="sng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PARA EL AUTOAPRENDIZAJE</a:t>
            </a:r>
            <a:br>
              <a:rPr lang="es-ES" altLang="es-MX" sz="2200" b="1" u="sng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s-ES" altLang="es-MX" sz="2200" b="1" u="sng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SEMANA </a:t>
            </a:r>
            <a:r>
              <a:rPr lang="es-ES" altLang="es-MX" sz="2200" b="1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18</a:t>
            </a:r>
            <a:r>
              <a:rPr lang="es-MX" altLang="es-MX" sz="13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13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ES" altLang="es-MX" sz="2200" b="1" u="sng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DEL </a:t>
            </a:r>
            <a:r>
              <a:rPr lang="es-ES" altLang="es-MX" sz="2200" b="1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27 </a:t>
            </a:r>
            <a:r>
              <a:rPr lang="es-ES" altLang="es-MX" sz="2200" b="1" u="sng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 JULIO AL </a:t>
            </a:r>
            <a:r>
              <a:rPr lang="es-ES" altLang="es-MX" sz="2200" b="1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31 </a:t>
            </a:r>
            <a:r>
              <a:rPr lang="es-ES" altLang="es-MX" sz="2200" b="1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altLang="es-MX" sz="2200" b="1" u="sng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 JULIO </a:t>
            </a:r>
            <a:r>
              <a:rPr lang="es-ES" altLang="es-MX" sz="2200" b="1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2020</a:t>
            </a:r>
            <a:endParaRPr lang="es-MX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163141"/>
              </p:ext>
            </p:extLst>
          </p:nvPr>
        </p:nvGraphicFramePr>
        <p:xfrm>
          <a:off x="1043608" y="1268760"/>
          <a:ext cx="7776864" cy="4936353"/>
        </p:xfrm>
        <a:graphic>
          <a:graphicData uri="http://schemas.openxmlformats.org/drawingml/2006/table">
            <a:tbl>
              <a:tblPr firstRow="1" firstCol="1" bandRow="1"/>
              <a:tblGrid>
                <a:gridCol w="1944216"/>
                <a:gridCol w="5832648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TÍTULO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Unidad 2: El proceso de Independencia de Chile y la construcción de la nación.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ASIGNATURA/CURSO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Historia, Geografía y Cs. Sociales /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6°A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PROFESORA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Daniela Carreño Salinas 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CONTENIDO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Reconquista</a:t>
                      </a:r>
                      <a:r>
                        <a:rPr lang="es-MX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española.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OBJETIVO DE APRENDIZAJE 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OA02</a:t>
                      </a:r>
                      <a:r>
                        <a:rPr lang="es-E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Explicar el desarrollo del proceso de independencia de Chile, considerando actores y bandos que se enfrentaron, hombres y mujeres destacados, avances y retrocesos de la causa patriota y algunos acontecimientos significativos, como la celebración del cabildo abierto de 1810 y la formación de la Primera Junta Nacional de Gobierno, la elección del primer Congreso Nacional, las batallas de Rancagua, Chacabuco y Maipú, y la Declaración de la Independencia, entre otros.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Interpretar </a:t>
                      </a:r>
                      <a:r>
                        <a:rPr lang="es-MX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las consecuencias que trajo consigo la</a:t>
                      </a:r>
                      <a:r>
                        <a:rPr lang="es-MX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reconquista española por medio de fuentes históricas.</a:t>
                      </a:r>
                      <a:endParaRPr lang="es-MX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INDICADORES DE LOGRO 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Examinan las consecuencias para el bando patriota de la restauración monárquica iniciada luego de la batalla de Rancagua.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72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8828"/>
            <a:ext cx="83529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Abramos el libro en las páginas 64 y 65</a:t>
            </a:r>
            <a:endParaRPr lang="es-MX" sz="4900" b="1" dirty="0"/>
          </a:p>
        </p:txBody>
      </p:sp>
      <p:pic>
        <p:nvPicPr>
          <p:cNvPr id="8" name="7 Marcador de contenido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578111" cy="4664075"/>
          </a:xfrm>
        </p:spPr>
      </p:pic>
      <p:pic>
        <p:nvPicPr>
          <p:cNvPr id="6" name="5 Marcador de contenido" descr="Recorte de pantalla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02" y="1524000"/>
            <a:ext cx="3563795" cy="4664075"/>
          </a:xfrm>
        </p:spPr>
      </p:pic>
    </p:spTree>
    <p:extLst>
      <p:ext uri="{BB962C8B-B14F-4D97-AF65-F5344CB8AC3E}">
        <p14:creationId xmlns:p14="http://schemas.microsoft.com/office/powerpoint/2010/main" val="124020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Responde: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331640" y="1524000"/>
            <a:ext cx="7416824" cy="5073352"/>
          </a:xfrm>
        </p:spPr>
        <p:txBody>
          <a:bodyPr>
            <a:normAutofit fontScale="85000" lnSpcReduction="20000"/>
          </a:bodyPr>
          <a:lstStyle/>
          <a:p>
            <a:pPr marL="596646" indent="-514350" algn="just">
              <a:buFont typeface="+mj-lt"/>
              <a:buAutoNum type="arabicPeriod"/>
            </a:pPr>
            <a:r>
              <a:rPr lang="es-MX" dirty="0" smtClean="0"/>
              <a:t>De </a:t>
            </a:r>
            <a:r>
              <a:rPr lang="es-MX" dirty="0"/>
              <a:t>acuerdo a la fuente del Recurso 1, responde: </a:t>
            </a:r>
            <a:r>
              <a:rPr lang="es-MX" dirty="0" smtClean="0"/>
              <a:t>¿Por </a:t>
            </a:r>
            <a:r>
              <a:rPr lang="es-MX" dirty="0"/>
              <a:t>qué el rey reniega de las «</a:t>
            </a:r>
            <a:r>
              <a:rPr lang="es-MX" dirty="0" smtClean="0"/>
              <a:t>ideas democráticas </a:t>
            </a:r>
            <a:r>
              <a:rPr lang="es-MX" dirty="0"/>
              <a:t>y de los principios republicanos</a:t>
            </a:r>
            <a:r>
              <a:rPr lang="es-MX" dirty="0" smtClean="0"/>
              <a:t>»? 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es-MX" dirty="0" smtClean="0"/>
              <a:t>Vuelve a mirar </a:t>
            </a:r>
            <a:r>
              <a:rPr lang="es-MX" dirty="0"/>
              <a:t>la pintura del Recurso 4, </a:t>
            </a:r>
            <a:r>
              <a:rPr lang="es-MX" dirty="0" smtClean="0"/>
              <a:t>¿Qué </a:t>
            </a:r>
            <a:r>
              <a:rPr lang="es-MX" dirty="0"/>
              <a:t>problemas imaginan que tuvieron </a:t>
            </a:r>
            <a:r>
              <a:rPr lang="es-MX" dirty="0" smtClean="0"/>
              <a:t>que enfrentar </a:t>
            </a:r>
            <a:r>
              <a:rPr lang="es-MX" dirty="0"/>
              <a:t>los soldados al cruzar la codillera de los Andes, una de la más alta del mundo?, </a:t>
            </a:r>
            <a:r>
              <a:rPr lang="es-MX" dirty="0" smtClean="0"/>
              <a:t>¿</a:t>
            </a:r>
            <a:r>
              <a:rPr lang="es-MX" dirty="0"/>
              <a:t>C</a:t>
            </a:r>
            <a:r>
              <a:rPr lang="es-MX" dirty="0" smtClean="0"/>
              <a:t>uánto tiempo </a:t>
            </a:r>
            <a:r>
              <a:rPr lang="es-MX" dirty="0"/>
              <a:t>demoraron?, </a:t>
            </a:r>
            <a:r>
              <a:rPr lang="es-MX" dirty="0" smtClean="0"/>
              <a:t>¿Cómo </a:t>
            </a:r>
            <a:r>
              <a:rPr lang="es-MX" dirty="0"/>
              <a:t>se movilizaron?, </a:t>
            </a:r>
            <a:r>
              <a:rPr lang="es-MX" dirty="0" smtClean="0"/>
              <a:t>¿De </a:t>
            </a:r>
            <a:r>
              <a:rPr lang="es-MX" dirty="0"/>
              <a:t>qué se alimentaban</a:t>
            </a:r>
            <a:r>
              <a:rPr lang="es-MX" dirty="0" smtClean="0"/>
              <a:t>?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es-MX" dirty="0" smtClean="0"/>
              <a:t>¿Por </a:t>
            </a:r>
            <a:r>
              <a:rPr lang="es-MX" dirty="0"/>
              <a:t>qué argentinos y chilenos realizaron esfuerzos comunes en favor de la causa patriota</a:t>
            </a:r>
            <a:r>
              <a:rPr lang="es-MX" dirty="0" smtClean="0"/>
              <a:t>?, ¿</a:t>
            </a:r>
            <a:r>
              <a:rPr lang="es-MX" dirty="0"/>
              <a:t>C</a:t>
            </a:r>
            <a:r>
              <a:rPr lang="es-MX" dirty="0" smtClean="0"/>
              <a:t>rees </a:t>
            </a:r>
            <a:r>
              <a:rPr lang="es-MX" dirty="0"/>
              <a:t>que esto fue un elemento importante para lograr la independencia? Fundamenta.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es-MX" dirty="0" smtClean="0"/>
              <a:t>¿Es </a:t>
            </a:r>
            <a:r>
              <a:rPr lang="es-MX" dirty="0"/>
              <a:t>posible que la actitud cruel e injusta de los españoles haya aumentado el deseo </a:t>
            </a:r>
            <a:r>
              <a:rPr lang="es-MX" dirty="0" smtClean="0"/>
              <a:t>de independencia </a:t>
            </a:r>
            <a:r>
              <a:rPr lang="es-MX" dirty="0"/>
              <a:t>de los criollos?, ¿por qué? Responde a partir de la lectura del Recurso 3.</a:t>
            </a:r>
          </a:p>
        </p:txBody>
      </p:sp>
    </p:spTree>
    <p:extLst>
      <p:ext uri="{BB962C8B-B14F-4D97-AF65-F5344CB8AC3E}">
        <p14:creationId xmlns:p14="http://schemas.microsoft.com/office/powerpoint/2010/main" val="323326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752678"/>
            <a:ext cx="7498080" cy="1143000"/>
          </a:xfrm>
        </p:spPr>
        <p:txBody>
          <a:bodyPr/>
          <a:lstStyle/>
          <a:p>
            <a:r>
              <a:rPr lang="es-MX" dirty="0" smtClean="0"/>
              <a:t>Apliquemos lo aprendido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95678"/>
            <a:ext cx="486916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3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27856"/>
            <a:ext cx="7498080" cy="73684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Ticket de salida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124744"/>
            <a:ext cx="7498080" cy="3456384"/>
          </a:xfrm>
        </p:spPr>
        <p:txBody>
          <a:bodyPr>
            <a:normAutofit fontScale="92500" lnSpcReduction="2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es-MX" dirty="0" smtClean="0"/>
              <a:t>¿Cuál fue el motivo principal por el que se produjo la reconquista?</a:t>
            </a:r>
          </a:p>
          <a:p>
            <a:pPr marL="596646" indent="-514350">
              <a:buFont typeface="+mj-lt"/>
              <a:buAutoNum type="arabicPeriod"/>
            </a:pPr>
            <a:endParaRPr lang="es-MX" dirty="0" smtClean="0"/>
          </a:p>
          <a:p>
            <a:pPr marL="596646" indent="-514350">
              <a:buFont typeface="+mj-lt"/>
              <a:buAutoNum type="arabicPeriod"/>
            </a:pPr>
            <a:r>
              <a:rPr lang="es-MX" dirty="0" smtClean="0"/>
              <a:t>¿Por qué los patriotas huyen hacia Mendoza?</a:t>
            </a:r>
          </a:p>
          <a:p>
            <a:pPr marL="596646" indent="-514350">
              <a:buFont typeface="+mj-lt"/>
              <a:buAutoNum type="arabicPeriod"/>
            </a:pPr>
            <a:endParaRPr lang="es-MX" dirty="0"/>
          </a:p>
          <a:p>
            <a:pPr marL="596646" indent="-514350">
              <a:buFont typeface="+mj-lt"/>
              <a:buAutoNum type="arabicPeriod"/>
            </a:pPr>
            <a:r>
              <a:rPr lang="es-MX" dirty="0" smtClean="0"/>
              <a:t>¿Por qué le habrán puesto el nombre  Ejército Libertador? ¿Cuál era su objetivo?</a:t>
            </a:r>
          </a:p>
          <a:p>
            <a:pPr marL="596646" indent="-514350">
              <a:buFont typeface="+mj-lt"/>
              <a:buAutoNum type="arabicPeriod"/>
            </a:pP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668" y="4426202"/>
            <a:ext cx="2420888" cy="2420888"/>
          </a:xfrm>
          <a:prstGeom prst="rect">
            <a:avLst/>
          </a:prstGeom>
        </p:spPr>
      </p:pic>
      <p:sp>
        <p:nvSpPr>
          <p:cNvPr id="6" name="5 Llamada ovalada"/>
          <p:cNvSpPr/>
          <p:nvPr/>
        </p:nvSpPr>
        <p:spPr>
          <a:xfrm>
            <a:off x="2457558" y="4435480"/>
            <a:ext cx="4170579" cy="1753612"/>
          </a:xfrm>
          <a:prstGeom prst="wedgeEllipseCallout">
            <a:avLst>
              <a:gd name="adj1" fmla="val 54952"/>
              <a:gd name="adj2" fmla="val 368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Enviar ticket a </a:t>
            </a:r>
            <a:r>
              <a:rPr lang="es-MX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daniela.carreno@colegio-jeanpiaget.cl</a:t>
            </a:r>
            <a:r>
              <a:rPr lang="es-MX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s-MX" dirty="0"/>
              <a:t>o al </a:t>
            </a:r>
            <a:r>
              <a:rPr lang="es-MX" dirty="0" err="1"/>
              <a:t>wsp</a:t>
            </a:r>
            <a:r>
              <a:rPr lang="es-MX" dirty="0"/>
              <a:t> </a:t>
            </a:r>
            <a:r>
              <a:rPr lang="es-MX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+569 64549047</a:t>
            </a:r>
          </a:p>
        </p:txBody>
      </p:sp>
    </p:spTree>
    <p:extLst>
      <p:ext uri="{BB962C8B-B14F-4D97-AF65-F5344CB8AC3E}">
        <p14:creationId xmlns:p14="http://schemas.microsoft.com/office/powerpoint/2010/main" val="242759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69042"/>
              </p:ext>
            </p:extLst>
          </p:nvPr>
        </p:nvGraphicFramePr>
        <p:xfrm>
          <a:off x="1331640" y="764704"/>
          <a:ext cx="7560840" cy="4502847"/>
        </p:xfrm>
        <a:graphic>
          <a:graphicData uri="http://schemas.openxmlformats.org/drawingml/2006/table">
            <a:tbl>
              <a:tblPr firstRow="1" firstCol="1" bandRow="1"/>
              <a:tblGrid>
                <a:gridCol w="1804292"/>
                <a:gridCol w="5756548"/>
              </a:tblGrid>
              <a:tr h="2448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ACTIVIDAD(ES) Y RECURSOS PEDAGÓGICOS 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Saludo </a:t>
                      </a: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los estudiantes.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Observe </a:t>
                      </a: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s-ES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power</a:t>
                      </a:r>
                      <a:r>
                        <a:rPr lang="es-E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6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point</a:t>
                      </a:r>
                      <a:r>
                        <a:rPr lang="es-E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que se presentará y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responda </a:t>
                      </a: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las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preguntas que realizará la profesora.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MX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es-MX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Desarrolle las preguntas que hará la profesora observando el libro (</a:t>
                      </a:r>
                      <a:r>
                        <a:rPr lang="es-E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página</a:t>
                      </a:r>
                      <a:r>
                        <a:rPr lang="es-ES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64 y 65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), </a:t>
                      </a: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aplicando los conocimientos adquiridos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durante</a:t>
                      </a:r>
                      <a:r>
                        <a:rPr lang="es-E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clase.</a:t>
                      </a:r>
                      <a:endParaRPr lang="es-MX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es-MX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Recursos:</a:t>
                      </a: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Computador,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cuaderno</a:t>
                      </a: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texto de estudio, guía, lápices.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TICKET DE SALIDA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ESTE MÓDULO DEBE SER ENVIADO AL SIGUIENTE CORREO ELECTRÓNICO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Saca una foto a  la respuesta (sólo del ticket de salida)  con tu nombre y fecha y las envía al correo </a:t>
                      </a:r>
                      <a:r>
                        <a:rPr lang="es-CL" sz="1600" u="sng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daniela.carreno@colegio-jeanpiaget.cl</a:t>
                      </a:r>
                      <a:r>
                        <a:rPr lang="es-MX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 al </a:t>
                      </a:r>
                      <a:r>
                        <a:rPr lang="es-MX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wsp</a:t>
                      </a:r>
                      <a:r>
                        <a:rPr lang="es-MX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600" dirty="0">
                          <a:effectLst/>
                          <a:highlight>
                            <a:srgbClr val="FF00FF"/>
                          </a:highlight>
                          <a:latin typeface="Calibri"/>
                          <a:ea typeface="Calibri"/>
                          <a:cs typeface="Times New Roman"/>
                        </a:rPr>
                        <a:t>+569 64549047</a:t>
                      </a:r>
                      <a:r>
                        <a:rPr lang="es-MX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s-MX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s-CL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Fecha  </a:t>
                      </a:r>
                      <a:r>
                        <a:rPr lang="es-CL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viernes </a:t>
                      </a:r>
                      <a:r>
                        <a:rPr lang="es-CL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  <a:r>
                        <a:rPr lang="es-CL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es-CL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Julio</a:t>
                      </a:r>
                      <a:r>
                        <a:rPr lang="es-CL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71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Antes de comenzar…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5638" y="1628963"/>
            <a:ext cx="4438273" cy="443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8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Normas para clases virtuales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sz="2800" dirty="0"/>
              <a:t>Cuando inicies sesión debes mantener la cámara abierta.</a:t>
            </a:r>
          </a:p>
          <a:p>
            <a:r>
              <a:rPr lang="es-MX" sz="2800" dirty="0"/>
              <a:t>Debes mantener el micrófono apagado y sólo activarlo cuando respondas a la lista, te hagan alguna pregunta o tengas alguna duda. </a:t>
            </a:r>
          </a:p>
          <a:p>
            <a:r>
              <a:rPr lang="es-MX" sz="2800" dirty="0"/>
              <a:t>Preséntate con vestimenta adecuada para la clase.</a:t>
            </a:r>
          </a:p>
          <a:p>
            <a:r>
              <a:rPr lang="es-MX" sz="2800" dirty="0"/>
              <a:t>El chat es sólo para escribir alguna pregunta o duda que tengas.</a:t>
            </a:r>
          </a:p>
          <a:p>
            <a:r>
              <a:rPr lang="es-MX" sz="2800" dirty="0"/>
              <a:t>No consumas alimentos mientras estés en clases.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91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187624" y="359898"/>
            <a:ext cx="7776864" cy="2925086"/>
          </a:xfrm>
        </p:spPr>
        <p:txBody>
          <a:bodyPr>
            <a:noAutofit/>
          </a:bodyPr>
          <a:lstStyle/>
          <a:p>
            <a:pPr algn="ctr"/>
            <a:r>
              <a:rPr lang="es-MX" sz="5400" dirty="0">
                <a:effectLst/>
                <a:cs typeface="Iskoola Pota" panose="020B0502040204020203" pitchFamily="34" charset="0"/>
              </a:rPr>
              <a:t> La Reconquista española.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7406640" cy="1752600"/>
          </a:xfrm>
        </p:spPr>
        <p:txBody>
          <a:bodyPr>
            <a:normAutofit/>
          </a:bodyPr>
          <a:lstStyle/>
          <a:p>
            <a:r>
              <a:rPr lang="es-MX" sz="2800" dirty="0" smtClean="0"/>
              <a:t>Objetivo:</a:t>
            </a:r>
            <a:r>
              <a:rPr lang="es-MX" sz="2800" dirty="0">
                <a:latin typeface="Calibri"/>
                <a:cs typeface="Times New Roman"/>
              </a:rPr>
              <a:t> </a:t>
            </a:r>
            <a:r>
              <a:rPr lang="es-MX" sz="2800" dirty="0" smtClean="0">
                <a:latin typeface="Calibri"/>
                <a:cs typeface="Times New Roman"/>
              </a:rPr>
              <a:t>Interpretar</a:t>
            </a:r>
            <a:r>
              <a:rPr lang="es-MX" sz="28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s-MX" sz="2800" dirty="0">
                <a:latin typeface="Calibri"/>
                <a:ea typeface="Calibri"/>
                <a:cs typeface="Times New Roman"/>
              </a:rPr>
              <a:t>las consecuencias que trajo consigo la reconquista española por medio de fuentes históricas.</a:t>
            </a:r>
          </a:p>
          <a:p>
            <a:endParaRPr lang="es-MX" sz="28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95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La batalla de Rancagua: el fin de la Patria Vieja.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5221560"/>
          </a:xfrm>
        </p:spPr>
        <p:txBody>
          <a:bodyPr/>
          <a:lstStyle/>
          <a:p>
            <a:pPr algn="just"/>
            <a:r>
              <a:rPr lang="es-MX" dirty="0" smtClean="0"/>
              <a:t>Las medidas de José Miguel Carrera (</a:t>
            </a:r>
            <a:r>
              <a:rPr lang="es-MX" b="1" dirty="0" smtClean="0"/>
              <a:t>Constitución de 1812</a:t>
            </a:r>
            <a:r>
              <a:rPr lang="es-MX" dirty="0" smtClean="0"/>
              <a:t>, escudo, bandera, diario, </a:t>
            </a:r>
            <a:r>
              <a:rPr lang="es-MX" dirty="0"/>
              <a:t>entre otras) provocaron que el virrey del Perú Fernando de Abascal enviara un ejército. </a:t>
            </a:r>
            <a:endParaRPr lang="es-MX" dirty="0" smtClean="0"/>
          </a:p>
          <a:p>
            <a:pPr algn="just"/>
            <a:r>
              <a:rPr lang="es-MX" dirty="0" smtClean="0"/>
              <a:t>Se lleva a cabo, el 01 y 02 de octubre de 1814 la batalla de Rancagua, donde el ejército patriota, es derrotado por las fuerzas realistas, dando inicio al periodo de Reconquista.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331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7200800" cy="535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54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 reconquista (1814-1817)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340768"/>
            <a:ext cx="7498080" cy="4907632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Se  restaura el poder del rey</a:t>
            </a:r>
          </a:p>
          <a:p>
            <a:r>
              <a:rPr lang="es-MX" dirty="0" smtClean="0"/>
              <a:t>Comienza una persecución y maltrato en contra de los patriotas.</a:t>
            </a:r>
          </a:p>
          <a:p>
            <a:r>
              <a:rPr lang="es-CL" dirty="0" smtClean="0"/>
              <a:t>Pone </a:t>
            </a:r>
            <a:r>
              <a:rPr lang="es-CL" dirty="0"/>
              <a:t>fin a las medidas de Carrera y O'Higgins.</a:t>
            </a:r>
          </a:p>
          <a:p>
            <a:r>
              <a:rPr lang="es-CL" dirty="0"/>
              <a:t>Patriotas arrancan hacia Argentina, donde José </a:t>
            </a:r>
            <a:r>
              <a:rPr lang="es-CL" dirty="0" smtClean="0"/>
              <a:t>de San </a:t>
            </a:r>
            <a:r>
              <a:rPr lang="es-CL" dirty="0"/>
              <a:t>Martín forma el </a:t>
            </a:r>
            <a:r>
              <a:rPr lang="es-CL" b="1" dirty="0"/>
              <a:t>Ejército Libertador.</a:t>
            </a:r>
          </a:p>
          <a:p>
            <a:r>
              <a:rPr lang="es-CL" dirty="0"/>
              <a:t>Aparece la figura de Manuel Rodríguez, quien organiza la resistencia.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2314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Ejército Libertador </a:t>
            </a:r>
            <a:endParaRPr lang="es-C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07438"/>
            <a:ext cx="4714876" cy="421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14876" y="857232"/>
            <a:ext cx="4143404" cy="5429256"/>
          </a:xfrm>
        </p:spPr>
        <p:txBody>
          <a:bodyPr>
            <a:normAutofit lnSpcReduction="10000"/>
          </a:bodyPr>
          <a:lstStyle/>
          <a:p>
            <a:pPr algn="just"/>
            <a:r>
              <a:rPr lang="es-CL" dirty="0" smtClean="0"/>
              <a:t>Se reunieron más de 5.000 hombres argentinos, chilenos, esclavos y mulatos.</a:t>
            </a:r>
          </a:p>
          <a:p>
            <a:pPr algn="just"/>
            <a:r>
              <a:rPr lang="es-CL" dirty="0" smtClean="0"/>
              <a:t>El ejército patriota logró avanzar para enfrentarse con las tropas realistas el 12 de febrero de 1817 en la </a:t>
            </a:r>
            <a:r>
              <a:rPr lang="es-CL" b="1" dirty="0" smtClean="0"/>
              <a:t>batalla de </a:t>
            </a:r>
            <a:r>
              <a:rPr lang="es-CL" b="1" dirty="0" err="1" smtClean="0"/>
              <a:t>Chacabuco</a:t>
            </a:r>
            <a:r>
              <a:rPr lang="es-CL" b="1" dirty="0" smtClean="0"/>
              <a:t>. </a:t>
            </a:r>
          </a:p>
          <a:p>
            <a:pPr algn="just"/>
            <a:r>
              <a:rPr lang="es-CL" dirty="0" smtClean="0"/>
              <a:t>El triunfo patriota provocó la huida de los realistas hacia el sur.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465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720</TotalTime>
  <Words>772</Words>
  <Application>Microsoft Office PowerPoint</Application>
  <PresentationFormat>Presentación en pantalla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Solsticio</vt:lpstr>
      <vt:lpstr>1_Solsticio</vt:lpstr>
      <vt:lpstr>       PLANIFICACIÓN  PARA EL AUTOAPRENDIZAJE SEMANA 18 DEL 27 DE JULIO AL 31  DE JULIO 2020</vt:lpstr>
      <vt:lpstr>Presentación de PowerPoint</vt:lpstr>
      <vt:lpstr>Antes de comenzar… </vt:lpstr>
      <vt:lpstr>Normas para clases virtuales</vt:lpstr>
      <vt:lpstr> La Reconquista española.</vt:lpstr>
      <vt:lpstr>La batalla de Rancagua: el fin de la Patria Vieja.</vt:lpstr>
      <vt:lpstr>Presentación de PowerPoint</vt:lpstr>
      <vt:lpstr>La reconquista (1814-1817)</vt:lpstr>
      <vt:lpstr>Ejército Libertador </vt:lpstr>
      <vt:lpstr>Abramos el libro en las páginas 64 y 65</vt:lpstr>
      <vt:lpstr>Responde:</vt:lpstr>
      <vt:lpstr>Apliquemos lo aprendido</vt:lpstr>
      <vt:lpstr>Ticket de salida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PARA EL AUTOAPRENDIZAJE SEMANA 15 DEL 06 DE JULIO AL 10 DE JULIO 2020</dc:title>
  <dc:creator>Profesor</dc:creator>
  <cp:lastModifiedBy>pc</cp:lastModifiedBy>
  <cp:revision>39</cp:revision>
  <dcterms:created xsi:type="dcterms:W3CDTF">2020-07-06T18:40:10Z</dcterms:created>
  <dcterms:modified xsi:type="dcterms:W3CDTF">2020-07-21T22:33:52Z</dcterms:modified>
</cp:coreProperties>
</file>