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79" r:id="rId5"/>
    <p:sldId id="280" r:id="rId6"/>
    <p:sldId id="294" r:id="rId7"/>
    <p:sldId id="287" r:id="rId8"/>
    <p:sldId id="281" r:id="rId9"/>
    <p:sldId id="285" r:id="rId10"/>
    <p:sldId id="288" r:id="rId11"/>
    <p:sldId id="289" r:id="rId12"/>
    <p:sldId id="264" r:id="rId13"/>
    <p:sldId id="286" r:id="rId14"/>
    <p:sldId id="291" r:id="rId15"/>
    <p:sldId id="290" r:id="rId16"/>
    <p:sldId id="273" r:id="rId17"/>
    <p:sldId id="271" r:id="rId18"/>
    <p:sldId id="292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0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1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7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3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6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9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9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415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7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0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2B5E41-4952-447D-BAF7-7265FE26EDB6}" type="datetimeFigureOut">
              <a:rPr lang="es-MX" smtClean="0"/>
              <a:t>31/07/2020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406640" cy="1008112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PLANIFICACIÓN 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EL AUTOAPRENDIZAJE</a:t>
            </a:r>
            <a:b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SEMANA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</a:t>
            </a:r>
            <a:r>
              <a:rPr lang="es-MX" altLang="es-MX" sz="13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13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03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AGOSTO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07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AGOSTO 2020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52620"/>
              </p:ext>
            </p:extLst>
          </p:nvPr>
        </p:nvGraphicFramePr>
        <p:xfrm>
          <a:off x="1043608" y="1268760"/>
          <a:ext cx="7776864" cy="4936353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583264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TÍTULO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Unidad 2: El proceso de Independencia de Chile y la construcción de la nación.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ASIGNATURA/CURSO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Historia, Geografía y Cs. Sociales /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6°A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PROFESORA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CONTENIDO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Patria Nueva.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OBJETIVO DE APRENDIZAJE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OA02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Explicar el desarrollo del proceso de independencia de Chile, considerando actores y bandos que se enfrentaron, hombres y mujeres destacados, avances y retrocesos de la causa patriota y algunos acontecimientos significativos, como la celebración del cabildo abierto de 1810 y la formación de la Primera Junta Nacional de Gobierno, la elección del primer Congreso Nacional, las batallas de Rancagua, Chacabuco y Maipú, y la Declaración de la Independencia, entre otros.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Analizar la Patria Vieja a través de fuentes históricas.</a:t>
                      </a: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INDICADORES DE LOGRO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 ejemplos de acontecimientos y acciones que permitieron consolidar la Independencia durante el gobierno de O'Higgins.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72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856"/>
            <a:ext cx="7498080" cy="1143000"/>
          </a:xfrm>
        </p:spPr>
        <p:txBody>
          <a:bodyPr/>
          <a:lstStyle/>
          <a:p>
            <a:r>
              <a:rPr lang="es-MX" dirty="0" smtClean="0"/>
              <a:t>Patria Nueva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052736"/>
            <a:ext cx="7498080" cy="11521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dirty="0" smtClean="0"/>
              <a:t>Regresan al poder los patriotas</a:t>
            </a:r>
            <a:r>
              <a:rPr lang="es-MX" dirty="0"/>
              <a:t>, </a:t>
            </a:r>
            <a:r>
              <a:rPr lang="es-MX" dirty="0" smtClean="0"/>
              <a:t>con Bernardo O’Higgins como Director </a:t>
            </a:r>
            <a:r>
              <a:rPr lang="es-MX" dirty="0"/>
              <a:t>Supremo, </a:t>
            </a:r>
            <a:r>
              <a:rPr lang="es-MX" dirty="0" smtClean="0"/>
              <a:t>enfrentando diversos obstáculos para </a:t>
            </a:r>
            <a:r>
              <a:rPr lang="es-MX" dirty="0"/>
              <a:t>consolidar el proceso de independencia.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727280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28" y="-308003"/>
            <a:ext cx="1483223" cy="14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0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8828"/>
            <a:ext cx="7704856" cy="59186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Abramos el libro en la página 66.</a:t>
            </a:r>
            <a:endParaRPr lang="es-MX" sz="4900" b="1" dirty="0"/>
          </a:p>
        </p:txBody>
      </p:sp>
      <p:pic>
        <p:nvPicPr>
          <p:cNvPr id="5" name="4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4643826" cy="6165304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80112" y="1628800"/>
            <a:ext cx="3312368" cy="370018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s-MX" dirty="0" smtClean="0"/>
              <a:t>De acuerdo a la cronología:</a:t>
            </a:r>
          </a:p>
          <a:p>
            <a:pPr marL="82296" indent="0" algn="just">
              <a:buNone/>
            </a:pPr>
            <a:endParaRPr lang="es-MX" dirty="0"/>
          </a:p>
          <a:p>
            <a:pPr algn="just"/>
            <a:r>
              <a:rPr lang="es-MX" dirty="0" smtClean="0"/>
              <a:t>1. ¿Qué hecho histórico da inicio a la Patria Nueva?</a:t>
            </a:r>
          </a:p>
          <a:p>
            <a:pPr marL="82296" indent="0" algn="just">
              <a:buNone/>
            </a:pPr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77" y="4653136"/>
            <a:ext cx="1483223" cy="14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84060" cy="11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0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7"/>
            <a:ext cx="3672408" cy="6748646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3801616" cy="3528392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2. ¿A qué hace referencia Bernardo O’Higgins con la frase “el período de su sufrimiento no podía durar más que el de su debilidad”?</a:t>
            </a:r>
            <a:endParaRPr lang="es-MX" dirty="0"/>
          </a:p>
        </p:txBody>
      </p:sp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28" y="-171400"/>
            <a:ext cx="1483223" cy="14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84060" cy="11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6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7856"/>
            <a:ext cx="3024336" cy="808856"/>
          </a:xfrm>
        </p:spPr>
        <p:txBody>
          <a:bodyPr/>
          <a:lstStyle/>
          <a:p>
            <a:r>
              <a:rPr lang="es-MX" dirty="0" smtClean="0"/>
              <a:t>Página 67</a:t>
            </a:r>
            <a:endParaRPr lang="es-MX" dirty="0"/>
          </a:p>
        </p:txBody>
      </p:sp>
      <p:pic>
        <p:nvPicPr>
          <p:cNvPr id="5" name="4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7632848" cy="417014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59632" y="5085184"/>
            <a:ext cx="7458032" cy="15343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3. ¿Qué se puede interpretar de la imagen? ¿Qué quieren expresar los personajes con “el abrazo”?</a:t>
            </a:r>
          </a:p>
          <a:p>
            <a:pPr algn="just"/>
            <a:r>
              <a:rPr lang="es-MX" dirty="0" smtClean="0"/>
              <a:t>4. ¿Qué símbolo presente en la imagen nos indica que Chile es un país independiente? ¿Por qué?</a:t>
            </a:r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28" y="-308003"/>
            <a:ext cx="1483223" cy="14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84060" cy="11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3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792337" cy="352839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19672" y="4509120"/>
            <a:ext cx="6768752" cy="1800200"/>
          </a:xfrm>
        </p:spPr>
        <p:txBody>
          <a:bodyPr/>
          <a:lstStyle/>
          <a:p>
            <a:r>
              <a:rPr lang="es-MX" dirty="0" smtClean="0"/>
              <a:t>5. ¿Por qué crees tú que los realistas continuaron la lucha? </a:t>
            </a:r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28" y="4797152"/>
            <a:ext cx="1483223" cy="14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84060" cy="11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5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752678"/>
            <a:ext cx="7498080" cy="1143000"/>
          </a:xfrm>
        </p:spPr>
        <p:txBody>
          <a:bodyPr/>
          <a:lstStyle/>
          <a:p>
            <a:r>
              <a:rPr lang="es-MX" dirty="0" smtClean="0"/>
              <a:t>Apliquemos lo aprendido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95678"/>
            <a:ext cx="486916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3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856"/>
            <a:ext cx="7498080" cy="73684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Ticket de salida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24744"/>
            <a:ext cx="7498080" cy="3456384"/>
          </a:xfrm>
        </p:spPr>
        <p:txBody>
          <a:bodyPr>
            <a:normAutofit fontScale="92500" lnSpcReduction="20000"/>
          </a:bodyPr>
          <a:lstStyle/>
          <a:p>
            <a:pPr marL="596646" indent="-514350" algn="just">
              <a:buFont typeface="+mj-lt"/>
              <a:buAutoNum type="arabicPeriod"/>
            </a:pPr>
            <a:r>
              <a:rPr lang="es-MX" dirty="0" smtClean="0"/>
              <a:t>Elabora una línea de tiempo con la cronología estudiada (página 66 e indicaciones en la siguiente diapositiva). 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s-MX" dirty="0" smtClean="0"/>
              <a:t>¿Qué ideas o hechos analizados justifican la independencia? 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s-MX" dirty="0" smtClean="0"/>
              <a:t>De acuerdo a los textos estudiados, en la actualidad ¿por qué crees tú que se conmemora el 18 de septiembre?  </a:t>
            </a:r>
          </a:p>
          <a:p>
            <a:pPr marL="596646" indent="-514350">
              <a:buFont typeface="+mj-lt"/>
              <a:buAutoNum type="arabicPeriod"/>
            </a:pPr>
            <a:endParaRPr lang="es-MX" dirty="0" smtClean="0"/>
          </a:p>
          <a:p>
            <a:pPr marL="596646" indent="-514350">
              <a:buFont typeface="+mj-lt"/>
              <a:buAutoNum type="arabicPeriod"/>
            </a:pPr>
            <a:endParaRPr lang="es-MX" dirty="0" smtClean="0"/>
          </a:p>
          <a:p>
            <a:pPr marL="596646" indent="-514350">
              <a:buFont typeface="+mj-lt"/>
              <a:buAutoNum type="arabicPeriod"/>
            </a:pPr>
            <a:endParaRPr lang="es-MX" dirty="0"/>
          </a:p>
          <a:p>
            <a:pPr marL="596646" indent="-514350">
              <a:buFont typeface="+mj-lt"/>
              <a:buAutoNum type="arabicPeriod"/>
            </a:pPr>
            <a:endParaRPr lang="es-MX" dirty="0" smtClean="0"/>
          </a:p>
          <a:p>
            <a:pPr marL="596646" indent="-514350">
              <a:buFont typeface="+mj-lt"/>
              <a:buAutoNum type="arabicPeriod"/>
            </a:pPr>
            <a:endParaRPr lang="es-MX" dirty="0"/>
          </a:p>
          <a:p>
            <a:pPr marL="596646" indent="-514350">
              <a:buFont typeface="+mj-lt"/>
              <a:buAutoNum type="arabicPeriod"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69160"/>
            <a:ext cx="1840260" cy="1977930"/>
          </a:xfrm>
          <a:prstGeom prst="rect">
            <a:avLst/>
          </a:prstGeom>
        </p:spPr>
      </p:pic>
      <p:sp>
        <p:nvSpPr>
          <p:cNvPr id="6" name="5 Llamada ovalada"/>
          <p:cNvSpPr/>
          <p:nvPr/>
        </p:nvSpPr>
        <p:spPr>
          <a:xfrm>
            <a:off x="2915816" y="4869160"/>
            <a:ext cx="4170579" cy="1465580"/>
          </a:xfrm>
          <a:prstGeom prst="wedgeEllipseCallout">
            <a:avLst>
              <a:gd name="adj1" fmla="val 54952"/>
              <a:gd name="adj2" fmla="val 36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Enviar ticket a </a:t>
            </a:r>
            <a:r>
              <a:rPr lang="es-MX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daniela.carreno@colegio-jeanpiaget.cl</a:t>
            </a:r>
            <a:r>
              <a:rPr lang="es-MX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/>
              <a:t>o al </a:t>
            </a:r>
            <a:r>
              <a:rPr lang="es-MX" dirty="0" err="1"/>
              <a:t>wsp</a:t>
            </a:r>
            <a:r>
              <a:rPr lang="es-MX" dirty="0"/>
              <a:t> </a:t>
            </a:r>
            <a:r>
              <a:rPr lang="es-MX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+569 64549047</a:t>
            </a:r>
          </a:p>
        </p:txBody>
      </p:sp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28" y="-308003"/>
            <a:ext cx="1483223" cy="14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" y="414908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9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3" y="1052736"/>
            <a:ext cx="8100392" cy="3600400"/>
          </a:xfrm>
        </p:spPr>
      </p:pic>
    </p:spTree>
    <p:extLst>
      <p:ext uri="{BB962C8B-B14F-4D97-AF65-F5344CB8AC3E}">
        <p14:creationId xmlns:p14="http://schemas.microsoft.com/office/powerpoint/2010/main" val="119125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957589"/>
              </p:ext>
            </p:extLst>
          </p:nvPr>
        </p:nvGraphicFramePr>
        <p:xfrm>
          <a:off x="1259632" y="188640"/>
          <a:ext cx="7560840" cy="4502847"/>
        </p:xfrm>
        <a:graphic>
          <a:graphicData uri="http://schemas.openxmlformats.org/drawingml/2006/table">
            <a:tbl>
              <a:tblPr firstRow="1" firstCol="1" bandRow="1"/>
              <a:tblGrid>
                <a:gridCol w="1804292"/>
                <a:gridCol w="5756548"/>
              </a:tblGrid>
              <a:tr h="244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ACTIVIDAD(ES) Y RECURSOS PEDAGÓGICOS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Saludo a los estudiantes.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Se realiza una retroalimentación.</a:t>
                      </a: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Observan el </a:t>
                      </a:r>
                      <a:r>
                        <a:rPr lang="es-E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que se presentará y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responden las preguntas que le hará la profesora: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Desarrollan las actividades del libro </a:t>
                      </a:r>
                      <a:r>
                        <a:rPr lang="es-E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(páginas 66</a:t>
                      </a:r>
                      <a:r>
                        <a:rPr lang="es-ES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67</a:t>
                      </a:r>
                      <a:r>
                        <a:rPr lang="es-E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)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aplicando los conocimientos adquiridos durante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clase.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Responden el </a:t>
                      </a:r>
                      <a:r>
                        <a:rPr lang="es-ES" sz="1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Ticket de Salida.</a:t>
                      </a: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Recursos: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Computador,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cuaderno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texto de estudio, guía, lápices.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TICKET DE SALIDA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ESTE MÓDULO DEBE SER ENVIADO AL SIGUIENTE CORREO ELECTRÓNICO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Saca una foto a  la respuesta (sólo del ticket de salida)  con tu nombre y fecha y las envía al correo </a:t>
                      </a:r>
                      <a:r>
                        <a:rPr lang="es-CL" sz="16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daniela.carreno@colegio-jeanpiaget.cl</a:t>
                      </a:r>
                      <a:r>
                        <a:rPr lang="es-MX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 al </a:t>
                      </a:r>
                      <a:r>
                        <a:rPr lang="es-MX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wsp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dirty="0">
                          <a:effectLst/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Times New Roman"/>
                        </a:rPr>
                        <a:t>+569 64549047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 </a:t>
                      </a:r>
                      <a:r>
                        <a:rPr lang="es-CL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viernes </a:t>
                      </a:r>
                      <a:r>
                        <a:rPr lang="es-C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07 </a:t>
                      </a:r>
                      <a:r>
                        <a:rPr lang="es-CL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C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Agosto</a:t>
                      </a:r>
                      <a:r>
                        <a:rPr lang="es-CL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71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comenzar…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638" y="1628963"/>
            <a:ext cx="4438273" cy="44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Normas para clases virtuales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sz="2800" dirty="0"/>
              <a:t>Cuando inicies sesión debes mantener la cámara abierta.</a:t>
            </a:r>
          </a:p>
          <a:p>
            <a:pPr algn="just"/>
            <a:r>
              <a:rPr lang="es-MX" sz="2800" dirty="0"/>
              <a:t>Debes mantener el micrófono apagado y sólo activarlo cuando respondas a la lista, te hagan alguna pregunta o tengas alguna duda. </a:t>
            </a:r>
          </a:p>
          <a:p>
            <a:pPr algn="just"/>
            <a:r>
              <a:rPr lang="es-MX" sz="2800" dirty="0"/>
              <a:t>Preséntate con vestimenta adecuada para la clase.</a:t>
            </a:r>
          </a:p>
          <a:p>
            <a:pPr algn="just"/>
            <a:r>
              <a:rPr lang="es-MX" sz="2800" dirty="0"/>
              <a:t>El chat es sólo para escribir alguna pregunta o duda que tengas.</a:t>
            </a:r>
          </a:p>
          <a:p>
            <a:pPr algn="just"/>
            <a:r>
              <a:rPr lang="es-MX" sz="2800" dirty="0"/>
              <a:t>No consumas alimentos mientras estés en clases.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910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</p:spTree>
    <p:extLst>
      <p:ext uri="{BB962C8B-B14F-4D97-AF65-F5344CB8AC3E}">
        <p14:creationId xmlns:p14="http://schemas.microsoft.com/office/powerpoint/2010/main" val="72506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Recordemos…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4800600" cy="4800600"/>
          </a:xfrm>
        </p:spPr>
      </p:pic>
    </p:spTree>
    <p:extLst>
      <p:ext uri="{BB962C8B-B14F-4D97-AF65-F5344CB8AC3E}">
        <p14:creationId xmlns:p14="http://schemas.microsoft.com/office/powerpoint/2010/main" val="320249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batalla de Rancagua: el fin de la Patria Vieja.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112798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dirty="0" smtClean="0"/>
              <a:t>Se lleva a cabo, el 01 y 02 de octubre de 1814 la batalla de Rancagua, donde el ejército patriota, es derrotado por las fuerzas realistas, dando inicio al periodo de Reconquista.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40788"/>
            <a:ext cx="6336704" cy="428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31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Ejército Libertador 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340768"/>
            <a:ext cx="4714876" cy="421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4876" y="857232"/>
            <a:ext cx="4143404" cy="5429256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dirty="0" smtClean="0"/>
              <a:t>Se reunieron más de 5.000 hombres argentinos, chilenos, esclavos y mulatos.</a:t>
            </a:r>
          </a:p>
          <a:p>
            <a:pPr algn="just"/>
            <a:r>
              <a:rPr lang="es-CL" dirty="0" smtClean="0"/>
              <a:t>El ejército patriota logró avanzar para enfrentarse con las tropas realistas el 12 de febrero de 1817 en la </a:t>
            </a:r>
            <a:r>
              <a:rPr lang="es-CL" b="1" dirty="0" smtClean="0"/>
              <a:t>batalla de </a:t>
            </a:r>
            <a:r>
              <a:rPr lang="es-CL" b="1" dirty="0" err="1" smtClean="0"/>
              <a:t>Chacabuco</a:t>
            </a:r>
            <a:r>
              <a:rPr lang="es-CL" b="1" dirty="0" smtClean="0"/>
              <a:t>. </a:t>
            </a:r>
          </a:p>
          <a:p>
            <a:pPr algn="just"/>
            <a:r>
              <a:rPr lang="es-CL" dirty="0" smtClean="0"/>
              <a:t>El triunfo patriota provocó la huida de los realistas hacia el sur.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65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s-MX" sz="4800" dirty="0" smtClean="0"/>
              <a:t>La Patria </a:t>
            </a:r>
            <a:r>
              <a:rPr lang="es-MX" sz="4800" dirty="0"/>
              <a:t>Nueva </a:t>
            </a:r>
            <a:r>
              <a:rPr lang="es-MX" sz="4800" dirty="0" smtClean="0"/>
              <a:t/>
            </a:r>
            <a:br>
              <a:rPr lang="es-MX" sz="4800" dirty="0" smtClean="0"/>
            </a:br>
            <a:r>
              <a:rPr lang="es-MX" sz="4800" dirty="0" smtClean="0"/>
              <a:t>(</a:t>
            </a:r>
            <a:r>
              <a:rPr lang="es-MX" sz="4800" dirty="0"/>
              <a:t>1817-1823)</a:t>
            </a: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7406640" cy="1392560"/>
          </a:xfrm>
        </p:spPr>
        <p:txBody>
          <a:bodyPr/>
          <a:lstStyle/>
          <a:p>
            <a:r>
              <a:rPr lang="es-MX" sz="2800" dirty="0"/>
              <a:t>Objetivo: </a:t>
            </a:r>
            <a:r>
              <a:rPr lang="es-MX" sz="2800" dirty="0" smtClean="0"/>
              <a:t> Analizar </a:t>
            </a:r>
            <a:r>
              <a:rPr lang="es-MX" sz="2800" dirty="0"/>
              <a:t>la Patria Vieja a través de fuentes históricas.</a:t>
            </a:r>
          </a:p>
          <a:p>
            <a:endParaRPr lang="es-MX" dirty="0"/>
          </a:p>
        </p:txBody>
      </p:sp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443711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6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4793</TotalTime>
  <Words>762</Words>
  <Application>Microsoft Office PowerPoint</Application>
  <PresentationFormat>Presentación en pantalla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Solsticio</vt:lpstr>
      <vt:lpstr>1_Solsticio</vt:lpstr>
      <vt:lpstr>       PLANIFICACIÓN  PARA EL AUTOAPRENDIZAJE SEMANA 19 DEL 03 DE AGOSTO AL 07 DE AGOSTO 2020</vt:lpstr>
      <vt:lpstr>Presentación de PowerPoint</vt:lpstr>
      <vt:lpstr>Antes de comenzar… </vt:lpstr>
      <vt:lpstr>Normas para clases virtuales</vt:lpstr>
      <vt:lpstr>Importante:</vt:lpstr>
      <vt:lpstr>Recordemos… </vt:lpstr>
      <vt:lpstr>La batalla de Rancagua: el fin de la Patria Vieja.</vt:lpstr>
      <vt:lpstr>Ejército Libertador </vt:lpstr>
      <vt:lpstr>La Patria Nueva  (1817-1823)</vt:lpstr>
      <vt:lpstr>Patria Nueva</vt:lpstr>
      <vt:lpstr>Abramos el libro en la página 66.</vt:lpstr>
      <vt:lpstr>Presentación de PowerPoint</vt:lpstr>
      <vt:lpstr>Página 67</vt:lpstr>
      <vt:lpstr>Presentación de PowerPoint</vt:lpstr>
      <vt:lpstr>Apliquemos lo aprendido</vt:lpstr>
      <vt:lpstr>Ticket de salida 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PARA EL AUTOAPRENDIZAJE SEMANA 15 DEL 06 DE JULIO AL 10 DE JULIO 2020</dc:title>
  <dc:creator>Profesor</dc:creator>
  <cp:lastModifiedBy>Profesor</cp:lastModifiedBy>
  <cp:revision>50</cp:revision>
  <dcterms:created xsi:type="dcterms:W3CDTF">2020-07-06T18:40:10Z</dcterms:created>
  <dcterms:modified xsi:type="dcterms:W3CDTF">2020-07-31T19:09:12Z</dcterms:modified>
</cp:coreProperties>
</file>