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sldIdLst>
    <p:sldId id="256" r:id="rId4"/>
    <p:sldId id="257" r:id="rId5"/>
    <p:sldId id="260" r:id="rId6"/>
    <p:sldId id="261" r:id="rId7"/>
    <p:sldId id="259" r:id="rId8"/>
    <p:sldId id="258" r:id="rId9"/>
    <p:sldId id="263" r:id="rId10"/>
    <p:sldId id="298" r:id="rId11"/>
    <p:sldId id="265" r:id="rId12"/>
    <p:sldId id="279" r:id="rId13"/>
    <p:sldId id="266" r:id="rId14"/>
    <p:sldId id="281" r:id="rId15"/>
    <p:sldId id="282" r:id="rId16"/>
    <p:sldId id="283" r:id="rId17"/>
    <p:sldId id="284" r:id="rId18"/>
    <p:sldId id="285" r:id="rId19"/>
    <p:sldId id="287" r:id="rId20"/>
    <p:sldId id="286" r:id="rId21"/>
    <p:sldId id="288" r:id="rId22"/>
    <p:sldId id="290" r:id="rId23"/>
    <p:sldId id="289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9" r:id="rId32"/>
    <p:sldId id="273" r:id="rId33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413" autoAdjust="0"/>
    <p:restoredTop sz="86477" autoAdjust="0"/>
  </p:normalViewPr>
  <p:slideViewPr>
    <p:cSldViewPr>
      <p:cViewPr>
        <p:scale>
          <a:sx n="80" d="100"/>
          <a:sy n="80" d="100"/>
        </p:scale>
        <p:origin x="-1722" y="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27-07-2020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72DA1-A88D-45FB-BAD3-89C29D98C954}" type="slidenum">
              <a:rPr lang="es-CL">
                <a:solidFill>
                  <a:prstClr val="black"/>
                </a:solidFill>
              </a:rPr>
              <a:pPr/>
              <a:t>3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02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72DA1-A88D-45FB-BAD3-89C29D98C954}" type="slidenum">
              <a:rPr lang="es-CL">
                <a:solidFill>
                  <a:prstClr val="black"/>
                </a:solidFill>
              </a:rPr>
              <a:pPr/>
              <a:t>4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0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27-07-2020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27-07-2020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27-07-2020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55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29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1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2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71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27-07-2020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94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2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05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86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5110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174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10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671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4654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9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27-07-2020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70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95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015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85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27-07-2020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27-07-2020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27-07-2020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27-07-2020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27-07-2020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27-07-2020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27-07-2020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1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27-07-2020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54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gi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89721" y="400810"/>
            <a:ext cx="427116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76475" algn="l"/>
              </a:tabLst>
            </a:pPr>
            <a:r>
              <a:rPr lang="es-ES_tradnl" sz="1400" b="1" u="sng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PLANIFICACIÓN  PARA EL AUTOAPRENDIZAJE</a:t>
            </a:r>
            <a:endParaRPr lang="es-CL" sz="1000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76475" algn="l"/>
              </a:tabLst>
            </a:pPr>
            <a:r>
              <a:rPr lang="es-ES_tradnl" sz="1400" b="1" u="sng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SEMANA </a:t>
            </a:r>
            <a:r>
              <a:rPr lang="es-ES_tradnl" sz="1400" b="1" u="sng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19</a:t>
            </a:r>
            <a:endParaRPr lang="es-ES_tradnl" sz="1400" b="1" u="sng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76475" algn="l"/>
              </a:tabLst>
            </a:pPr>
            <a:r>
              <a:rPr lang="es-ES_tradnl" sz="1400" b="1" u="sng" dirty="0">
                <a:latin typeface="Arial" pitchFamily="34" charset="0"/>
                <a:cs typeface="Times New Roman" pitchFamily="18" charset="0"/>
              </a:rPr>
              <a:t>CLASE VIRTUAL: JUEVES </a:t>
            </a:r>
            <a:r>
              <a:rPr lang="es-ES_tradnl" sz="1400" b="1" u="sng" dirty="0" smtClean="0">
                <a:latin typeface="Arial" pitchFamily="34" charset="0"/>
                <a:cs typeface="Times New Roman" pitchFamily="18" charset="0"/>
              </a:rPr>
              <a:t>06 DE AGOSTO</a:t>
            </a:r>
            <a:endParaRPr lang="es-CL" sz="24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76475" algn="l"/>
              </a:tabLst>
            </a:pPr>
            <a:r>
              <a:rPr lang="es-ES_tradnl" sz="1400" b="1" u="sng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CON OBJETIVOS PRIORIZADOS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868334"/>
              </p:ext>
            </p:extLst>
          </p:nvPr>
        </p:nvGraphicFramePr>
        <p:xfrm>
          <a:off x="467544" y="1556792"/>
          <a:ext cx="8136904" cy="3108092"/>
        </p:xfrm>
        <a:graphic>
          <a:graphicData uri="http://schemas.openxmlformats.org/drawingml/2006/table">
            <a:tbl>
              <a:tblPr firstRow="1" firstCol="1" bandRow="1"/>
              <a:tblGrid>
                <a:gridCol w="2575592"/>
                <a:gridCol w="5561312"/>
              </a:tblGrid>
              <a:tr h="2939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ES_tradnl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  <a:r>
                        <a:rPr lang="es-ES_tradnl" sz="14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MATEMÁTICA/6°</a:t>
                      </a:r>
                      <a:r>
                        <a:rPr lang="es-ES_tradnl" sz="1400" baseline="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 BÁSICO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</a:t>
                      </a:r>
                      <a:r>
                        <a:rPr lang="es-ES_tradn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PROFESOR/A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Constanza</a:t>
                      </a:r>
                      <a:r>
                        <a:rPr lang="es-ES_tradnl" sz="1400" baseline="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 </a:t>
                      </a:r>
                      <a:r>
                        <a:rPr lang="es-ES_tradnl" sz="1400" baseline="0" dirty="0" err="1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Estefani</a:t>
                      </a:r>
                      <a:r>
                        <a:rPr lang="es-ES_tradnl" sz="1400" baseline="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 Barrios Valenzuela</a:t>
                      </a:r>
                      <a:r>
                        <a:rPr lang="es-ES_tradnl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17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</a:t>
                      </a:r>
                      <a:r>
                        <a:rPr lang="es-ES_tradn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PRIORIZACIÓN NIVEL 1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latin typeface="+mn-lt"/>
                        </a:rPr>
                        <a:t>OA 3. Demostrar que comprenden el concepto de razón de manera concreta, pictórica y simbólica, en forma manual y/o usando software educativo.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25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400" b="1" dirty="0" smtClean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ES_tradnl" sz="1400" b="1" dirty="0" smtClean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Expresan una razón de múltiples formas, como 3:5, o 3 es a 5.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Identifican y describen razones en contextos reales.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9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</a:t>
                      </a:r>
                      <a:endParaRPr lang="es-CL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  <a:r>
                        <a:rPr lang="es-ES_tradnl" sz="14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Razones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9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  <a:r>
                        <a:rPr lang="es-ES_tradnl" sz="14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Resolver problemas</a:t>
                      </a:r>
                      <a:r>
                        <a:rPr lang="es-ES_tradnl" sz="1400" baseline="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 usando razones.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400" dirty="0" smtClean="0"/>
              <a:t>Fecha: </a:t>
            </a:r>
            <a:endParaRPr lang="es-CL" sz="2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3626" y="1484784"/>
            <a:ext cx="7355160" cy="4209331"/>
          </a:xfrm>
        </p:spPr>
        <p:txBody>
          <a:bodyPr/>
          <a:lstStyle/>
          <a:p>
            <a:pPr marL="0" indent="0">
              <a:buNone/>
            </a:pPr>
            <a:r>
              <a:rPr lang="es-ES_tradnl" b="1" dirty="0" smtClean="0">
                <a:ea typeface="Calibri"/>
                <a:cs typeface="Calibri"/>
              </a:rPr>
              <a:t>Objetivo de la clase</a:t>
            </a:r>
            <a:r>
              <a:rPr lang="es-ES_tradnl" dirty="0" smtClean="0">
                <a:ea typeface="Calibri"/>
                <a:cs typeface="Calibri"/>
              </a:rPr>
              <a:t>: Resolver </a:t>
            </a:r>
            <a:r>
              <a:rPr lang="es-ES_tradnl" dirty="0">
                <a:ea typeface="Calibri"/>
                <a:cs typeface="Calibri"/>
              </a:rPr>
              <a:t>problemas usando razones.</a:t>
            </a:r>
            <a:endParaRPr lang="es-CL" dirty="0">
              <a:ea typeface="Calibri"/>
              <a:cs typeface="Times New Roman"/>
            </a:endParaRPr>
          </a:p>
          <a:p>
            <a:endParaRPr lang="es-C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45024"/>
            <a:ext cx="216376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255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1043608" y="764705"/>
            <a:ext cx="7056784" cy="6480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1" b="5964"/>
          <a:stretch/>
        </p:blipFill>
        <p:spPr bwMode="auto">
          <a:xfrm>
            <a:off x="683568" y="1703050"/>
            <a:ext cx="7704856" cy="358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2" y="4953836"/>
            <a:ext cx="1325224" cy="161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27584" y="1703050"/>
            <a:ext cx="1008112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CuadroTexto"/>
          <p:cNvSpPr txBox="1"/>
          <p:nvPr/>
        </p:nvSpPr>
        <p:spPr>
          <a:xfrm>
            <a:off x="1187624" y="908720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Vamos a resolver el siguiente problema utilizando la estrategia MORA</a:t>
            </a:r>
            <a:endParaRPr lang="es-CL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80"/>
          <a:stretch/>
        </p:blipFill>
        <p:spPr bwMode="auto">
          <a:xfrm>
            <a:off x="3059832" y="4797152"/>
            <a:ext cx="4231805" cy="123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05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1259632" y="764704"/>
            <a:ext cx="6984775" cy="5847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2" y="4953836"/>
            <a:ext cx="1325224" cy="161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27584" y="1703050"/>
            <a:ext cx="1008112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344398" y="764704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black"/>
                </a:solidFill>
              </a:rPr>
              <a:t>LEO DOS VECES EL PROBLEMA Y </a:t>
            </a:r>
            <a:r>
              <a:rPr lang="es-CL" sz="3200" dirty="0" smtClean="0">
                <a:solidFill>
                  <a:srgbClr val="FF0000"/>
                </a:solidFill>
              </a:rPr>
              <a:t>M</a:t>
            </a:r>
            <a:r>
              <a:rPr lang="es-CL" dirty="0" smtClean="0">
                <a:solidFill>
                  <a:prstClr val="black"/>
                </a:solidFill>
              </a:rPr>
              <a:t>ARCO LOS DATOS Y LA PREGUNTA</a:t>
            </a:r>
            <a:endParaRPr lang="es-CL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 t="23281" r="32470" b="14655"/>
          <a:stretch/>
        </p:blipFill>
        <p:spPr bwMode="auto">
          <a:xfrm>
            <a:off x="827584" y="1844824"/>
            <a:ext cx="7213558" cy="379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7584" y="1703050"/>
            <a:ext cx="864096" cy="645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9 Elipse"/>
          <p:cNvSpPr/>
          <p:nvPr/>
        </p:nvSpPr>
        <p:spPr>
          <a:xfrm>
            <a:off x="1410046" y="1467331"/>
            <a:ext cx="6834361" cy="17630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033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 redondeado"/>
          <p:cNvSpPr/>
          <p:nvPr/>
        </p:nvSpPr>
        <p:spPr>
          <a:xfrm>
            <a:off x="1259632" y="764704"/>
            <a:ext cx="3311574" cy="5847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Rectángulo"/>
          <p:cNvSpPr/>
          <p:nvPr/>
        </p:nvSpPr>
        <p:spPr>
          <a:xfrm>
            <a:off x="827584" y="1703050"/>
            <a:ext cx="1008112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331640" y="764704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prstClr val="black"/>
                </a:solidFill>
              </a:rPr>
              <a:t>AHORA </a:t>
            </a:r>
            <a:r>
              <a:rPr lang="es-CL" sz="3200" b="1" dirty="0" smtClean="0">
                <a:solidFill>
                  <a:srgbClr val="FF0000"/>
                </a:solidFill>
              </a:rPr>
              <a:t>O</a:t>
            </a:r>
            <a:r>
              <a:rPr lang="es-CL" dirty="0" smtClean="0">
                <a:solidFill>
                  <a:prstClr val="black"/>
                </a:solidFill>
              </a:rPr>
              <a:t>RGANIZO LOS DATOS</a:t>
            </a:r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27584" y="1703050"/>
            <a:ext cx="864096" cy="645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 t="23281" r="32388" b="14440"/>
          <a:stretch/>
        </p:blipFill>
        <p:spPr bwMode="auto">
          <a:xfrm>
            <a:off x="866953" y="1822573"/>
            <a:ext cx="7408505" cy="391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errar llave"/>
          <p:cNvSpPr/>
          <p:nvPr/>
        </p:nvSpPr>
        <p:spPr>
          <a:xfrm>
            <a:off x="2267744" y="3140968"/>
            <a:ext cx="288032" cy="504056"/>
          </a:xfrm>
          <a:prstGeom prst="rightBrac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12 Cerrar llave"/>
          <p:cNvSpPr/>
          <p:nvPr/>
        </p:nvSpPr>
        <p:spPr>
          <a:xfrm>
            <a:off x="2276128" y="3759757"/>
            <a:ext cx="288032" cy="504056"/>
          </a:xfrm>
          <a:prstGeom prst="rightBrac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7 Rectángulo redondeado"/>
          <p:cNvSpPr/>
          <p:nvPr/>
        </p:nvSpPr>
        <p:spPr>
          <a:xfrm>
            <a:off x="2661311" y="3140968"/>
            <a:ext cx="3595446" cy="5040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Un muro se hace con 7 sacos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2661311" y="3777588"/>
            <a:ext cx="3595446" cy="5040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Tres muros, </a:t>
            </a:r>
            <a:r>
              <a:rPr lang="es-CL" dirty="0" smtClean="0"/>
              <a:t>no se </a:t>
            </a:r>
            <a:r>
              <a:rPr lang="es-CL" dirty="0"/>
              <a:t>cuantos sacos de  cemento voy a </a:t>
            </a:r>
            <a:r>
              <a:rPr lang="es-CL" dirty="0" smtClean="0"/>
              <a:t>ocupar</a:t>
            </a:r>
            <a:endParaRPr lang="es-CL" dirty="0"/>
          </a:p>
        </p:txBody>
      </p:sp>
      <p:pic>
        <p:nvPicPr>
          <p:cNvPr id="5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2" y="4953836"/>
            <a:ext cx="1325224" cy="161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66953" y="1703050"/>
            <a:ext cx="968743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16 Elipse"/>
          <p:cNvSpPr/>
          <p:nvPr/>
        </p:nvSpPr>
        <p:spPr>
          <a:xfrm>
            <a:off x="1203807" y="2896039"/>
            <a:ext cx="1063937" cy="17630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937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 redondeado"/>
          <p:cNvSpPr/>
          <p:nvPr/>
        </p:nvSpPr>
        <p:spPr>
          <a:xfrm>
            <a:off x="877898" y="764704"/>
            <a:ext cx="7386616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2000" dirty="0" smtClean="0"/>
              <a:t/>
            </a:r>
            <a:br>
              <a:rPr lang="es-CL" sz="2000" dirty="0" smtClean="0"/>
            </a:br>
            <a:r>
              <a:rPr lang="es-CL" sz="2000" dirty="0" smtClean="0"/>
              <a:t>REALIZO LA </a:t>
            </a:r>
            <a:r>
              <a:rPr lang="es-CL" sz="3600" dirty="0" smtClean="0">
                <a:solidFill>
                  <a:srgbClr val="FF0000"/>
                </a:solidFill>
              </a:rPr>
              <a:t>R</a:t>
            </a:r>
            <a:r>
              <a:rPr lang="es-CL" sz="2000" dirty="0" smtClean="0"/>
              <a:t>ESOLUCIÓN (mostrando mi estrategia para resolver)</a:t>
            </a:r>
            <a:endParaRPr lang="es-CL" sz="2000" dirty="0"/>
          </a:p>
        </p:txBody>
      </p:sp>
      <p:sp>
        <p:nvSpPr>
          <p:cNvPr id="5" name="4 Rectángulo"/>
          <p:cNvSpPr/>
          <p:nvPr/>
        </p:nvSpPr>
        <p:spPr>
          <a:xfrm>
            <a:off x="683567" y="1916832"/>
            <a:ext cx="1080121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8" r="31097" b="13686"/>
          <a:stretch/>
        </p:blipFill>
        <p:spPr bwMode="auto">
          <a:xfrm>
            <a:off x="671614" y="1916832"/>
            <a:ext cx="7500786" cy="3838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Llamada de flecha hacia arriba"/>
          <p:cNvSpPr/>
          <p:nvPr/>
        </p:nvSpPr>
        <p:spPr>
          <a:xfrm>
            <a:off x="1073816" y="3836066"/>
            <a:ext cx="4654124" cy="2038874"/>
          </a:xfrm>
          <a:prstGeom prst="up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400" dirty="0"/>
              <a:t>Uno es a 7, porque un muro se construyó con 7 </a:t>
            </a:r>
            <a:r>
              <a:rPr lang="es-CL" sz="1400" dirty="0" smtClean="0"/>
              <a:t>sacos.</a:t>
            </a:r>
          </a:p>
          <a:p>
            <a:pPr algn="ctr"/>
            <a:r>
              <a:rPr lang="es-CL" sz="1400" dirty="0" smtClean="0"/>
              <a:t>3 es a X, porque no sé cuantos sacos de cemento necesito.</a:t>
            </a:r>
          </a:p>
          <a:p>
            <a:pPr algn="ctr"/>
            <a:endParaRPr lang="es-CL" sz="1400" dirty="0"/>
          </a:p>
          <a:p>
            <a:pPr algn="ctr"/>
            <a:r>
              <a:rPr lang="es-CL" sz="1400" dirty="0"/>
              <a:t>Esta es una </a:t>
            </a:r>
            <a:r>
              <a:rPr lang="es-CL" sz="1400" b="1" dirty="0"/>
              <a:t>PROPORCIÓN</a:t>
            </a:r>
            <a:r>
              <a:rPr lang="es-CL" sz="1400" dirty="0"/>
              <a:t>, porque estamos comparando dos razones</a:t>
            </a:r>
          </a:p>
          <a:p>
            <a:pPr algn="ctr"/>
            <a:r>
              <a:rPr lang="es-CL" sz="1400" dirty="0"/>
              <a:t>Se lee así: uno </a:t>
            </a:r>
            <a:r>
              <a:rPr lang="es-CL" sz="1400" b="1" dirty="0"/>
              <a:t>es a </a:t>
            </a:r>
            <a:r>
              <a:rPr lang="es-CL" sz="1400" dirty="0" smtClean="0"/>
              <a:t>siete, </a:t>
            </a:r>
            <a:r>
              <a:rPr lang="es-CL" sz="1400" dirty="0"/>
              <a:t>como </a:t>
            </a:r>
            <a:r>
              <a:rPr lang="es-CL" sz="1400" dirty="0" smtClean="0"/>
              <a:t>tres </a:t>
            </a:r>
            <a:r>
              <a:rPr lang="es-CL" sz="1400" b="1" dirty="0"/>
              <a:t>es a </a:t>
            </a:r>
            <a:r>
              <a:rPr lang="es-CL" sz="1400" dirty="0"/>
              <a:t>equis</a:t>
            </a:r>
          </a:p>
        </p:txBody>
      </p:sp>
      <p:sp>
        <p:nvSpPr>
          <p:cNvPr id="11" name="10 Elipse"/>
          <p:cNvSpPr/>
          <p:nvPr/>
        </p:nvSpPr>
        <p:spPr>
          <a:xfrm>
            <a:off x="2609187" y="2852691"/>
            <a:ext cx="1583382" cy="983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732" y="4869436"/>
            <a:ext cx="984011" cy="12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683567" y="1700808"/>
            <a:ext cx="936105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3513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971600" y="836712"/>
            <a:ext cx="7560840" cy="5760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200" smtClean="0"/>
              <a:t/>
            </a:r>
            <a:br>
              <a:rPr lang="es-CL" sz="3200" smtClean="0"/>
            </a:br>
            <a:r>
              <a:rPr lang="es-CL" sz="3200" smtClean="0"/>
              <a:t>REALIZO LA </a:t>
            </a:r>
            <a:r>
              <a:rPr lang="es-CL" sz="5300" smtClean="0">
                <a:solidFill>
                  <a:srgbClr val="FF0000"/>
                </a:solidFill>
              </a:rPr>
              <a:t>R</a:t>
            </a:r>
            <a:r>
              <a:rPr lang="es-CL" sz="3200" smtClean="0"/>
              <a:t>ESOLUCIÓN (mostrando mi estrategia para resolver)</a:t>
            </a:r>
            <a:endParaRPr lang="es-CL" sz="32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24138" r="29820" b="15086"/>
          <a:stretch/>
        </p:blipFill>
        <p:spPr bwMode="auto">
          <a:xfrm>
            <a:off x="714157" y="1916832"/>
            <a:ext cx="7678162" cy="379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Llamada de flecha hacia arriba"/>
          <p:cNvSpPr/>
          <p:nvPr/>
        </p:nvSpPr>
        <p:spPr>
          <a:xfrm>
            <a:off x="3059832" y="4005064"/>
            <a:ext cx="4968552" cy="2448272"/>
          </a:xfrm>
          <a:prstGeom prst="up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Para desarrollar esta proporción hago el producto de los medios y también hago el producto de los extremos.</a:t>
            </a:r>
          </a:p>
          <a:p>
            <a:pPr algn="ctr"/>
            <a:r>
              <a:rPr lang="es-CL" dirty="0" smtClean="0"/>
              <a:t>Recordemos que el PRODUCTO es una MULTIPLICACIÓN</a:t>
            </a:r>
            <a:endParaRPr lang="es-CL" dirty="0"/>
          </a:p>
        </p:txBody>
      </p:sp>
      <p:sp>
        <p:nvSpPr>
          <p:cNvPr id="8" name="7 Elipse"/>
          <p:cNvSpPr/>
          <p:nvPr/>
        </p:nvSpPr>
        <p:spPr>
          <a:xfrm>
            <a:off x="4283968" y="2996951"/>
            <a:ext cx="2127874" cy="10516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25144"/>
            <a:ext cx="1144446" cy="139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714157" y="1570038"/>
            <a:ext cx="905515" cy="994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2448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827584" y="908720"/>
            <a:ext cx="7637319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200" smtClean="0">
                <a:solidFill>
                  <a:prstClr val="black"/>
                </a:solidFill>
              </a:rPr>
              <a:t/>
            </a:r>
            <a:br>
              <a:rPr lang="es-CL" sz="3200" smtClean="0">
                <a:solidFill>
                  <a:prstClr val="black"/>
                </a:solidFill>
              </a:rPr>
            </a:br>
            <a:r>
              <a:rPr lang="es-CL" sz="3200" smtClean="0">
                <a:solidFill>
                  <a:prstClr val="black"/>
                </a:solidFill>
              </a:rPr>
              <a:t>REALIZO LA </a:t>
            </a:r>
            <a:r>
              <a:rPr lang="es-CL" sz="5300" smtClean="0">
                <a:solidFill>
                  <a:srgbClr val="FF0000"/>
                </a:solidFill>
              </a:rPr>
              <a:t>R</a:t>
            </a:r>
            <a:r>
              <a:rPr lang="es-CL" sz="3200" smtClean="0">
                <a:solidFill>
                  <a:prstClr val="black"/>
                </a:solidFill>
              </a:rPr>
              <a:t>ESOLUCIÓN (mostrando mi estrategia para resolver)</a:t>
            </a:r>
            <a:endParaRPr lang="es-CL" sz="3200" dirty="0">
              <a:solidFill>
                <a:prstClr val="black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" t="24587" r="31219" b="14332"/>
          <a:stretch/>
        </p:blipFill>
        <p:spPr bwMode="auto">
          <a:xfrm>
            <a:off x="610117" y="1540336"/>
            <a:ext cx="7634291" cy="386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Llamada de flecha hacia arriba"/>
          <p:cNvSpPr/>
          <p:nvPr/>
        </p:nvSpPr>
        <p:spPr>
          <a:xfrm>
            <a:off x="179512" y="4681107"/>
            <a:ext cx="7056784" cy="1947041"/>
          </a:xfrm>
          <a:prstGeom prst="up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dirty="0" smtClean="0"/>
              <a:t>Entonces escribo  uno por equis es igual a siete por tres.</a:t>
            </a:r>
          </a:p>
          <a:p>
            <a:pPr algn="ctr"/>
            <a:r>
              <a:rPr lang="es-CL" sz="1600" dirty="0" smtClean="0"/>
              <a:t>La equis debe estar sola. Debo despejarla de cualquier número para saber cuanto vale. Entonces, la divido por uno, y el lado derecho de la igualdad también lo divido por uno. Entonces equis es igual a siete por tres dividido en uno. Que es igual a 21. Por lo tanto equis vale 21</a:t>
            </a:r>
            <a:endParaRPr lang="es-CL" sz="1600" dirty="0"/>
          </a:p>
        </p:txBody>
      </p:sp>
      <p:pic>
        <p:nvPicPr>
          <p:cNvPr id="12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998501"/>
            <a:ext cx="1372623" cy="167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10117" y="1412776"/>
            <a:ext cx="937547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0218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899592" y="764704"/>
            <a:ext cx="7560840" cy="6480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200" dirty="0" smtClean="0">
                <a:solidFill>
                  <a:prstClr val="black"/>
                </a:solidFill>
              </a:rPr>
              <a:t/>
            </a:r>
            <a:br>
              <a:rPr lang="es-CL" sz="3200" dirty="0" smtClean="0">
                <a:solidFill>
                  <a:prstClr val="black"/>
                </a:solidFill>
              </a:rPr>
            </a:br>
            <a:r>
              <a:rPr lang="es-CL" sz="3200" dirty="0" smtClean="0">
                <a:solidFill>
                  <a:prstClr val="black"/>
                </a:solidFill>
              </a:rPr>
              <a:t>REALIZO LA </a:t>
            </a:r>
            <a:r>
              <a:rPr lang="es-CL" sz="5300" dirty="0" smtClean="0">
                <a:solidFill>
                  <a:srgbClr val="FF0000"/>
                </a:solidFill>
              </a:rPr>
              <a:t>R</a:t>
            </a:r>
            <a:r>
              <a:rPr lang="es-CL" sz="3200" dirty="0" smtClean="0">
                <a:solidFill>
                  <a:prstClr val="black"/>
                </a:solidFill>
              </a:rPr>
              <a:t>ESOLUCIÓN (mostrando mi estrategia para resolver)</a:t>
            </a:r>
            <a:endParaRPr lang="es-CL" sz="3200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t="24569" r="33115" b="14224"/>
          <a:stretch/>
        </p:blipFill>
        <p:spPr bwMode="auto">
          <a:xfrm>
            <a:off x="704117" y="1570038"/>
            <a:ext cx="7310628" cy="376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Llamada de flecha hacia arriba"/>
          <p:cNvSpPr/>
          <p:nvPr/>
        </p:nvSpPr>
        <p:spPr>
          <a:xfrm>
            <a:off x="5292080" y="3967961"/>
            <a:ext cx="3312368" cy="2736304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 smtClean="0">
                <a:solidFill>
                  <a:prstClr val="white"/>
                </a:solidFill>
              </a:rPr>
              <a:t>Vamos a observar ahora la proporción, en donde la equis ya es reemplazada por 21.</a:t>
            </a:r>
          </a:p>
          <a:p>
            <a:pPr algn="ctr"/>
            <a:r>
              <a:rPr lang="es-CL" sz="1600" dirty="0" smtClean="0">
                <a:solidFill>
                  <a:prstClr val="white"/>
                </a:solidFill>
              </a:rPr>
              <a:t>Multipliquemos 1 por 21 y me da 21, y 7 por 3 que también me va a dar 21. Por lo tanto se cumple la proporción</a:t>
            </a:r>
            <a:endParaRPr lang="es-CL" sz="1600" dirty="0">
              <a:solidFill>
                <a:prstClr val="white"/>
              </a:solidFill>
            </a:endParaRPr>
          </a:p>
        </p:txBody>
      </p:sp>
      <p:sp>
        <p:nvSpPr>
          <p:cNvPr id="9" name="8 Elipse"/>
          <p:cNvSpPr/>
          <p:nvPr/>
        </p:nvSpPr>
        <p:spPr>
          <a:xfrm>
            <a:off x="6084168" y="2204864"/>
            <a:ext cx="2127874" cy="17630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973" y="4690639"/>
            <a:ext cx="1056915" cy="129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04117" y="1412776"/>
            <a:ext cx="1131579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59000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1907704" y="764704"/>
            <a:ext cx="5544616" cy="6480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200" dirty="0" smtClean="0">
                <a:solidFill>
                  <a:prstClr val="black"/>
                </a:solidFill>
              </a:rPr>
              <a:t>VAMOS </a:t>
            </a:r>
            <a:r>
              <a:rPr lang="es-CL" sz="4900" dirty="0" smtClean="0">
                <a:solidFill>
                  <a:srgbClr val="FF0000"/>
                </a:solidFill>
              </a:rPr>
              <a:t>A</a:t>
            </a:r>
            <a:r>
              <a:rPr lang="es-CL" sz="3200" dirty="0" smtClean="0">
                <a:solidFill>
                  <a:prstClr val="black"/>
                </a:solidFill>
              </a:rPr>
              <a:t>NOTAR LA RESPUESTA</a:t>
            </a:r>
            <a:endParaRPr lang="es-CL" sz="3200" dirty="0">
              <a:solidFill>
                <a:prstClr val="black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24138" r="32064" b="15733"/>
          <a:stretch/>
        </p:blipFill>
        <p:spPr bwMode="auto">
          <a:xfrm>
            <a:off x="930369" y="1772816"/>
            <a:ext cx="7281674" cy="369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1259631" y="4725144"/>
            <a:ext cx="6952411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661908"/>
            <a:ext cx="1321307" cy="161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930368" y="1570038"/>
            <a:ext cx="905327" cy="696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2072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907704" y="1772816"/>
            <a:ext cx="907216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</a:rPr>
              <a:t>´</a:t>
            </a:r>
            <a:endParaRPr lang="es-CL" dirty="0">
              <a:solidFill>
                <a:schemeClr val="tx1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8" r="31582" b="14332"/>
          <a:stretch/>
        </p:blipFill>
        <p:spPr bwMode="auto">
          <a:xfrm>
            <a:off x="683568" y="1772816"/>
            <a:ext cx="7777332" cy="387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971600" y="836712"/>
            <a:ext cx="6921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smtClean="0"/>
              <a:t>ACTVIDAD1:  RESOLVAMOS EL SIGUIENTE PROBLEMA EN EL CUADERNO, UTILIZANDO LAS ESTRATEGIA ENSEÑADA.</a:t>
            </a:r>
            <a:endParaRPr lang="es-CL" i="1" dirty="0"/>
          </a:p>
        </p:txBody>
      </p:sp>
      <p:pic>
        <p:nvPicPr>
          <p:cNvPr id="9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05064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6 Conector recto"/>
          <p:cNvCxnSpPr/>
          <p:nvPr/>
        </p:nvCxnSpPr>
        <p:spPr>
          <a:xfrm flipV="1">
            <a:off x="2123728" y="2391271"/>
            <a:ext cx="36004" cy="360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002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4067894"/>
              </p:ext>
            </p:extLst>
          </p:nvPr>
        </p:nvGraphicFramePr>
        <p:xfrm>
          <a:off x="467544" y="908720"/>
          <a:ext cx="8136904" cy="4267200"/>
        </p:xfrm>
        <a:graphic>
          <a:graphicData uri="http://schemas.openxmlformats.org/drawingml/2006/table">
            <a:tbl>
              <a:tblPr firstRow="1" firstCol="1" bandRow="1"/>
              <a:tblGrid>
                <a:gridCol w="2575592"/>
                <a:gridCol w="5561312"/>
              </a:tblGrid>
              <a:tr h="6274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ACTIVIDAD(ES) Y RECURSOS PEDAGÓGICOS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b="1" u="sng" dirty="0" smtClean="0">
                          <a:effectLst/>
                          <a:latin typeface="+mn-lt"/>
                        </a:rPr>
                        <a:t>Motivación: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b="1" u="sng" dirty="0" smtClean="0">
                          <a:effectLst/>
                          <a:latin typeface="+mn-lt"/>
                        </a:rPr>
                        <a:t>Actividades:</a:t>
                      </a:r>
                    </a:p>
                    <a:p>
                      <a:pPr marL="285750" marR="0" indent="-28575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CL" sz="1400" b="0" u="none" dirty="0" smtClean="0">
                          <a:effectLst/>
                          <a:latin typeface="+mn-lt"/>
                        </a:rPr>
                        <a:t>Recomendaciones </a:t>
                      </a:r>
                    </a:p>
                    <a:p>
                      <a:pPr marL="285750" marR="0" indent="-28575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CL" sz="1400" b="0" u="none" dirty="0" smtClean="0">
                          <a:effectLst/>
                          <a:latin typeface="+mn-lt"/>
                        </a:rPr>
                        <a:t>Desafío matemático</a:t>
                      </a:r>
                    </a:p>
                    <a:p>
                      <a:pPr marL="285750" marR="0" indent="-28575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CL" sz="1400" b="0" u="none" dirty="0" smtClean="0">
                          <a:effectLst/>
                          <a:latin typeface="+mn-lt"/>
                        </a:rPr>
                        <a:t>Problema</a:t>
                      </a:r>
                      <a:r>
                        <a:rPr lang="es-CL" sz="1400" b="0" u="none" baseline="0" dirty="0" smtClean="0">
                          <a:effectLst/>
                          <a:latin typeface="+mn-lt"/>
                        </a:rPr>
                        <a:t> del día</a:t>
                      </a:r>
                      <a:endParaRPr lang="es-CL" sz="1400" b="0" u="none" dirty="0" smtClean="0">
                        <a:effectLst/>
                        <a:latin typeface="+mn-lt"/>
                      </a:endParaRPr>
                    </a:p>
                    <a:p>
                      <a:pPr marL="285750" marR="0" indent="-28575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CL" sz="1400" b="0" u="none" dirty="0" smtClean="0">
                          <a:effectLst/>
                          <a:latin typeface="+mn-lt"/>
                        </a:rPr>
                        <a:t>Recordar algunos conceptos importantes</a:t>
                      </a:r>
                    </a:p>
                    <a:p>
                      <a:pPr marL="285750" marR="0" indent="-28575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CL" sz="1400" b="0" u="none" dirty="0" smtClean="0">
                          <a:effectLst/>
                          <a:latin typeface="+mn-lt"/>
                        </a:rPr>
                        <a:t>Ejemplifican con ejemplos contextualizados.</a:t>
                      </a:r>
                    </a:p>
                    <a:p>
                      <a:pPr marL="285750" marR="0" indent="-28575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CL" sz="1400" b="0" u="none" dirty="0" smtClean="0">
                          <a:effectLst/>
                          <a:latin typeface="+mn-lt"/>
                        </a:rPr>
                        <a:t>Realizan ejercicios relacionados en</a:t>
                      </a:r>
                      <a:r>
                        <a:rPr lang="es-CL" sz="1400" b="0" u="none" baseline="0" dirty="0" smtClean="0">
                          <a:effectLst/>
                          <a:latin typeface="+mn-lt"/>
                        </a:rPr>
                        <a:t> cuaderno de matemática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s-CL" sz="1400" b="1" u="sng" dirty="0" smtClean="0">
                          <a:effectLst/>
                          <a:latin typeface="+mn-lt"/>
                        </a:rPr>
                        <a:t>Recursos: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4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400" b="0" u="none" dirty="0" smtClean="0">
                          <a:effectLst/>
                          <a:latin typeface="+mn-lt"/>
                        </a:rPr>
                        <a:t>Guía en forma digital (</a:t>
                      </a:r>
                      <a:r>
                        <a:rPr lang="es-CL" sz="1400" b="0" u="none" dirty="0" err="1" smtClean="0">
                          <a:effectLst/>
                          <a:latin typeface="+mn-lt"/>
                        </a:rPr>
                        <a:t>ppt</a:t>
                      </a:r>
                      <a:r>
                        <a:rPr lang="es-CL" sz="1400" b="0" u="none" dirty="0" smtClean="0">
                          <a:effectLst/>
                          <a:latin typeface="+mn-lt"/>
                        </a:rPr>
                        <a:t>)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4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400" b="0" u="none" dirty="0" smtClean="0">
                          <a:effectLst/>
                          <a:latin typeface="+mn-lt"/>
                        </a:rPr>
                        <a:t>Cuaderno de la asignatura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4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400" b="0" u="none" dirty="0" smtClean="0">
                          <a:effectLst/>
                          <a:latin typeface="+mn-lt"/>
                        </a:rPr>
                        <a:t>Lápiz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4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400" b="0" u="none" dirty="0" smtClean="0">
                          <a:effectLst/>
                          <a:latin typeface="+mn-lt"/>
                        </a:rPr>
                        <a:t>Goma </a:t>
                      </a:r>
                      <a:endParaRPr lang="es-CL" sz="1400" b="0" u="none" dirty="0">
                        <a:effectLst/>
                        <a:latin typeface="+mn-lt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4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EVALUACIÓN FORMATIVA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Se evaluará a través del ticket de salida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Evaluación</a:t>
                      </a:r>
                      <a:r>
                        <a:rPr lang="es-ES_tradn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Formativa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Monitoreo a partir de participación en clases virtuales.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4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ESTE MÓDULO DEBE SER ENVIADO AL SIGUIENTE CORREO ELECTRÓNICO</a:t>
                      </a:r>
                      <a:endParaRPr lang="es-CL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 </a:t>
                      </a: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Enviando fotografía del TICKET DE SALIDA a: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Celular (</a:t>
                      </a:r>
                      <a:r>
                        <a:rPr lang="es-CL" sz="1400" dirty="0" err="1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whatsApp</a:t>
                      </a: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): +56945834458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Correo electrónico: Constanza.barrios@colegio-jeanpiaget.cl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019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260871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Revisemos</a:t>
            </a:r>
            <a:endParaRPr lang="es-C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" t="23922" r="31055" b="14655"/>
          <a:stretch/>
        </p:blipFill>
        <p:spPr bwMode="auto">
          <a:xfrm>
            <a:off x="683568" y="1983007"/>
            <a:ext cx="7368909" cy="375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83568" y="1700808"/>
            <a:ext cx="792088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751" y="404664"/>
            <a:ext cx="1223889" cy="149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4 Conector recto"/>
          <p:cNvCxnSpPr/>
          <p:nvPr/>
        </p:nvCxnSpPr>
        <p:spPr>
          <a:xfrm flipV="1">
            <a:off x="1943708" y="2636912"/>
            <a:ext cx="18002" cy="360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205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5" r="32309" b="13901"/>
          <a:stretch/>
        </p:blipFill>
        <p:spPr bwMode="auto">
          <a:xfrm>
            <a:off x="731101" y="1939158"/>
            <a:ext cx="7613623" cy="384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115616" y="692696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AHORA VAMOS A RESOLVER UN PROBLEMA TENIENDO UNA RAZÓN Y UN TOTAL:</a:t>
            </a:r>
          </a:p>
          <a:p>
            <a:r>
              <a:rPr lang="es-CL" dirty="0" smtClean="0"/>
              <a:t>LEO DOS VECES EL PROBLEMA</a:t>
            </a:r>
            <a:endParaRPr lang="es-CL" dirty="0"/>
          </a:p>
        </p:txBody>
      </p:sp>
      <p:sp>
        <p:nvSpPr>
          <p:cNvPr id="5" name="4 Rectángulo"/>
          <p:cNvSpPr/>
          <p:nvPr/>
        </p:nvSpPr>
        <p:spPr>
          <a:xfrm>
            <a:off x="899592" y="1700808"/>
            <a:ext cx="79208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827" y="4581128"/>
            <a:ext cx="1295897" cy="158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276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27384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Título"/>
          <p:cNvSpPr txBox="1">
            <a:spLocks noGrp="1"/>
          </p:cNvSpPr>
          <p:nvPr>
            <p:ph type="title"/>
          </p:nvPr>
        </p:nvSpPr>
        <p:spPr>
          <a:xfrm>
            <a:off x="439703" y="692696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dirty="0" smtClean="0">
                <a:solidFill>
                  <a:srgbClr val="FF0000"/>
                </a:solidFill>
              </a:rPr>
              <a:t>M</a:t>
            </a:r>
            <a:r>
              <a:rPr lang="es-CL" sz="2800" dirty="0" smtClean="0">
                <a:solidFill>
                  <a:prstClr val="black"/>
                </a:solidFill>
              </a:rPr>
              <a:t>ARCO LOS DATOS Y LA PREGUNTA</a:t>
            </a:r>
            <a:endParaRPr lang="es-CL" sz="2800" dirty="0">
              <a:solidFill>
                <a:prstClr val="blac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t="25431" r="33115" b="15517"/>
          <a:stretch/>
        </p:blipFill>
        <p:spPr bwMode="auto">
          <a:xfrm>
            <a:off x="792592" y="2154378"/>
            <a:ext cx="7523823" cy="378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11560" y="1808820"/>
            <a:ext cx="100811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74" y="4437112"/>
            <a:ext cx="1321307" cy="161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903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99392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" t="26077" r="33478" b="16595"/>
          <a:stretch/>
        </p:blipFill>
        <p:spPr bwMode="auto">
          <a:xfrm>
            <a:off x="539552" y="1569128"/>
            <a:ext cx="7488831" cy="370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Llamada de flecha a la izquierda"/>
          <p:cNvSpPr/>
          <p:nvPr/>
        </p:nvSpPr>
        <p:spPr>
          <a:xfrm>
            <a:off x="3292803" y="2420888"/>
            <a:ext cx="4752527" cy="3168352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Cada tres mujeres hay dos hombres. Ahí está la razón 3 es a 2. El total, son 30 estudiantes. Pero no sé cuantas mujeres y cuantos hombres hay. Sólo se que cada 3 mujeres hay dos hombres y que si sumo la cantidad de mujeres y hombres  tengo 30 estudiante.</a:t>
            </a:r>
          </a:p>
        </p:txBody>
      </p:sp>
      <p:pic>
        <p:nvPicPr>
          <p:cNvPr id="8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152" y="4379049"/>
            <a:ext cx="1583135" cy="19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39552" y="1412776"/>
            <a:ext cx="86409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9 CuadroTexto"/>
          <p:cNvSpPr txBox="1"/>
          <p:nvPr/>
        </p:nvSpPr>
        <p:spPr>
          <a:xfrm>
            <a:off x="1331640" y="76470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>
                <a:solidFill>
                  <a:prstClr val="black"/>
                </a:solidFill>
              </a:rPr>
              <a:t>AHORA </a:t>
            </a:r>
            <a:r>
              <a:rPr lang="es-CL" sz="3600" b="1" dirty="0" smtClean="0">
                <a:solidFill>
                  <a:srgbClr val="FF0000"/>
                </a:solidFill>
              </a:rPr>
              <a:t>O</a:t>
            </a:r>
            <a:r>
              <a:rPr lang="es-CL" sz="2000" b="1" dirty="0" smtClean="0">
                <a:solidFill>
                  <a:prstClr val="black"/>
                </a:solidFill>
              </a:rPr>
              <a:t>RGANIZO LOS DATOS…</a:t>
            </a:r>
            <a:endParaRPr lang="es-CL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093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26185" r="30128" b="13685"/>
          <a:stretch/>
        </p:blipFill>
        <p:spPr bwMode="auto">
          <a:xfrm>
            <a:off x="620088" y="1265714"/>
            <a:ext cx="7768336" cy="3822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Llamada de flecha hacia arriba"/>
          <p:cNvSpPr/>
          <p:nvPr/>
        </p:nvSpPr>
        <p:spPr>
          <a:xfrm>
            <a:off x="760269" y="3933055"/>
            <a:ext cx="6696744" cy="2915419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/>
              <a:t>Como sé que si sumo la cantidad de hombres y mujeres tengo 30 estudiantes. Entonces lo sumo y pongo 3 por equis (porque no se cuantas mujeres son) más  2 por equis (porque no se cuantos hombres son) es igual a 30.</a:t>
            </a:r>
          </a:p>
          <a:p>
            <a:pPr algn="ctr"/>
            <a:r>
              <a:rPr lang="es-CL" sz="1400" dirty="0"/>
              <a:t>Y eso me da 5 equis es igual a 30. Nuevamente, tengo que despejar las equis. Y para eso se divide por el número que está al lado de ella. Es decir, por 5, porque 5 dividido 5 me da una equis, y también tengo que dividir 30 en 5 y me da  6. Ya sé cuanto vale la equis.</a:t>
            </a:r>
          </a:p>
        </p:txBody>
      </p:sp>
      <p:pic>
        <p:nvPicPr>
          <p:cNvPr id="9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402107"/>
            <a:ext cx="1259860" cy="153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620088" y="1124744"/>
            <a:ext cx="85556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38261" y="7938"/>
            <a:ext cx="8229600" cy="1143000"/>
          </a:xfrm>
        </p:spPr>
        <p:txBody>
          <a:bodyPr>
            <a:noAutofit/>
          </a:bodyPr>
          <a:lstStyle/>
          <a:p>
            <a:r>
              <a:rPr lang="es-CL" sz="2000" b="1" dirty="0" smtClean="0"/>
              <a:t/>
            </a:r>
            <a:br>
              <a:rPr lang="es-CL" sz="2000" b="1" dirty="0" smtClean="0"/>
            </a:br>
            <a:r>
              <a:rPr lang="es-CL" sz="2000" b="1" dirty="0" smtClean="0"/>
              <a:t>REALIZO LA </a:t>
            </a:r>
            <a:r>
              <a:rPr lang="es-CL" sz="3600" b="1" dirty="0" smtClean="0">
                <a:solidFill>
                  <a:srgbClr val="FF0000"/>
                </a:solidFill>
              </a:rPr>
              <a:t>R</a:t>
            </a:r>
            <a:r>
              <a:rPr lang="es-CL" sz="2000" b="1" dirty="0" smtClean="0"/>
              <a:t>ESOLUCIÓN (mostrando mi estrategia para resolver)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3023412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t="25862" r="32993" b="16164"/>
          <a:stretch/>
        </p:blipFill>
        <p:spPr bwMode="auto">
          <a:xfrm>
            <a:off x="683568" y="1844823"/>
            <a:ext cx="7632848" cy="371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Llamada de flecha hacia arriba"/>
          <p:cNvSpPr/>
          <p:nvPr/>
        </p:nvSpPr>
        <p:spPr>
          <a:xfrm>
            <a:off x="4499992" y="4734374"/>
            <a:ext cx="4032448" cy="1656184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Ahora debo reemplazar la equis por 6</a:t>
            </a:r>
            <a:endParaRPr lang="es-CL" dirty="0"/>
          </a:p>
        </p:txBody>
      </p:sp>
      <p:pic>
        <p:nvPicPr>
          <p:cNvPr id="8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34374"/>
            <a:ext cx="1144446" cy="139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55576" y="1628800"/>
            <a:ext cx="93610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s-CL" sz="2000" b="1" dirty="0" smtClean="0"/>
              <a:t/>
            </a:r>
            <a:br>
              <a:rPr lang="es-CL" sz="2000" b="1" dirty="0" smtClean="0"/>
            </a:br>
            <a:r>
              <a:rPr lang="es-CL" sz="2000" b="1" dirty="0" smtClean="0"/>
              <a:t>REALIZO LA </a:t>
            </a:r>
            <a:r>
              <a:rPr lang="es-CL" sz="3600" b="1" dirty="0" smtClean="0">
                <a:solidFill>
                  <a:srgbClr val="FF0000"/>
                </a:solidFill>
              </a:rPr>
              <a:t>R</a:t>
            </a:r>
            <a:r>
              <a:rPr lang="es-CL" sz="2000" b="1" dirty="0" smtClean="0"/>
              <a:t>ESOLUCIÓN (mostrando mi estrategia para resolver)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792326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800" dirty="0" smtClean="0">
                <a:solidFill>
                  <a:srgbClr val="FF0000"/>
                </a:solidFill>
              </a:rPr>
              <a:t>A</a:t>
            </a:r>
            <a:r>
              <a:rPr lang="es-CL" sz="3600" dirty="0" smtClean="0"/>
              <a:t>noto mi respuesta</a:t>
            </a:r>
            <a:endParaRPr lang="es-CL" sz="3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25216" r="32509" b="16379"/>
          <a:stretch/>
        </p:blipFill>
        <p:spPr bwMode="auto">
          <a:xfrm>
            <a:off x="608524" y="1916832"/>
            <a:ext cx="7707892" cy="380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08524" y="1459632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653136"/>
            <a:ext cx="1124071" cy="137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697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" t="26832" r="32067" b="15194"/>
          <a:stretch/>
        </p:blipFill>
        <p:spPr bwMode="auto">
          <a:xfrm>
            <a:off x="867995" y="2176292"/>
            <a:ext cx="7406422" cy="360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67995" y="1916832"/>
            <a:ext cx="751677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CuadroTexto"/>
          <p:cNvSpPr txBox="1"/>
          <p:nvPr/>
        </p:nvSpPr>
        <p:spPr>
          <a:xfrm>
            <a:off x="971600" y="836712"/>
            <a:ext cx="6921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i="1" dirty="0" smtClean="0"/>
              <a:t>ACTVIDAD 2:  RESOLVAMOS EL SIGUIENTE PROBLEMA EN EL CUADERNO, UTILIZANDO LAS ESTRATEGIA ENSEÑADA.</a:t>
            </a:r>
            <a:endParaRPr lang="es-CL" b="1" i="1" dirty="0"/>
          </a:p>
        </p:txBody>
      </p:sp>
      <p:pic>
        <p:nvPicPr>
          <p:cNvPr id="8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980937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594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/>
              <a:t>Revisemos</a:t>
            </a:r>
            <a:endParaRPr lang="es-CL" b="1" dirty="0"/>
          </a:p>
        </p:txBody>
      </p:sp>
      <p:sp>
        <p:nvSpPr>
          <p:cNvPr id="4" name="3 Rectángulo"/>
          <p:cNvSpPr/>
          <p:nvPr/>
        </p:nvSpPr>
        <p:spPr>
          <a:xfrm>
            <a:off x="683568" y="1700808"/>
            <a:ext cx="792088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t="25216" r="32630" b="16595"/>
          <a:stretch/>
        </p:blipFill>
        <p:spPr bwMode="auto">
          <a:xfrm>
            <a:off x="688624" y="1700808"/>
            <a:ext cx="7555783" cy="374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83568" y="1412776"/>
            <a:ext cx="792088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509120"/>
            <a:ext cx="1321307" cy="161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54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938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6406" y="290480"/>
            <a:ext cx="8229600" cy="1143000"/>
          </a:xfrm>
        </p:spPr>
        <p:txBody>
          <a:bodyPr/>
          <a:lstStyle/>
          <a:p>
            <a:r>
              <a:rPr lang="es-CL" dirty="0" smtClean="0"/>
              <a:t>Evaluemos nuestra clase</a:t>
            </a:r>
            <a:endParaRPr lang="es-CL" dirty="0"/>
          </a:p>
        </p:txBody>
      </p:sp>
      <p:sp>
        <p:nvSpPr>
          <p:cNvPr id="4" name="3 Rectángulo"/>
          <p:cNvSpPr/>
          <p:nvPr/>
        </p:nvSpPr>
        <p:spPr>
          <a:xfrm>
            <a:off x="683568" y="1700808"/>
            <a:ext cx="792088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83568" y="1412776"/>
            <a:ext cx="792088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r="6250"/>
          <a:stretch/>
        </p:blipFill>
        <p:spPr bwMode="auto">
          <a:xfrm>
            <a:off x="928048" y="1196752"/>
            <a:ext cx="7006524" cy="487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964" y="4312576"/>
            <a:ext cx="1439215" cy="17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687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332656"/>
            <a:ext cx="5472608" cy="1143000"/>
          </a:xfrm>
        </p:spPr>
        <p:txBody>
          <a:bodyPr>
            <a:noAutofit/>
          </a:bodyPr>
          <a:lstStyle/>
          <a:p>
            <a:r>
              <a:rPr lang="es-CL" sz="4000" b="1" u="sng" dirty="0">
                <a:latin typeface="Escolar1" pitchFamily="2" charset="0"/>
              </a:rPr>
              <a:t>R</a:t>
            </a:r>
            <a:r>
              <a:rPr lang="es-CL" sz="4000" b="1" u="sng" dirty="0" smtClean="0">
                <a:latin typeface="Escolar1" pitchFamily="2" charset="0"/>
              </a:rPr>
              <a:t>ecomendaciones</a:t>
            </a:r>
            <a:br>
              <a:rPr lang="es-CL" sz="4000" b="1" u="sng" dirty="0" smtClean="0">
                <a:latin typeface="Escolar1" pitchFamily="2" charset="0"/>
              </a:rPr>
            </a:br>
            <a:r>
              <a:rPr lang="es-CL" sz="4000" b="1" u="sng" dirty="0" smtClean="0">
                <a:latin typeface="Escolar1" pitchFamily="2" charset="0"/>
              </a:rPr>
              <a:t>Reglas clases virtuales</a:t>
            </a:r>
            <a:endParaRPr lang="es-CL" sz="4000" b="1" u="sng" dirty="0">
              <a:latin typeface="Escolar1" pitchFamily="2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4427" y="1772816"/>
            <a:ext cx="8784977" cy="4248472"/>
          </a:xfrm>
        </p:spPr>
        <p:txBody>
          <a:bodyPr>
            <a:no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s-CL" b="1" dirty="0" smtClean="0">
                <a:latin typeface="Escolar1" pitchFamily="2" charset="0"/>
              </a:rPr>
              <a:t>Identifícate siempre y completa tu perfil, generará más confianza.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CL" b="1" dirty="0" smtClean="0">
                <a:latin typeface="Escolar1" pitchFamily="2" charset="0"/>
              </a:rPr>
              <a:t>Me presento en la clase virtual, con vestimenta adecuada. No pijama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CL" b="1" dirty="0" smtClean="0">
                <a:latin typeface="Escolar1" pitchFamily="2" charset="0"/>
              </a:rPr>
              <a:t>Saludo cuando ingreso a la clase virtual.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CL" b="1" dirty="0" smtClean="0">
                <a:latin typeface="Escolar1" pitchFamily="2" charset="0"/>
              </a:rPr>
              <a:t>Registro mi nombre en el chat, para la asistencia a clase virtual.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CL" b="1" dirty="0" smtClean="0">
                <a:latin typeface="Escolar1" pitchFamily="2" charset="0"/>
              </a:rPr>
              <a:t>Mantén el micrófono desactivado, para evitar interrupciones. Actívalo sólo cuando sea necesario.</a:t>
            </a:r>
          </a:p>
        </p:txBody>
      </p:sp>
      <p:pic>
        <p:nvPicPr>
          <p:cNvPr id="1026" name="Picture 2" descr="AGENDA PARA LUNES 9 DE SEPTIEMBRE – Agenda Virtual – 4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6307"/>
            <a:ext cx="2808312" cy="154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08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320092"/>
              </p:ext>
            </p:extLst>
          </p:nvPr>
        </p:nvGraphicFramePr>
        <p:xfrm>
          <a:off x="467544" y="980728"/>
          <a:ext cx="8280920" cy="2784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40460"/>
                <a:gridCol w="4140460"/>
              </a:tblGrid>
              <a:tr h="864096">
                <a:tc gridSpan="2">
                  <a:txBody>
                    <a:bodyPr/>
                    <a:lstStyle/>
                    <a:p>
                      <a:r>
                        <a:rPr lang="es-CL" sz="2400" dirty="0" smtClean="0">
                          <a:solidFill>
                            <a:srgbClr val="FF0000"/>
                          </a:solidFill>
                        </a:rPr>
                        <a:t>M  </a:t>
                      </a:r>
                      <a:r>
                        <a:rPr lang="es-CL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 una ciudad hay 3 automóviles por cada 120 personas. ¿Cuántos automóviles hay por cada 160 personas de esa misma ciudad?</a:t>
                      </a:r>
                      <a:endParaRPr lang="es-CL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  <a:tr h="469833">
                <a:tc>
                  <a:txBody>
                    <a:bodyPr/>
                    <a:lstStyle/>
                    <a:p>
                      <a:r>
                        <a:rPr lang="es-CL" sz="2800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  <a:p>
                      <a:endParaRPr lang="es-CL" sz="280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s-CL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800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s-CL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r>
                        <a:rPr lang="es-CL" sz="2800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  <a:p>
                      <a:endParaRPr lang="es-CL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2483768" y="21158"/>
            <a:ext cx="4248472" cy="67153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" y="-214573"/>
            <a:ext cx="8229600" cy="1143000"/>
          </a:xfrm>
        </p:spPr>
        <p:txBody>
          <a:bodyPr>
            <a:noAutofit/>
          </a:bodyPr>
          <a:lstStyle/>
          <a:p>
            <a:r>
              <a:rPr lang="es-CL" sz="2000" b="1" dirty="0" smtClean="0"/>
              <a:t>TICKET DE SALIDA</a:t>
            </a:r>
            <a:br>
              <a:rPr lang="es-CL" sz="2000" b="1" dirty="0" smtClean="0"/>
            </a:br>
            <a:r>
              <a:rPr lang="es-CL" sz="2000" b="1" dirty="0" smtClean="0"/>
              <a:t>Semana 19</a:t>
            </a:r>
            <a:endParaRPr lang="es-CL" sz="2000" b="1" dirty="0"/>
          </a:p>
        </p:txBody>
      </p: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296114"/>
              </p:ext>
            </p:extLst>
          </p:nvPr>
        </p:nvGraphicFramePr>
        <p:xfrm>
          <a:off x="467544" y="3861048"/>
          <a:ext cx="8280920" cy="2784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40460"/>
                <a:gridCol w="4140460"/>
              </a:tblGrid>
              <a:tr h="864096">
                <a:tc gridSpan="2">
                  <a:txBody>
                    <a:bodyPr/>
                    <a:lstStyle/>
                    <a:p>
                      <a:r>
                        <a:rPr lang="es-CL" sz="2400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s-CL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En 4 buses interprovinciales viajan 192 personas. ¿En cuántos de estos mismos buses viajarán 384 personas?</a:t>
                      </a:r>
                      <a:endParaRPr lang="es-CL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  <a:tr h="469833">
                <a:tc>
                  <a:txBody>
                    <a:bodyPr/>
                    <a:lstStyle/>
                    <a:p>
                      <a:r>
                        <a:rPr lang="es-CL" sz="2800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  <a:p>
                      <a:endParaRPr lang="es-CL" sz="280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s-CL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2800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s-CL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r>
                        <a:rPr lang="es-CL" sz="2800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  <a:p>
                      <a:endParaRPr lang="es-CL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7845">
            <a:off x="7234441" y="5154308"/>
            <a:ext cx="2061191" cy="206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87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19000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628800"/>
            <a:ext cx="7227950" cy="424847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L" b="1" dirty="0">
                <a:latin typeface="Escolar1" pitchFamily="2" charset="0"/>
              </a:rPr>
              <a:t>6</a:t>
            </a:r>
            <a:r>
              <a:rPr lang="es-CL" b="1" dirty="0" smtClean="0">
                <a:latin typeface="Escolar1" pitchFamily="2" charset="0"/>
              </a:rPr>
              <a:t>. Uso el chat exclusivamente para consultas .</a:t>
            </a:r>
          </a:p>
          <a:p>
            <a:pPr marL="0" indent="0" algn="just">
              <a:buNone/>
            </a:pPr>
            <a:r>
              <a:rPr lang="es-CL" b="1" dirty="0">
                <a:latin typeface="Escolar1" pitchFamily="2" charset="0"/>
              </a:rPr>
              <a:t>7</a:t>
            </a:r>
            <a:r>
              <a:rPr lang="es-CL" b="1" dirty="0" smtClean="0">
                <a:latin typeface="Escolar1" pitchFamily="2" charset="0"/>
              </a:rPr>
              <a:t>. Cuida tu ortografía y gramática.</a:t>
            </a:r>
          </a:p>
          <a:p>
            <a:pPr marL="0" indent="0" algn="just">
              <a:buNone/>
            </a:pPr>
            <a:r>
              <a:rPr lang="es-CL" b="1" dirty="0">
                <a:latin typeface="Escolar1" pitchFamily="2" charset="0"/>
              </a:rPr>
              <a:t>8</a:t>
            </a:r>
            <a:r>
              <a:rPr lang="es-CL" b="1" dirty="0" smtClean="0">
                <a:latin typeface="Escolar1" pitchFamily="2" charset="0"/>
              </a:rPr>
              <a:t>. Evito insultos o publicaciones que puedan ofender a alguien.</a:t>
            </a:r>
          </a:p>
          <a:p>
            <a:pPr marL="0" indent="0" algn="just">
              <a:buNone/>
            </a:pPr>
            <a:r>
              <a:rPr lang="es-CL" b="1" dirty="0">
                <a:latin typeface="Escolar1" pitchFamily="2" charset="0"/>
              </a:rPr>
              <a:t>9</a:t>
            </a:r>
            <a:r>
              <a:rPr lang="es-CL" b="1" dirty="0" smtClean="0">
                <a:latin typeface="Escolar1" pitchFamily="2" charset="0"/>
              </a:rPr>
              <a:t>. Sé respetuoso en el tiempo de los demás, sé breve y directo.</a:t>
            </a:r>
          </a:p>
          <a:p>
            <a:pPr marL="0" indent="0" algn="just">
              <a:buNone/>
            </a:pPr>
            <a:r>
              <a:rPr lang="es-CL" b="1" dirty="0" smtClean="0">
                <a:latin typeface="Escolar1" pitchFamily="2" charset="0"/>
              </a:rPr>
              <a:t>10. Respeta la privacidad, no compartas material personal sin permiso.</a:t>
            </a:r>
          </a:p>
        </p:txBody>
      </p:sp>
      <p:pic>
        <p:nvPicPr>
          <p:cNvPr id="1026" name="Picture 2" descr="AGENDA PARA LUNES 9 DE SEPTIEMBRE – Agenda Virtual – 4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80"/>
            <a:ext cx="2088232" cy="115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ICIACIÓN UNIVERSITARIA | Mind Map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942" y="16075"/>
            <a:ext cx="1092967" cy="131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5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42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1043608" y="1124744"/>
            <a:ext cx="7035080" cy="35283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3 Rectángulo redondeado"/>
          <p:cNvSpPr/>
          <p:nvPr/>
        </p:nvSpPr>
        <p:spPr>
          <a:xfrm>
            <a:off x="2678088" y="347997"/>
            <a:ext cx="3744416" cy="6480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r>
              <a:rPr lang="es-CL" sz="3600" dirty="0" smtClean="0">
                <a:latin typeface="Comic Sans MS" pitchFamily="66" charset="0"/>
              </a:rPr>
              <a:t>Para comenzar:</a:t>
            </a:r>
            <a:endParaRPr lang="es-CL" sz="3600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23628" y="1268760"/>
            <a:ext cx="6696744" cy="3384376"/>
          </a:xfrm>
        </p:spPr>
        <p:txBody>
          <a:bodyPr>
            <a:noAutofit/>
          </a:bodyPr>
          <a:lstStyle/>
          <a:p>
            <a:pPr algn="just"/>
            <a:r>
              <a:rPr lang="es-CL" sz="2000" dirty="0" smtClean="0">
                <a:solidFill>
                  <a:srgbClr val="0070C0"/>
                </a:solidFill>
                <a:latin typeface="Comic Sans MS" pitchFamily="66" charset="0"/>
              </a:rPr>
              <a:t>Recuerda que no es necesario imprimir este </a:t>
            </a:r>
            <a:r>
              <a:rPr lang="es-CL" sz="2000" dirty="0" err="1" smtClean="0">
                <a:solidFill>
                  <a:srgbClr val="0070C0"/>
                </a:solidFill>
                <a:latin typeface="Comic Sans MS" pitchFamily="66" charset="0"/>
              </a:rPr>
              <a:t>power</a:t>
            </a:r>
            <a:r>
              <a:rPr lang="es-CL" sz="20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CL" sz="2000" dirty="0" err="1" smtClean="0">
                <a:solidFill>
                  <a:srgbClr val="0070C0"/>
                </a:solidFill>
                <a:latin typeface="Comic Sans MS" pitchFamily="66" charset="0"/>
              </a:rPr>
              <a:t>point</a:t>
            </a:r>
            <a:r>
              <a:rPr lang="es-CL" sz="2000" dirty="0" smtClean="0">
                <a:solidFill>
                  <a:srgbClr val="0070C0"/>
                </a:solidFill>
                <a:latin typeface="Comic Sans MS" pitchFamily="66" charset="0"/>
              </a:rPr>
              <a:t>.</a:t>
            </a:r>
          </a:p>
          <a:p>
            <a:pPr algn="just"/>
            <a:r>
              <a:rPr lang="es-CL" sz="2000" dirty="0" smtClean="0">
                <a:solidFill>
                  <a:srgbClr val="0070C0"/>
                </a:solidFill>
                <a:latin typeface="Comic Sans MS" pitchFamily="66" charset="0"/>
              </a:rPr>
              <a:t>Te sugiero descargar en tu </a:t>
            </a:r>
            <a:r>
              <a:rPr lang="es-CL" sz="2000" dirty="0" err="1" smtClean="0">
                <a:solidFill>
                  <a:srgbClr val="0070C0"/>
                </a:solidFill>
                <a:latin typeface="Comic Sans MS" pitchFamily="66" charset="0"/>
              </a:rPr>
              <a:t>tablet</a:t>
            </a:r>
            <a:r>
              <a:rPr lang="es-CL" sz="2000" dirty="0" smtClean="0">
                <a:solidFill>
                  <a:srgbClr val="0070C0"/>
                </a:solidFill>
                <a:latin typeface="Comic Sans MS" pitchFamily="66" charset="0"/>
              </a:rPr>
              <a:t>, PC o celular la aplicación WPS </a:t>
            </a:r>
            <a:r>
              <a:rPr lang="es-CL" sz="2000" dirty="0" err="1" smtClean="0">
                <a:solidFill>
                  <a:srgbClr val="0070C0"/>
                </a:solidFill>
                <a:latin typeface="Comic Sans MS" pitchFamily="66" charset="0"/>
              </a:rPr>
              <a:t>Oficce</a:t>
            </a:r>
            <a:r>
              <a:rPr lang="es-CL" sz="2000" dirty="0" smtClean="0">
                <a:solidFill>
                  <a:srgbClr val="0070C0"/>
                </a:solidFill>
                <a:latin typeface="Comic Sans MS" pitchFamily="66" charset="0"/>
              </a:rPr>
              <a:t>, que permite escuchar los audios sin problema.</a:t>
            </a:r>
          </a:p>
          <a:p>
            <a:pPr algn="just"/>
            <a:r>
              <a:rPr lang="es-CL" sz="2000" dirty="0" smtClean="0">
                <a:solidFill>
                  <a:srgbClr val="0070C0"/>
                </a:solidFill>
                <a:latin typeface="Comic Sans MS" pitchFamily="66" charset="0"/>
              </a:rPr>
              <a:t>Recuerda que tu reporte es el ticket de salida, las otras actividades deben quedar registradas en el cuaderno o el libro.</a:t>
            </a:r>
          </a:p>
          <a:p>
            <a:pPr algn="just"/>
            <a:r>
              <a:rPr lang="es-CL" sz="2000" dirty="0">
                <a:solidFill>
                  <a:srgbClr val="0070C0"/>
                </a:solidFill>
                <a:latin typeface="Comic Sans MS" pitchFamily="66" charset="0"/>
              </a:rPr>
              <a:t>Te </a:t>
            </a:r>
            <a:r>
              <a:rPr lang="es-CL" sz="2000" dirty="0" smtClean="0">
                <a:solidFill>
                  <a:srgbClr val="0070C0"/>
                </a:solidFill>
                <a:latin typeface="Comic Sans MS" pitchFamily="66" charset="0"/>
              </a:rPr>
              <a:t>invito </a:t>
            </a:r>
            <a:r>
              <a:rPr lang="es-CL" sz="2000" dirty="0">
                <a:solidFill>
                  <a:srgbClr val="0070C0"/>
                </a:solidFill>
                <a:latin typeface="Comic Sans MS" pitchFamily="66" charset="0"/>
              </a:rPr>
              <a:t>a participar de las clases virtuales los días </a:t>
            </a:r>
            <a:r>
              <a:rPr lang="es-CL" sz="2000" b="1" dirty="0" smtClean="0">
                <a:solidFill>
                  <a:srgbClr val="0070C0"/>
                </a:solidFill>
                <a:latin typeface="Comic Sans MS" pitchFamily="66" charset="0"/>
              </a:rPr>
              <a:t>Jueves </a:t>
            </a:r>
            <a:r>
              <a:rPr lang="es-CL" sz="2000" dirty="0" smtClean="0">
                <a:solidFill>
                  <a:srgbClr val="0070C0"/>
                </a:solidFill>
                <a:latin typeface="Comic Sans MS" pitchFamily="66" charset="0"/>
              </a:rPr>
              <a:t>a </a:t>
            </a:r>
            <a:r>
              <a:rPr lang="es-CL" sz="2000" dirty="0">
                <a:solidFill>
                  <a:srgbClr val="0070C0"/>
                </a:solidFill>
                <a:latin typeface="Comic Sans MS" pitchFamily="66" charset="0"/>
              </a:rPr>
              <a:t>las </a:t>
            </a:r>
            <a:r>
              <a:rPr lang="es-CL" sz="2000" b="1" dirty="0" smtClean="0">
                <a:solidFill>
                  <a:srgbClr val="0070C0"/>
                </a:solidFill>
                <a:latin typeface="Comic Sans MS" pitchFamily="66" charset="0"/>
              </a:rPr>
              <a:t>09:00</a:t>
            </a:r>
            <a:r>
              <a:rPr lang="es-CL" sz="20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CL" sz="2000" dirty="0" err="1" smtClean="0">
                <a:solidFill>
                  <a:srgbClr val="0070C0"/>
                </a:solidFill>
                <a:latin typeface="Comic Sans MS" pitchFamily="66" charset="0"/>
              </a:rPr>
              <a:t>hrs</a:t>
            </a:r>
            <a:r>
              <a:rPr lang="es-CL" sz="2000" dirty="0" smtClean="0">
                <a:solidFill>
                  <a:srgbClr val="0070C0"/>
                </a:solidFill>
                <a:latin typeface="Comic Sans MS" pitchFamily="66" charset="0"/>
              </a:rPr>
              <a:t>.</a:t>
            </a:r>
            <a:endParaRPr lang="es-CL" sz="2000" dirty="0">
              <a:solidFill>
                <a:srgbClr val="0070C0"/>
              </a:solidFill>
              <a:latin typeface="Comic Sans MS" pitchFamily="66" charset="0"/>
            </a:endParaRPr>
          </a:p>
          <a:p>
            <a:pPr algn="just"/>
            <a:endParaRPr lang="es-CL" sz="2400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52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310852"/>
            <a:ext cx="8229600" cy="1143000"/>
          </a:xfrm>
        </p:spPr>
        <p:txBody>
          <a:bodyPr/>
          <a:lstStyle/>
          <a:p>
            <a:r>
              <a:rPr lang="es-CL" dirty="0" smtClean="0"/>
              <a:t>Importante:</a:t>
            </a:r>
            <a:endParaRPr lang="es-CL" dirty="0"/>
          </a:p>
        </p:txBody>
      </p:sp>
      <p:pic>
        <p:nvPicPr>
          <p:cNvPr id="4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76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flecha a la izquierda"/>
          <p:cNvSpPr/>
          <p:nvPr/>
        </p:nvSpPr>
        <p:spPr>
          <a:xfrm>
            <a:off x="3607174" y="969177"/>
            <a:ext cx="5429321" cy="1019663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animación 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pic>
        <p:nvPicPr>
          <p:cNvPr id="6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" y="1513729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de flecha a la izquierda"/>
          <p:cNvSpPr/>
          <p:nvPr/>
        </p:nvSpPr>
        <p:spPr>
          <a:xfrm>
            <a:off x="2329287" y="2193993"/>
            <a:ext cx="6660232" cy="119346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  <p:pic>
        <p:nvPicPr>
          <p:cNvPr id="10242" name="Picture 2" descr="▷ Libros: Imágenes Animadas, Gifs y Animaciones ¡100% GRATIS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28" y="3258855"/>
            <a:ext cx="1600200" cy="19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Llamada de flecha a la izquierda"/>
          <p:cNvSpPr/>
          <p:nvPr/>
        </p:nvSpPr>
        <p:spPr>
          <a:xfrm>
            <a:off x="4180027" y="3577363"/>
            <a:ext cx="4809491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libro, significa que debes </a:t>
            </a:r>
            <a:r>
              <a:rPr lang="es-CL" b="1" dirty="0">
                <a:solidFill>
                  <a:prstClr val="black"/>
                </a:solidFill>
              </a:rPr>
              <a:t>trabajar en tu libro de matemática.</a:t>
            </a:r>
          </a:p>
        </p:txBody>
      </p:sp>
      <p:pic>
        <p:nvPicPr>
          <p:cNvPr id="1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7" y="4223261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de flecha a la izquierda"/>
          <p:cNvSpPr/>
          <p:nvPr/>
        </p:nvSpPr>
        <p:spPr>
          <a:xfrm>
            <a:off x="2195736" y="5187667"/>
            <a:ext cx="6793782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signo de pregunta, significa que debes </a:t>
            </a:r>
            <a:r>
              <a:rPr lang="es-CL" b="1" dirty="0">
                <a:solidFill>
                  <a:prstClr val="black"/>
                </a:solidFill>
              </a:rPr>
              <a:t>pensar y analizar, sin escribir en tu cuaderno. Responder de forma oral.</a:t>
            </a:r>
          </a:p>
        </p:txBody>
      </p:sp>
    </p:spTree>
    <p:extLst>
      <p:ext uri="{BB962C8B-B14F-4D97-AF65-F5344CB8AC3E}">
        <p14:creationId xmlns:p14="http://schemas.microsoft.com/office/powerpoint/2010/main" val="19826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1113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1368919" y="257606"/>
            <a:ext cx="6406161" cy="98072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9556" y="269776"/>
            <a:ext cx="8229600" cy="1143000"/>
          </a:xfrm>
        </p:spPr>
        <p:txBody>
          <a:bodyPr/>
          <a:lstStyle/>
          <a:p>
            <a:r>
              <a:rPr lang="es-CL" dirty="0" smtClean="0">
                <a:latin typeface="Comic Sans MS" pitchFamily="66" charset="0"/>
              </a:rPr>
              <a:t>DESAFIA TU MENTE</a:t>
            </a:r>
            <a:endParaRPr lang="es-CL" dirty="0">
              <a:latin typeface="Comic Sans MS" pitchFamily="66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811867" y="1412776"/>
            <a:ext cx="7216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CL" sz="2000" dirty="0">
              <a:latin typeface="Comic Sans MS" pitchFamily="66" charset="0"/>
            </a:endParaRPr>
          </a:p>
        </p:txBody>
      </p:sp>
      <p:pic>
        <p:nvPicPr>
          <p:cNvPr id="21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943" y="1812886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70" y="1421904"/>
            <a:ext cx="7051315" cy="463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1113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33737" y="1700808"/>
            <a:ext cx="6408712" cy="1008112"/>
          </a:xfrm>
        </p:spPr>
        <p:txBody>
          <a:bodyPr>
            <a:noAutofit/>
          </a:bodyPr>
          <a:lstStyle/>
          <a:p>
            <a:r>
              <a:rPr lang="es-CL" sz="2000" dirty="0" smtClean="0">
                <a:latin typeface="Comic Sans MS" pitchFamily="66" charset="0"/>
              </a:rPr>
              <a:t>Para comenzar la clase y activar tus conocimientos, responde en forma oral, las siguientes preguntas:</a:t>
            </a:r>
            <a:endParaRPr lang="es-CL" sz="2000" dirty="0">
              <a:latin typeface="Comic Sans MS" pitchFamily="66" charset="0"/>
            </a:endParaRPr>
          </a:p>
        </p:txBody>
      </p:sp>
      <p:sp>
        <p:nvSpPr>
          <p:cNvPr id="5" name="4 Elipse"/>
          <p:cNvSpPr/>
          <p:nvPr/>
        </p:nvSpPr>
        <p:spPr>
          <a:xfrm>
            <a:off x="1115616" y="952951"/>
            <a:ext cx="6984776" cy="57606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b="1" dirty="0" smtClean="0">
                <a:latin typeface="Comic Sans MS" pitchFamily="66" charset="0"/>
              </a:rPr>
              <a:t>ACTIVANDO NUESTROS CONOCIMIENTOS</a:t>
            </a:r>
            <a:endParaRPr lang="es-CL" sz="1600" b="1" dirty="0">
              <a:latin typeface="Comic Sans MS" pitchFamily="66" charset="0"/>
            </a:endParaRPr>
          </a:p>
        </p:txBody>
      </p:sp>
      <p:pic>
        <p:nvPicPr>
          <p:cNvPr id="2052" name="Picture 4" descr="▷ Snoopy: Imágenes Animadas, Gifs y Animaciones ¡100% GRATIS!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88133"/>
            <a:ext cx="1185885" cy="113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1613438" y="2556035"/>
            <a:ext cx="6322777" cy="2736304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itchFamily="34" charset="0"/>
              <a:buChar char="•"/>
            </a:pPr>
            <a:r>
              <a:rPr lang="es-ES" sz="2000" dirty="0">
                <a:solidFill>
                  <a:srgbClr val="000000"/>
                </a:solidFill>
                <a:latin typeface="Comic Sans MS" pitchFamily="66" charset="0"/>
                <a:ea typeface="Times New Roman"/>
              </a:rPr>
              <a:t>¿</a:t>
            </a:r>
            <a:r>
              <a:rPr lang="es-ES" sz="2000" dirty="0" smtClean="0">
                <a:solidFill>
                  <a:srgbClr val="000000"/>
                </a:solidFill>
                <a:latin typeface="Comic Sans MS" pitchFamily="66" charset="0"/>
                <a:ea typeface="Times New Roman"/>
              </a:rPr>
              <a:t>Recuerdas qué es una razón?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CL" sz="2000" dirty="0" smtClean="0">
                <a:solidFill>
                  <a:srgbClr val="000000"/>
                </a:solidFill>
                <a:latin typeface="Comic Sans MS" pitchFamily="66" charset="0"/>
                <a:ea typeface="Times New Roman"/>
              </a:rPr>
              <a:t>¿</a:t>
            </a:r>
            <a:r>
              <a:rPr lang="es-CL" sz="2000" dirty="0">
                <a:solidFill>
                  <a:srgbClr val="000000"/>
                </a:solidFill>
                <a:latin typeface="Comic Sans MS" pitchFamily="66" charset="0"/>
                <a:ea typeface="Times New Roman"/>
              </a:rPr>
              <a:t>Para qué nos sirve la razón? </a:t>
            </a:r>
            <a:endParaRPr lang="es-CL" sz="2000" dirty="0" smtClean="0">
              <a:solidFill>
                <a:srgbClr val="000000"/>
              </a:solidFill>
              <a:latin typeface="Comic Sans MS" pitchFamily="66" charset="0"/>
              <a:ea typeface="Times New Roman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s-CL" sz="2000" dirty="0" smtClean="0">
                <a:solidFill>
                  <a:srgbClr val="000000"/>
                </a:solidFill>
                <a:latin typeface="Comic Sans MS" pitchFamily="66" charset="0"/>
                <a:ea typeface="Times New Roman"/>
              </a:rPr>
              <a:t>¿</a:t>
            </a:r>
            <a:r>
              <a:rPr lang="es-CL" sz="2000" dirty="0">
                <a:solidFill>
                  <a:srgbClr val="000000"/>
                </a:solidFill>
                <a:latin typeface="Comic Sans MS" pitchFamily="66" charset="0"/>
                <a:ea typeface="Times New Roman"/>
              </a:rPr>
              <a:t>Cómo la representamos? </a:t>
            </a:r>
            <a:endParaRPr lang="es-CL" sz="2000" dirty="0" smtClean="0">
              <a:solidFill>
                <a:srgbClr val="000000"/>
              </a:solidFill>
              <a:latin typeface="Comic Sans MS" pitchFamily="66" charset="0"/>
              <a:ea typeface="Times New Roman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s-CL" sz="2000" dirty="0" smtClean="0">
                <a:solidFill>
                  <a:srgbClr val="000000"/>
                </a:solidFill>
                <a:latin typeface="Comic Sans MS" pitchFamily="66" charset="0"/>
                <a:ea typeface="Times New Roman"/>
              </a:rPr>
              <a:t>¿</a:t>
            </a:r>
            <a:r>
              <a:rPr lang="es-CL" sz="2000" dirty="0">
                <a:solidFill>
                  <a:srgbClr val="000000"/>
                </a:solidFill>
                <a:latin typeface="Comic Sans MS" pitchFamily="66" charset="0"/>
                <a:ea typeface="Times New Roman"/>
              </a:rPr>
              <a:t>Utilizamos las razones en la cotidianidad? ¿De qué forma?</a:t>
            </a:r>
            <a:endParaRPr lang="es-CL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9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3" y="1283483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51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1113"/>
            <a:ext cx="91201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2699792" y="434729"/>
            <a:ext cx="5616624" cy="84583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179511"/>
            <a:ext cx="8229600" cy="1143000"/>
          </a:xfrm>
        </p:spPr>
        <p:txBody>
          <a:bodyPr/>
          <a:lstStyle/>
          <a:p>
            <a:r>
              <a:rPr lang="es-CL" dirty="0" smtClean="0">
                <a:latin typeface="Comic Sans MS" pitchFamily="66" charset="0"/>
              </a:rPr>
              <a:t>¿Qué es una razón?</a:t>
            </a:r>
            <a:endParaRPr lang="es-CL" dirty="0">
              <a:latin typeface="Comic Sans MS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t="30318" r="34711" b="20559"/>
          <a:stretch/>
        </p:blipFill>
        <p:spPr bwMode="auto">
          <a:xfrm>
            <a:off x="1238816" y="1322511"/>
            <a:ext cx="6666368" cy="298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437112"/>
            <a:ext cx="3351358" cy="20882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251520" y="476672"/>
            <a:ext cx="2088232" cy="42291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tx1"/>
                </a:solidFill>
                <a:latin typeface="Comic Sans MS" pitchFamily="66" charset="0"/>
              </a:rPr>
              <a:t>Recordemos…</a:t>
            </a:r>
            <a:endParaRPr lang="es-CL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45024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83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1100</Words>
  <Application>Microsoft Office PowerPoint</Application>
  <PresentationFormat>Presentación en pantalla (4:3)</PresentationFormat>
  <Paragraphs>125</Paragraphs>
  <Slides>30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30</vt:i4>
      </vt:variant>
    </vt:vector>
  </HeadingPairs>
  <TitlesOfParts>
    <vt:vector size="33" baseType="lpstr">
      <vt:lpstr>Tema de Office</vt:lpstr>
      <vt:lpstr>1_Tema de Office</vt:lpstr>
      <vt:lpstr>2_Tema de Office</vt:lpstr>
      <vt:lpstr>Presentación de PowerPoint</vt:lpstr>
      <vt:lpstr>Presentación de PowerPoint</vt:lpstr>
      <vt:lpstr>Recomendaciones Reglas clases virtuales</vt:lpstr>
      <vt:lpstr>Presentación de PowerPoint</vt:lpstr>
      <vt:lpstr>Para comenzar:</vt:lpstr>
      <vt:lpstr>Importante:</vt:lpstr>
      <vt:lpstr>DESAFIA TU MENTE</vt:lpstr>
      <vt:lpstr>Para comenzar la clase y activar tus conocimientos, responde en forma oral, las siguientes preguntas:</vt:lpstr>
      <vt:lpstr>¿Qué es una razón?</vt:lpstr>
      <vt:lpstr>Fecha: </vt:lpstr>
      <vt:lpstr>Presentación de PowerPoint</vt:lpstr>
      <vt:lpstr>Presentación de PowerPoint</vt:lpstr>
      <vt:lpstr>Presentación de PowerPoint</vt:lpstr>
      <vt:lpstr> REALIZO LA RESOLUCIÓN (mostrando mi estrategia para resolver)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Revisemos</vt:lpstr>
      <vt:lpstr>Presentación de PowerPoint</vt:lpstr>
      <vt:lpstr>MARCO LOS DATOS Y LA PREGUNTA</vt:lpstr>
      <vt:lpstr>Presentación de PowerPoint</vt:lpstr>
      <vt:lpstr> REALIZO LA RESOLUCIÓN (mostrando mi estrategia para resolver)</vt:lpstr>
      <vt:lpstr> REALIZO LA RESOLUCIÓN (mostrando mi estrategia para resolver)</vt:lpstr>
      <vt:lpstr>Anoto mi respuesta</vt:lpstr>
      <vt:lpstr>Presentación de PowerPoint</vt:lpstr>
      <vt:lpstr>Revisemos</vt:lpstr>
      <vt:lpstr>Evaluemos nuestra clase</vt:lpstr>
      <vt:lpstr>TICKET DE SALIDA Semana 19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pc</cp:lastModifiedBy>
  <cp:revision>39</cp:revision>
  <dcterms:created xsi:type="dcterms:W3CDTF">2020-07-06T03:06:52Z</dcterms:created>
  <dcterms:modified xsi:type="dcterms:W3CDTF">2020-07-28T00:30:47Z</dcterms:modified>
</cp:coreProperties>
</file>