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98" r:id="rId3"/>
    <p:sldId id="256" r:id="rId4"/>
    <p:sldId id="295" r:id="rId5"/>
    <p:sldId id="305" r:id="rId6"/>
    <p:sldId id="294" r:id="rId7"/>
    <p:sldId id="258" r:id="rId8"/>
    <p:sldId id="316" r:id="rId9"/>
    <p:sldId id="317" r:id="rId10"/>
    <p:sldId id="304" r:id="rId11"/>
    <p:sldId id="300" r:id="rId12"/>
    <p:sldId id="301" r:id="rId13"/>
    <p:sldId id="306" r:id="rId14"/>
    <p:sldId id="309" r:id="rId15"/>
    <p:sldId id="308" r:id="rId16"/>
    <p:sldId id="307" r:id="rId17"/>
    <p:sldId id="310" r:id="rId18"/>
    <p:sldId id="312" r:id="rId19"/>
    <p:sldId id="311" r:id="rId20"/>
    <p:sldId id="314" r:id="rId21"/>
    <p:sldId id="313" r:id="rId22"/>
    <p:sldId id="297" r:id="rId23"/>
    <p:sldId id="315" r:id="rId2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niela.carreno@colegio-jeanpiaget.cl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1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4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17 al 21 de agosto 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189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Evaluación Formativa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619944" y="2220639"/>
            <a:ext cx="8460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Patria Vieja (1810-1814) / Reconquista (1814-1817) / Patria Nueva (1817-1823</a:t>
            </a:r>
            <a:r>
              <a:rPr lang="es-MX" sz="2000" dirty="0" smtClean="0"/>
              <a:t>)</a:t>
            </a:r>
          </a:p>
          <a:p>
            <a:endParaRPr lang="es-MX" sz="2000" dirty="0"/>
          </a:p>
          <a:p>
            <a:r>
              <a:rPr lang="es-MX" sz="2000" dirty="0"/>
              <a:t>Patria Vieja (1810-1814) / Reconquista (1815-1817) / Patria Nueva (1817-2019)</a:t>
            </a:r>
          </a:p>
          <a:p>
            <a:endParaRPr lang="es-MX" sz="2000" dirty="0" smtClean="0"/>
          </a:p>
          <a:p>
            <a:r>
              <a:rPr lang="es-MX" sz="2000" dirty="0" smtClean="0"/>
              <a:t>Patria </a:t>
            </a:r>
            <a:r>
              <a:rPr lang="es-MX" sz="2000" dirty="0"/>
              <a:t>Nueva (1810-1814) / Reconquista (1814-1817) / Patria Vieja (1817-1823)</a:t>
            </a:r>
          </a:p>
          <a:p>
            <a:endParaRPr lang="es-MX" sz="2000" dirty="0" smtClean="0"/>
          </a:p>
          <a:p>
            <a:r>
              <a:rPr lang="es-MX" sz="2000" dirty="0" smtClean="0"/>
              <a:t>Reconquista </a:t>
            </a:r>
            <a:r>
              <a:rPr lang="es-MX" sz="2000" dirty="0"/>
              <a:t>(1810-1814) / Patria Vieja (1815-1818) / Patria Nueva (1818-1820)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27584" y="1588730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1. Las Etapas del periodo de Independencia de Chile son:</a:t>
            </a:r>
          </a:p>
        </p:txBody>
      </p:sp>
      <p:sp>
        <p:nvSpPr>
          <p:cNvPr id="6" name="5 Elipse"/>
          <p:cNvSpPr/>
          <p:nvPr/>
        </p:nvSpPr>
        <p:spPr>
          <a:xfrm>
            <a:off x="189010" y="2240285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189010" y="2852936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197145" y="3501008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189010" y="2268260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3131840" y="4941169"/>
            <a:ext cx="5760640" cy="1749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Lo que debías hacer en esta pregunta era observar los nombres de cada periodo y que estuvieran en el orden correspondiente.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Fijarse en las fechas, que tuvieran un orden correlativo y correspondieran al periodo estudiado.</a:t>
            </a:r>
            <a:endParaRPr lang="es-MX" dirty="0"/>
          </a:p>
        </p:txBody>
      </p:sp>
      <p:pic>
        <p:nvPicPr>
          <p:cNvPr id="12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Elipse"/>
          <p:cNvSpPr/>
          <p:nvPr/>
        </p:nvSpPr>
        <p:spPr>
          <a:xfrm>
            <a:off x="202940" y="4129434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208854" y="2060848"/>
            <a:ext cx="68703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Liberarse de algo o alguien</a:t>
            </a:r>
            <a:r>
              <a:rPr lang="es-MX" sz="2000" dirty="0" smtClean="0"/>
              <a:t>.</a:t>
            </a:r>
          </a:p>
          <a:p>
            <a:endParaRPr lang="es-MX" sz="2000" dirty="0"/>
          </a:p>
          <a:p>
            <a:r>
              <a:rPr lang="es-MX" sz="2000" dirty="0" smtClean="0"/>
              <a:t>Depender </a:t>
            </a:r>
            <a:r>
              <a:rPr lang="es-MX" sz="2000" dirty="0"/>
              <a:t>de algo o alguien.</a:t>
            </a:r>
          </a:p>
          <a:p>
            <a:endParaRPr lang="es-MX" sz="2000" dirty="0" smtClean="0"/>
          </a:p>
          <a:p>
            <a:r>
              <a:rPr lang="es-MX" sz="2000" dirty="0" smtClean="0"/>
              <a:t>Ponerse </a:t>
            </a:r>
            <a:r>
              <a:rPr lang="es-MX" sz="2000" dirty="0"/>
              <a:t>bajo las órdenes de algo o alguien.</a:t>
            </a:r>
          </a:p>
          <a:p>
            <a:endParaRPr lang="es-MX" sz="2000" dirty="0" smtClean="0"/>
          </a:p>
          <a:p>
            <a:r>
              <a:rPr lang="es-MX" sz="2000" dirty="0" smtClean="0"/>
              <a:t>Conseguir </a:t>
            </a:r>
            <a:r>
              <a:rPr lang="es-MX" sz="2000" dirty="0"/>
              <a:t>una autoridad para mandarnos.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55576" y="1340768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2. ¿Qué significado podemos otorgarle a la palabra Independencia?</a:t>
            </a:r>
          </a:p>
        </p:txBody>
      </p:sp>
      <p:sp>
        <p:nvSpPr>
          <p:cNvPr id="8" name="7 Elipse"/>
          <p:cNvSpPr/>
          <p:nvPr/>
        </p:nvSpPr>
        <p:spPr>
          <a:xfrm>
            <a:off x="660334" y="3356992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635647" y="2117491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660334" y="2714072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660334" y="3913784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3131840" y="4941169"/>
            <a:ext cx="5760640" cy="1749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Lo que debías hacer en esta pregunta era definir la palabra independencia o ver las opciones que más se parecieran.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Las otras definiciones son contrarias al significado correcto.</a:t>
            </a:r>
          </a:p>
        </p:txBody>
      </p:sp>
      <p:pic>
        <p:nvPicPr>
          <p:cNvPr id="13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Elipse"/>
          <p:cNvSpPr/>
          <p:nvPr/>
        </p:nvSpPr>
        <p:spPr>
          <a:xfrm>
            <a:off x="630307" y="2099273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9024" y="1109663"/>
            <a:ext cx="8784976" cy="9361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000" dirty="0"/>
              <a:t>3. Durante el Cabildo abierto realizado el 18 de septiembre de 1810, se consolidaron dos posturas, una a favor y otra  en contra de la independencia. ¿Cuáles eran los nombres de estos bandos?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47364" y="247460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dirty="0"/>
              <a:t>Realistas y patriotas</a:t>
            </a:r>
            <a:r>
              <a:rPr lang="es-MX" sz="2000" dirty="0" smtClean="0"/>
              <a:t>.</a:t>
            </a:r>
          </a:p>
          <a:p>
            <a:endParaRPr lang="es-MX" sz="2000" dirty="0"/>
          </a:p>
          <a:p>
            <a:r>
              <a:rPr lang="es-MX" sz="2000" dirty="0"/>
              <a:t>Patriotas y realistas.</a:t>
            </a:r>
          </a:p>
          <a:p>
            <a:endParaRPr lang="es-MX" sz="2000" dirty="0" smtClean="0"/>
          </a:p>
          <a:p>
            <a:r>
              <a:rPr lang="es-MX" sz="2000" dirty="0" smtClean="0"/>
              <a:t>Mestizos </a:t>
            </a:r>
            <a:r>
              <a:rPr lang="es-MX" sz="2000" dirty="0"/>
              <a:t>y mulatos.</a:t>
            </a:r>
          </a:p>
          <a:p>
            <a:endParaRPr lang="es-MX" sz="2000" dirty="0" smtClean="0"/>
          </a:p>
          <a:p>
            <a:r>
              <a:rPr lang="es-MX" sz="2000" dirty="0" smtClean="0"/>
              <a:t>Mestizos </a:t>
            </a:r>
            <a:r>
              <a:rPr lang="es-MX" sz="2000" dirty="0"/>
              <a:t>y patriotas.</a:t>
            </a:r>
          </a:p>
        </p:txBody>
      </p:sp>
      <p:sp>
        <p:nvSpPr>
          <p:cNvPr id="7" name="6 Elipse"/>
          <p:cNvSpPr/>
          <p:nvPr/>
        </p:nvSpPr>
        <p:spPr>
          <a:xfrm>
            <a:off x="373797" y="2508257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373797" y="3189586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373797" y="4361567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373797" y="3722595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3145707" y="5022156"/>
            <a:ext cx="5760640" cy="1749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Lo que debías hacer en esta pregunta era identificar los nombres correctos de las dos posturas.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Luego, identificar la opción de quienes estaban a favor primero y después los que estaban en contra de la independencia.</a:t>
            </a:r>
          </a:p>
        </p:txBody>
      </p:sp>
      <p:sp>
        <p:nvSpPr>
          <p:cNvPr id="12" name="11 Elipse"/>
          <p:cNvSpPr/>
          <p:nvPr/>
        </p:nvSpPr>
        <p:spPr>
          <a:xfrm>
            <a:off x="373797" y="3180857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053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892201" y="61905"/>
            <a:ext cx="8251799" cy="702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4. Observando la línea de tiempo de la Patria Vieja, ¿Qué medidas tomadas por los patriotas permiten afirmar que buscaban la independencia de Chile?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>
          <a:xfrm>
            <a:off x="1203864" y="4077072"/>
            <a:ext cx="7256568" cy="2592288"/>
          </a:xfrm>
        </p:spPr>
        <p:txBody>
          <a:bodyPr/>
          <a:lstStyle/>
          <a:p>
            <a:pPr marL="0" indent="0">
              <a:buNone/>
            </a:pPr>
            <a:r>
              <a:rPr lang="es-MX" sz="2000" dirty="0"/>
              <a:t>Convocatoria a un Congreso Nacional</a:t>
            </a:r>
            <a:r>
              <a:rPr lang="es-MX" sz="2000" dirty="0" smtClean="0"/>
              <a:t>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/>
              <a:t>Reglamento Constitucional de 1812.</a:t>
            </a:r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r>
              <a:rPr lang="es-MX" sz="2000" dirty="0" smtClean="0"/>
              <a:t>Primera </a:t>
            </a:r>
            <a:r>
              <a:rPr lang="es-MX" sz="2000" dirty="0"/>
              <a:t>Bandera y Escudo.</a:t>
            </a:r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r>
              <a:rPr lang="es-MX" sz="2000" dirty="0" smtClean="0"/>
              <a:t>Creación </a:t>
            </a:r>
            <a:r>
              <a:rPr lang="es-MX" sz="2000" dirty="0"/>
              <a:t>del periódico La Aurora de Chile.</a:t>
            </a:r>
          </a:p>
          <a:p>
            <a:endParaRPr lang="es-MX" dirty="0"/>
          </a:p>
        </p:txBody>
      </p:sp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36712"/>
            <a:ext cx="5544616" cy="3024336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745307" y="4077072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Rectángulo"/>
          <p:cNvSpPr/>
          <p:nvPr/>
        </p:nvSpPr>
        <p:spPr>
          <a:xfrm>
            <a:off x="745307" y="4803940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Rectángulo"/>
          <p:cNvSpPr/>
          <p:nvPr/>
        </p:nvSpPr>
        <p:spPr>
          <a:xfrm>
            <a:off x="745307" y="5568617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Rectángulo"/>
          <p:cNvSpPr/>
          <p:nvPr/>
        </p:nvSpPr>
        <p:spPr>
          <a:xfrm>
            <a:off x="745307" y="6314823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Rectángulo"/>
          <p:cNvSpPr/>
          <p:nvPr/>
        </p:nvSpPr>
        <p:spPr>
          <a:xfrm>
            <a:off x="5292080" y="4246059"/>
            <a:ext cx="3758283" cy="1749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 smtClean="0"/>
              <a:t>En esta pregunta debías fijarte en el primer periodo de la independencia.</a:t>
            </a:r>
          </a:p>
          <a:p>
            <a:pPr marL="342900" indent="-342900" algn="just">
              <a:buAutoNum type="arabicPeriod"/>
            </a:pPr>
            <a:r>
              <a:rPr lang="es-MX" dirty="0" smtClean="0"/>
              <a:t>Observar y analizar las opciones que simbolizaran la independencia.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745307" y="6314823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2" name="21 Rectángulo"/>
          <p:cNvSpPr/>
          <p:nvPr/>
        </p:nvSpPr>
        <p:spPr>
          <a:xfrm>
            <a:off x="775593" y="5568617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22 Rectángulo"/>
          <p:cNvSpPr/>
          <p:nvPr/>
        </p:nvSpPr>
        <p:spPr>
          <a:xfrm>
            <a:off x="750441" y="4803940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23 Rectángulo"/>
          <p:cNvSpPr/>
          <p:nvPr/>
        </p:nvSpPr>
        <p:spPr>
          <a:xfrm>
            <a:off x="775593" y="4077072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164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uiExpand="1" build="p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2201" y="288503"/>
            <a:ext cx="8229600" cy="532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5. ¿Por qué la batalla de Rancagua marca el fin de la Patria Vieja?</a:t>
            </a:r>
          </a:p>
        </p:txBody>
      </p:sp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79" y="580519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764704"/>
            <a:ext cx="4782225" cy="2652326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1021489" y="3417030"/>
            <a:ext cx="8100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Porque los patriotas fueron sobre pasados y los realistas recuperaron el poder</a:t>
            </a:r>
            <a:r>
              <a:rPr lang="es-MX" sz="2000" dirty="0" smtClean="0"/>
              <a:t>.</a:t>
            </a:r>
          </a:p>
          <a:p>
            <a:endParaRPr lang="es-MX" sz="2000" dirty="0"/>
          </a:p>
          <a:p>
            <a:r>
              <a:rPr lang="es-MX" sz="2000" dirty="0" smtClean="0"/>
              <a:t>Porque </a:t>
            </a:r>
            <a:r>
              <a:rPr lang="es-MX" sz="2000" dirty="0"/>
              <a:t>los patriotas se arrancaron y dejaron botada la batalla.</a:t>
            </a:r>
          </a:p>
          <a:p>
            <a:endParaRPr lang="es-MX" sz="2000" dirty="0" smtClean="0"/>
          </a:p>
          <a:p>
            <a:r>
              <a:rPr lang="es-MX" sz="2000" dirty="0" smtClean="0"/>
              <a:t>Porque </a:t>
            </a:r>
            <a:r>
              <a:rPr lang="es-MX" sz="2000" dirty="0"/>
              <a:t>los realistas usaron armas de fuego.</a:t>
            </a:r>
          </a:p>
          <a:p>
            <a:endParaRPr lang="es-MX" sz="2000" dirty="0" smtClean="0"/>
          </a:p>
          <a:p>
            <a:r>
              <a:rPr lang="es-MX" sz="2000" dirty="0" smtClean="0"/>
              <a:t>Porque </a:t>
            </a:r>
            <a:r>
              <a:rPr lang="es-MX" sz="2000" dirty="0"/>
              <a:t>los patriotas se cansaron y dejaron de luchar.</a:t>
            </a:r>
          </a:p>
        </p:txBody>
      </p:sp>
      <p:sp>
        <p:nvSpPr>
          <p:cNvPr id="9" name="8 Elipse"/>
          <p:cNvSpPr/>
          <p:nvPr/>
        </p:nvSpPr>
        <p:spPr>
          <a:xfrm>
            <a:off x="589688" y="3471964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589441" y="4356328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589688" y="4963234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Elipse"/>
          <p:cNvSpPr/>
          <p:nvPr/>
        </p:nvSpPr>
        <p:spPr>
          <a:xfrm>
            <a:off x="589441" y="5625350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Elipse"/>
          <p:cNvSpPr/>
          <p:nvPr/>
        </p:nvSpPr>
        <p:spPr>
          <a:xfrm>
            <a:off x="577948" y="3471964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"/>
          <p:cNvSpPr/>
          <p:nvPr/>
        </p:nvSpPr>
        <p:spPr>
          <a:xfrm>
            <a:off x="3491881" y="5963323"/>
            <a:ext cx="5652120" cy="918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 smtClean="0"/>
              <a:t>En esta pregunta, debías observar y leer las posibles respuestas e ir descartando, en caso de que no recordaras la materia.</a:t>
            </a:r>
          </a:p>
        </p:txBody>
      </p:sp>
    </p:spTree>
    <p:extLst>
      <p:ext uri="{BB962C8B-B14F-4D97-AF65-F5344CB8AC3E}">
        <p14:creationId xmlns:p14="http://schemas.microsoft.com/office/powerpoint/2010/main" val="1512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786408"/>
            <a:ext cx="8229600" cy="676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2000" dirty="0" smtClean="0"/>
              <a:t>6. </a:t>
            </a:r>
            <a:r>
              <a:rPr lang="es-MX" sz="2000" dirty="0"/>
              <a:t>¿Por qué los patriotas </a:t>
            </a:r>
            <a:r>
              <a:rPr lang="es-MX" sz="2000" dirty="0" smtClean="0"/>
              <a:t>derrotados en </a:t>
            </a:r>
            <a:r>
              <a:rPr lang="es-MX" sz="2000" dirty="0"/>
              <a:t>la batalla de Rancagua se refugian en Mendoza?</a:t>
            </a:r>
          </a:p>
        </p:txBody>
      </p:sp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51" y="15081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475656" y="1700808"/>
            <a:ext cx="58143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Porque es el lugar más cercano</a:t>
            </a:r>
            <a:r>
              <a:rPr lang="es-MX" sz="2000" dirty="0" smtClean="0"/>
              <a:t>.</a:t>
            </a:r>
          </a:p>
          <a:p>
            <a:endParaRPr lang="es-MX" sz="2000" dirty="0"/>
          </a:p>
          <a:p>
            <a:r>
              <a:rPr lang="es-MX" sz="2000" dirty="0"/>
              <a:t>Porque se reunirán con el Ejército Libertador</a:t>
            </a:r>
            <a:r>
              <a:rPr lang="es-MX" sz="2000" dirty="0" smtClean="0"/>
              <a:t>.</a:t>
            </a:r>
          </a:p>
          <a:p>
            <a:endParaRPr lang="es-MX" sz="2000" dirty="0"/>
          </a:p>
          <a:p>
            <a:r>
              <a:rPr lang="es-MX" sz="2000" dirty="0"/>
              <a:t>Porque participarían de una fiesta</a:t>
            </a:r>
            <a:r>
              <a:rPr lang="es-MX" sz="2000" dirty="0" smtClean="0"/>
              <a:t>.</a:t>
            </a:r>
          </a:p>
          <a:p>
            <a:endParaRPr lang="es-MX" sz="2000" dirty="0"/>
          </a:p>
          <a:p>
            <a:r>
              <a:rPr lang="es-MX" sz="2000" dirty="0"/>
              <a:t>Porque irían a conversar con los argentinos.</a:t>
            </a:r>
          </a:p>
        </p:txBody>
      </p:sp>
      <p:sp>
        <p:nvSpPr>
          <p:cNvPr id="7" name="6 Elipse"/>
          <p:cNvSpPr/>
          <p:nvPr/>
        </p:nvSpPr>
        <p:spPr>
          <a:xfrm>
            <a:off x="892201" y="2348880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892201" y="3609603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894241" y="2996952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867214" y="1700808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869347" y="2348880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3145707" y="5022156"/>
            <a:ext cx="5760640" cy="1749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Lo que debías hacer en esta pregunta era identificar las causas de la huida de los patriotas hacia Argentina.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Luego, recordar el origen del Ejército Libertador y su principal función y observar la respuesta más lógica y cierta. </a:t>
            </a:r>
          </a:p>
        </p:txBody>
      </p:sp>
    </p:spTree>
    <p:extLst>
      <p:ext uri="{BB962C8B-B14F-4D97-AF65-F5344CB8AC3E}">
        <p14:creationId xmlns:p14="http://schemas.microsoft.com/office/powerpoint/2010/main" val="14528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360984"/>
            <a:ext cx="8229600" cy="748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7. Lee la fuente histórica y responde: ¿De qué forma los sectores altos y populares expresaron el repudio en contra de los españoles?</a:t>
            </a:r>
          </a:p>
        </p:txBody>
      </p:sp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259632" y="437499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dirty="0"/>
              <a:t>Con cánticos hacia los españoles</a:t>
            </a:r>
            <a:r>
              <a:rPr lang="es-MX" sz="2000" dirty="0" smtClean="0"/>
              <a:t>.</a:t>
            </a:r>
          </a:p>
          <a:p>
            <a:endParaRPr lang="es-MX" sz="2000" dirty="0"/>
          </a:p>
          <a:p>
            <a:r>
              <a:rPr lang="es-MX" sz="2000" dirty="0"/>
              <a:t>Les arrojaban agua.</a:t>
            </a:r>
          </a:p>
          <a:p>
            <a:endParaRPr lang="es-MX" sz="2000" dirty="0" smtClean="0"/>
          </a:p>
          <a:p>
            <a:r>
              <a:rPr lang="es-MX" sz="2000" dirty="0" smtClean="0"/>
              <a:t>Discriminación </a:t>
            </a:r>
            <a:r>
              <a:rPr lang="es-MX" sz="2000" dirty="0"/>
              <a:t>hacia la autoridad.</a:t>
            </a:r>
          </a:p>
          <a:p>
            <a:endParaRPr lang="es-MX" sz="2000" dirty="0" smtClean="0"/>
          </a:p>
          <a:p>
            <a:r>
              <a:rPr lang="es-MX" sz="2000" dirty="0" smtClean="0"/>
              <a:t>Los </a:t>
            </a:r>
            <a:r>
              <a:rPr lang="es-MX" sz="2000" dirty="0"/>
              <a:t>ignoraban y no escuchaban.</a:t>
            </a:r>
          </a:p>
        </p:txBody>
      </p:sp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25" y="1268760"/>
            <a:ext cx="7868749" cy="2886478"/>
          </a:xfrm>
          <a:prstGeom prst="rect">
            <a:avLst/>
          </a:prstGeom>
        </p:spPr>
      </p:pic>
      <p:sp>
        <p:nvSpPr>
          <p:cNvPr id="9" name="8 Elipse"/>
          <p:cNvSpPr/>
          <p:nvPr/>
        </p:nvSpPr>
        <p:spPr>
          <a:xfrm>
            <a:off x="687925" y="4374990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687925" y="5013176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687925" y="6283785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Elipse"/>
          <p:cNvSpPr/>
          <p:nvPr/>
        </p:nvSpPr>
        <p:spPr>
          <a:xfrm>
            <a:off x="680673" y="5616219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5148064" y="4871935"/>
            <a:ext cx="3758283" cy="1749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 smtClean="0"/>
              <a:t>Debías leer el texto y fijarte en lo que hacían los sectores altos y populares en contra de los españoles.</a:t>
            </a:r>
          </a:p>
        </p:txBody>
      </p:sp>
      <p:sp>
        <p:nvSpPr>
          <p:cNvPr id="14" name="13 Elipse"/>
          <p:cNvSpPr/>
          <p:nvPr/>
        </p:nvSpPr>
        <p:spPr>
          <a:xfrm>
            <a:off x="687925" y="5616219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664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2201" y="1109663"/>
            <a:ext cx="8229600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8. ¿De qué manera Manuel Rodríguez aportó al proceso de independencia?</a:t>
            </a:r>
          </a:p>
        </p:txBody>
      </p:sp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177355" y="2274838"/>
            <a:ext cx="78591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Ayudando a combatir en la batalla de Maipú</a:t>
            </a:r>
            <a:r>
              <a:rPr lang="es-MX" sz="2000" dirty="0" smtClean="0"/>
              <a:t>.</a:t>
            </a:r>
          </a:p>
          <a:p>
            <a:endParaRPr lang="es-MX" sz="2000" dirty="0"/>
          </a:p>
          <a:p>
            <a:r>
              <a:rPr lang="es-MX" sz="2000" dirty="0"/>
              <a:t>Enviando dinero a los patriotas escondidos en Mendoza.</a:t>
            </a:r>
          </a:p>
          <a:p>
            <a:endParaRPr lang="es-MX" sz="2000" dirty="0" smtClean="0"/>
          </a:p>
          <a:p>
            <a:r>
              <a:rPr lang="es-MX" sz="2000" dirty="0" smtClean="0"/>
              <a:t>Organizando </a:t>
            </a:r>
            <a:r>
              <a:rPr lang="es-MX" sz="2000" dirty="0"/>
              <a:t>guerrillas y disfrazándose para obtener información sobre los planes de los españoles.</a:t>
            </a:r>
          </a:p>
          <a:p>
            <a:endParaRPr lang="es-MX" sz="2000" dirty="0" smtClean="0"/>
          </a:p>
          <a:p>
            <a:r>
              <a:rPr lang="es-MX" sz="2000" dirty="0" smtClean="0"/>
              <a:t>Siendo </a:t>
            </a:r>
            <a:r>
              <a:rPr lang="es-MX" sz="2000" dirty="0"/>
              <a:t>un mensajero entre las mujeres patriotas y españoles.</a:t>
            </a:r>
          </a:p>
        </p:txBody>
      </p:sp>
      <p:sp>
        <p:nvSpPr>
          <p:cNvPr id="7" name="6 Elipse"/>
          <p:cNvSpPr/>
          <p:nvPr/>
        </p:nvSpPr>
        <p:spPr>
          <a:xfrm>
            <a:off x="614593" y="2274838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646619" y="2980365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648894" y="3619577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676177" y="4491409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5148064" y="4871935"/>
            <a:ext cx="3758283" cy="1749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 smtClean="0"/>
              <a:t>Debías identificar quién fue Manuel Rodríguez.</a:t>
            </a:r>
          </a:p>
          <a:p>
            <a:pPr marL="342900" indent="-342900" algn="just">
              <a:buAutoNum type="arabicPeriod"/>
            </a:pPr>
            <a:r>
              <a:rPr lang="es-MX" dirty="0" smtClean="0"/>
              <a:t>Recordar su función principal durante la Reconquista. </a:t>
            </a:r>
          </a:p>
        </p:txBody>
      </p:sp>
      <p:sp>
        <p:nvSpPr>
          <p:cNvPr id="12" name="11 Elipse"/>
          <p:cNvSpPr/>
          <p:nvPr/>
        </p:nvSpPr>
        <p:spPr>
          <a:xfrm>
            <a:off x="679825" y="3619577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50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432991"/>
            <a:ext cx="8229600" cy="676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2000" dirty="0"/>
              <a:t>9. Observa la imagen y el texto, ¿Por qué se le otorgó el nombre de Ejército Libertador?</a:t>
            </a:r>
          </a:p>
        </p:txBody>
      </p:sp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33743"/>
            <a:ext cx="5626893" cy="3039417"/>
          </a:xfrm>
          <a:prstGeom prst="rect">
            <a:avLst/>
          </a:prstGeom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740097" y="4437112"/>
            <a:ext cx="8229600" cy="6766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2000" u="sng" dirty="0" smtClean="0"/>
              <a:t>______________________________________________________________________________________________________________________________</a:t>
            </a:r>
            <a:endParaRPr lang="es-MX" sz="2000" u="sng" dirty="0"/>
          </a:p>
        </p:txBody>
      </p:sp>
      <p:sp>
        <p:nvSpPr>
          <p:cNvPr id="8" name="7 Rectángulo"/>
          <p:cNvSpPr/>
          <p:nvPr/>
        </p:nvSpPr>
        <p:spPr>
          <a:xfrm>
            <a:off x="1974577" y="5301208"/>
            <a:ext cx="5760640" cy="1536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Analizar la palabra “Ejército Libertador”.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Ejército: conjunto de personas armadas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Libertador: que viene a liberar. </a:t>
            </a:r>
          </a:p>
        </p:txBody>
      </p:sp>
    </p:spTree>
    <p:extLst>
      <p:ext uri="{BB962C8B-B14F-4D97-AF65-F5344CB8AC3E}">
        <p14:creationId xmlns:p14="http://schemas.microsoft.com/office/powerpoint/2010/main" val="353293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78947" y="360983"/>
            <a:ext cx="8229600" cy="748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10. Observa la imagen del "Abrazo de Maipú", ¿Qué habrá querido representar Bernardo O'Higgins con esta acción?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4 Marcador de contenido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69" y="1099820"/>
            <a:ext cx="5849157" cy="3096344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177355" y="4437112"/>
            <a:ext cx="64354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Quería decirle un secreto a San Martín</a:t>
            </a:r>
            <a:r>
              <a:rPr lang="es-MX" sz="2000" dirty="0" smtClean="0"/>
              <a:t>.</a:t>
            </a:r>
          </a:p>
          <a:p>
            <a:endParaRPr lang="es-MX" sz="2000" dirty="0"/>
          </a:p>
          <a:p>
            <a:r>
              <a:rPr lang="es-MX" sz="2000" dirty="0"/>
              <a:t>Lo estaba invitando a celebrar la independencia.</a:t>
            </a:r>
          </a:p>
          <a:p>
            <a:endParaRPr lang="es-MX" sz="2000" dirty="0" smtClean="0"/>
          </a:p>
          <a:p>
            <a:r>
              <a:rPr lang="es-MX" sz="2000" dirty="0" smtClean="0"/>
              <a:t>Está </a:t>
            </a:r>
            <a:r>
              <a:rPr lang="es-MX" sz="2000" dirty="0"/>
              <a:t>agradeciendo el apoyo de él y el Ejército Libertador.</a:t>
            </a:r>
          </a:p>
          <a:p>
            <a:endParaRPr lang="es-MX" sz="2000" dirty="0" smtClean="0"/>
          </a:p>
          <a:p>
            <a:r>
              <a:rPr lang="es-MX" sz="2000" dirty="0" smtClean="0"/>
              <a:t>Lo </a:t>
            </a:r>
            <a:r>
              <a:rPr lang="es-MX" sz="2000" dirty="0"/>
              <a:t>invita a seguir la guerra de independencia.</a:t>
            </a:r>
          </a:p>
        </p:txBody>
      </p:sp>
      <p:sp>
        <p:nvSpPr>
          <p:cNvPr id="8" name="7 Elipse"/>
          <p:cNvSpPr/>
          <p:nvPr/>
        </p:nvSpPr>
        <p:spPr>
          <a:xfrm>
            <a:off x="676177" y="4437112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676177" y="5013176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676177" y="5616219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703369" y="6311608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6553686" y="2815103"/>
            <a:ext cx="2590314" cy="2661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 smtClean="0"/>
              <a:t>Observar la opción más adecuada considerando el contexto de la imagen.</a:t>
            </a:r>
          </a:p>
        </p:txBody>
      </p:sp>
      <p:sp>
        <p:nvSpPr>
          <p:cNvPr id="13" name="12 Elipse"/>
          <p:cNvSpPr/>
          <p:nvPr/>
        </p:nvSpPr>
        <p:spPr>
          <a:xfrm>
            <a:off x="653323" y="5616219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047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079102"/>
              </p:ext>
            </p:extLst>
          </p:nvPr>
        </p:nvGraphicFramePr>
        <p:xfrm>
          <a:off x="0" y="112557"/>
          <a:ext cx="9108504" cy="6705166"/>
        </p:xfrm>
        <a:graphic>
          <a:graphicData uri="http://schemas.openxmlformats.org/drawingml/2006/table">
            <a:tbl>
              <a:tblPr firstRow="1" firstCol="1" bandRow="1"/>
              <a:tblGrid>
                <a:gridCol w="1820356"/>
                <a:gridCol w="7288148"/>
              </a:tblGrid>
              <a:tr h="2694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/ 6°A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 Cariñe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Mena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0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OA02 Explicar el desarrollo del proceso de independencia de Chile, considerando actores y bandos que se enfrentaron, hombres y mujeres destacados, avances y retrocesos de la causa patriota y algunos acontecimientos significativos, como la celebración del cabildo abierto de 1810 y la formación de la Primera Junta Nacional de Gobierno, la elección del primer Congreso Nacional, las batallas de Rancagua, Chacabuco y Maipú, y la Declaración de la Independencia, entre otros..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/>
                        <a:t>- Elaboran una línea de tiempo con los principales hitos y procesos de la Independencia de Chile.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/>
                        <a:t>- Identifican los principales bandos en conflicto, y comparan las ideas y motivaciones de cada uno.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/>
                        <a:t>- Narran, usando diversas fuentes, algunos de los hechos más significativos de la primera etapa de la Independencia, como la convocatoria al cabildo abierto, la formación de la Junta de Gobierno y la creación del Congreso, entre otros.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/>
                        <a:t>- Interpretar las consecuencias que trajo consigo la reconquista española por medio de fuentes históricas.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/>
                        <a:t>- Dan ejemplos de acontecimientos y acciones que permitieron consolidar la Independencia durante el gobierno de O'Higgins.</a:t>
                      </a:r>
                      <a:endParaRPr lang="es-CL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76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Proceso de Independencia de Chile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Pensamiento temporal y espacial.  a. Representar e interpretar secuencias cronológicas mediante líneas de tiempo simples y paralelas, e identificar períodos y acontecimientos simultáneos.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Análisis y trabajo con fuentes. e. Obtener información sobre el pasado y el presente a partir de diversas fuentes primarias y secundarias, identificando el contexto histórico e infiriendo la intención o función original de estas fuentes.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 el proceso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independencia de Chile.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2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+</a:t>
                      </a:r>
                      <a:r>
                        <a:rPr lang="es-CL" sz="1400" b="0" baseline="0" smtClean="0">
                          <a:effectLst/>
                          <a:latin typeface="+mn-lt"/>
                        </a:rPr>
                        <a:t>569 41745325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21 de agosto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6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10. ¿Qué significa para ti que nuestro país haya logrado la independencia? Fundamenta tu respuesta.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04920" y="2996952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2000" u="sng" dirty="0" smtClean="0"/>
              <a:t>_____________________________________________________________________________________________________________________________________________________________________________________________</a:t>
            </a:r>
            <a:endParaRPr lang="es-MX" sz="2000" u="sng" dirty="0"/>
          </a:p>
        </p:txBody>
      </p:sp>
      <p:sp>
        <p:nvSpPr>
          <p:cNvPr id="5" name="4 Rectángulo"/>
          <p:cNvSpPr/>
          <p:nvPr/>
        </p:nvSpPr>
        <p:spPr>
          <a:xfrm>
            <a:off x="1619672" y="4869160"/>
            <a:ext cx="640871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Reflexionar sobre la importancia de conseguir la independencia para nuestro país, ya que no se dependería más de los españoles, habría libertad de comercio y un mayor acceso a productos. Se acabaría el abuso de poder por parte de los españoles y se iniciaría un proceso de construcción de la identidad nacional que tenemos hasta hoy en día.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93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67744" y="260648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HISTORIA, GEOGRAFÍA Y CS. SOCIALES</a:t>
            </a:r>
          </a:p>
          <a:p>
            <a:pPr algn="ctr"/>
            <a:r>
              <a:rPr lang="es-CL" sz="2000" b="1" dirty="0" smtClean="0"/>
              <a:t>SEMANA 21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271380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1) Realiza una línea de tiempo con los acontecimientos y periodos del proceso de independencia (en la siguiente diapositiva estarán las instrucciones)</a:t>
            </a:r>
          </a:p>
          <a:p>
            <a:endParaRPr lang="es-CL" dirty="0"/>
          </a:p>
          <a:p>
            <a:r>
              <a:rPr lang="es-CL" dirty="0" smtClean="0"/>
              <a:t>2) Define los siguientes términos de la Patria Vieja:</a:t>
            </a:r>
          </a:p>
          <a:p>
            <a:endParaRPr lang="es-CL" dirty="0"/>
          </a:p>
          <a:p>
            <a:pPr marL="342900" indent="-342900">
              <a:buAutoNum type="alphaLcParenR"/>
            </a:pPr>
            <a:r>
              <a:rPr lang="es-MX" dirty="0" smtClean="0"/>
              <a:t>Cabildo abierto</a:t>
            </a:r>
          </a:p>
          <a:p>
            <a:pPr marL="342900" indent="-342900">
              <a:buAutoNum type="alphaLcParenR"/>
            </a:pPr>
            <a:r>
              <a:rPr lang="es-MX" dirty="0" smtClean="0"/>
              <a:t>Junta </a:t>
            </a:r>
            <a:r>
              <a:rPr lang="es-MX" dirty="0"/>
              <a:t>de Gobierno </a:t>
            </a:r>
            <a:endParaRPr lang="es-MX" dirty="0" smtClean="0"/>
          </a:p>
          <a:p>
            <a:pPr marL="342900" indent="-342900">
              <a:buAutoNum type="alphaLcParenR"/>
            </a:pPr>
            <a:r>
              <a:rPr lang="es-MX" dirty="0" smtClean="0"/>
              <a:t>Congreso Nacional</a:t>
            </a:r>
            <a:endParaRPr lang="es-MX" dirty="0"/>
          </a:p>
          <a:p>
            <a:endParaRPr lang="es-CL" dirty="0" smtClean="0"/>
          </a:p>
          <a:p>
            <a:r>
              <a:rPr lang="es-CL" dirty="0" smtClean="0"/>
              <a:t>3)  ¿Qué elementos, simbolizan la independencia de un país? ¿Por qué? 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364088" y="5157192"/>
            <a:ext cx="3528392" cy="15841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daniela.carreno@colegio-jeanpiaget.cl</a:t>
            </a:r>
          </a:p>
          <a:p>
            <a:pPr algn="ctr"/>
            <a:r>
              <a:rPr lang="es-CL" dirty="0" smtClean="0"/>
              <a:t>Celular: </a:t>
            </a:r>
            <a:r>
              <a:rPr lang="es-C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+569 41745325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78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94" y="1539117"/>
            <a:ext cx="7922827" cy="67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55094" y="-4769"/>
            <a:ext cx="792282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/>
              <a:t>Pasos a </a:t>
            </a:r>
            <a:r>
              <a:rPr lang="es-ES" sz="2000" b="1" dirty="0" smtClean="0"/>
              <a:t>seguir</a:t>
            </a:r>
          </a:p>
          <a:p>
            <a:pPr algn="just"/>
            <a:endParaRPr lang="es-MX" dirty="0"/>
          </a:p>
          <a:p>
            <a:pPr lvl="0" algn="just"/>
            <a:r>
              <a:rPr lang="es-ES" dirty="0" smtClean="0"/>
              <a:t>1. Dibuje </a:t>
            </a:r>
            <a:r>
              <a:rPr lang="es-ES" dirty="0"/>
              <a:t>en su hoja una línea o flecha de 15 centímetros de largo. Se debe considerar que la línea de tiempo irá de 1808 a 1823, por lo que cada centímetro será un año. Guíese según el ejemplo para completar la línea de tiempo: </a:t>
            </a:r>
            <a:endParaRPr lang="es-MX" dirty="0">
              <a:effectLst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47814" y="2276872"/>
            <a:ext cx="833738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 smtClean="0"/>
              <a:t>2. En </a:t>
            </a:r>
            <a:r>
              <a:rPr lang="es-ES" dirty="0"/>
              <a:t>cada año que haya ocurrido un acontecimiento, usted hará una flecha hacia abajo, donde pondrá el hecho y el nombre del o los personajes </a:t>
            </a:r>
            <a:r>
              <a:rPr lang="es-ES" dirty="0" smtClean="0"/>
              <a:t>principales.</a:t>
            </a:r>
            <a:endParaRPr lang="es-MX" dirty="0"/>
          </a:p>
          <a:p>
            <a:pPr algn="just"/>
            <a:r>
              <a:rPr lang="es-ES" dirty="0"/>
              <a:t> </a:t>
            </a:r>
            <a:endParaRPr lang="es-MX" dirty="0"/>
          </a:p>
          <a:p>
            <a:pPr lvl="0" algn="just"/>
            <a:r>
              <a:rPr lang="es-ES" dirty="0" smtClean="0"/>
              <a:t>3. Identifique </a:t>
            </a:r>
            <a:r>
              <a:rPr lang="es-ES" dirty="0"/>
              <a:t>en la línea de tiempo las etapas de la Independencia. Para ello, pinte cada una de las etapas según la información que se muestra a continuación.</a:t>
            </a:r>
            <a:endParaRPr lang="es-MX" dirty="0"/>
          </a:p>
          <a:p>
            <a:pPr algn="just"/>
            <a:r>
              <a:rPr lang="es-ES" dirty="0"/>
              <a:t> </a:t>
            </a:r>
            <a:endParaRPr lang="es-MX" dirty="0"/>
          </a:p>
          <a:p>
            <a:pPr lvl="0" algn="just"/>
            <a:r>
              <a:rPr lang="es-ES" dirty="0"/>
              <a:t>Verde:  1810-1814 Patria Vieja</a:t>
            </a:r>
            <a:endParaRPr lang="es-MX" dirty="0"/>
          </a:p>
          <a:p>
            <a:pPr lvl="0" algn="just"/>
            <a:r>
              <a:rPr lang="es-ES" dirty="0"/>
              <a:t>Amarillo:  1814-1817 Reconquista</a:t>
            </a:r>
            <a:endParaRPr lang="es-MX" dirty="0"/>
          </a:p>
          <a:p>
            <a:pPr lvl="0" algn="just"/>
            <a:r>
              <a:rPr lang="es-ES" dirty="0"/>
              <a:t>Azul:  1817-1823 Patria Nueva</a:t>
            </a:r>
            <a:endParaRPr lang="es-MX" dirty="0"/>
          </a:p>
          <a:p>
            <a:pPr algn="just"/>
            <a:r>
              <a:rPr lang="es-ES" sz="1600" b="1" dirty="0"/>
              <a:t> </a:t>
            </a:r>
            <a:endParaRPr lang="es-MX" sz="1600" b="1" dirty="0"/>
          </a:p>
        </p:txBody>
      </p:sp>
      <p:sp>
        <p:nvSpPr>
          <p:cNvPr id="7" name="6 Rectángulo"/>
          <p:cNvSpPr/>
          <p:nvPr/>
        </p:nvSpPr>
        <p:spPr>
          <a:xfrm>
            <a:off x="3931198" y="4028662"/>
            <a:ext cx="4968552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dirty="0"/>
              <a:t>Hechos históricos que debe considerar:</a:t>
            </a:r>
            <a:endParaRPr lang="es-MX" dirty="0"/>
          </a:p>
          <a:p>
            <a:pPr lvl="0"/>
            <a:endParaRPr lang="es-ES" dirty="0" smtClean="0"/>
          </a:p>
          <a:p>
            <a:pPr lvl="0"/>
            <a:r>
              <a:rPr lang="es-ES" dirty="0"/>
              <a:t>-</a:t>
            </a:r>
            <a:r>
              <a:rPr lang="es-ES" dirty="0" smtClean="0"/>
              <a:t>1808 </a:t>
            </a:r>
            <a:r>
              <a:rPr lang="es-ES" dirty="0"/>
              <a:t>Fernando VII es apresado.</a:t>
            </a:r>
            <a:endParaRPr lang="es-MX" dirty="0"/>
          </a:p>
          <a:p>
            <a:pPr lvl="0"/>
            <a:r>
              <a:rPr lang="es-ES" dirty="0" smtClean="0"/>
              <a:t>-Primera </a:t>
            </a:r>
            <a:r>
              <a:rPr lang="es-ES" dirty="0"/>
              <a:t>Junta de gobierno en Chile.</a:t>
            </a:r>
            <a:endParaRPr lang="es-MX" dirty="0"/>
          </a:p>
          <a:p>
            <a:pPr lvl="0"/>
            <a:r>
              <a:rPr lang="es-ES" dirty="0" smtClean="0"/>
              <a:t>-Primer </a:t>
            </a:r>
            <a:r>
              <a:rPr lang="es-ES" dirty="0"/>
              <a:t>Congreso Nacional.</a:t>
            </a:r>
            <a:endParaRPr lang="es-MX" dirty="0"/>
          </a:p>
          <a:p>
            <a:pPr lvl="0"/>
            <a:r>
              <a:rPr lang="es-ES" dirty="0" smtClean="0"/>
              <a:t>-Gobierno </a:t>
            </a:r>
            <a:r>
              <a:rPr lang="es-ES" dirty="0"/>
              <a:t>de José Miguel Carrera.</a:t>
            </a:r>
            <a:endParaRPr lang="es-MX" dirty="0"/>
          </a:p>
          <a:p>
            <a:pPr lvl="0"/>
            <a:r>
              <a:rPr lang="es-ES" dirty="0" smtClean="0"/>
              <a:t>-1814 </a:t>
            </a:r>
            <a:r>
              <a:rPr lang="es-ES" dirty="0"/>
              <a:t>Batalla de Rancagua.</a:t>
            </a:r>
            <a:endParaRPr lang="es-MX" dirty="0"/>
          </a:p>
          <a:p>
            <a:pPr lvl="0"/>
            <a:r>
              <a:rPr lang="es-ES" dirty="0" smtClean="0"/>
              <a:t>-1817 </a:t>
            </a:r>
            <a:r>
              <a:rPr lang="es-ES" dirty="0"/>
              <a:t>Batalla de Chacabuco.</a:t>
            </a:r>
            <a:endParaRPr lang="es-MX" dirty="0"/>
          </a:p>
          <a:p>
            <a:pPr lvl="0"/>
            <a:r>
              <a:rPr lang="es-ES" dirty="0" smtClean="0"/>
              <a:t>-1818 </a:t>
            </a:r>
            <a:r>
              <a:rPr lang="es-ES" dirty="0"/>
              <a:t>Proclamación de la Independencia.</a:t>
            </a:r>
            <a:endParaRPr lang="es-MX" dirty="0"/>
          </a:p>
          <a:p>
            <a:pPr lvl="0"/>
            <a:r>
              <a:rPr lang="es-ES" dirty="0" smtClean="0"/>
              <a:t>-1823 </a:t>
            </a:r>
            <a:r>
              <a:rPr lang="es-ES" dirty="0"/>
              <a:t>Renuncia de Bernardo O’Higgins.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6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es-MX" dirty="0" smtClean="0"/>
              <a:t>Retroalimentación </a:t>
            </a:r>
            <a:endParaRPr lang="es-MX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400800" cy="1752600"/>
          </a:xfrm>
        </p:spPr>
        <p:txBody>
          <a:bodyPr/>
          <a:lstStyle/>
          <a:p>
            <a:r>
              <a:rPr lang="es-MX" dirty="0" smtClean="0"/>
              <a:t>Objetivo: </a:t>
            </a:r>
            <a:r>
              <a:rPr lang="es-CL" dirty="0">
                <a:ea typeface="Calibri"/>
                <a:cs typeface="Times New Roman"/>
              </a:rPr>
              <a:t>Retroalimentar evaluación formativa. </a:t>
            </a:r>
          </a:p>
          <a:p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528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Resultados evaluación </a:t>
            </a:r>
            <a:endParaRPr lang="es-MX" dirty="0"/>
          </a:p>
        </p:txBody>
      </p:sp>
      <p:pic>
        <p:nvPicPr>
          <p:cNvPr id="6" name="5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048845" cy="5328592"/>
          </a:xfrm>
        </p:spPr>
      </p:pic>
    </p:spTree>
    <p:extLst>
      <p:ext uri="{BB962C8B-B14F-4D97-AF65-F5344CB8AC3E}">
        <p14:creationId xmlns:p14="http://schemas.microsoft.com/office/powerpoint/2010/main" val="280073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65365" y="0"/>
            <a:ext cx="8278635" cy="836712"/>
          </a:xfrm>
        </p:spPr>
        <p:txBody>
          <a:bodyPr>
            <a:normAutofit/>
          </a:bodyPr>
          <a:lstStyle/>
          <a:p>
            <a:r>
              <a:rPr lang="es-CL" dirty="0" smtClean="0"/>
              <a:t>Proceso de Independencia de Chile 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030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1229" y="1664804"/>
            <a:ext cx="2592288" cy="936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Patria Vieja </a:t>
            </a:r>
          </a:p>
          <a:p>
            <a:pPr algn="ctr"/>
            <a:r>
              <a:rPr lang="es-MX" dirty="0" smtClean="0"/>
              <a:t>(1810-1814)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426788" y="5007674"/>
            <a:ext cx="2592288" cy="936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Patria Nueva </a:t>
            </a:r>
          </a:p>
          <a:p>
            <a:pPr algn="ctr"/>
            <a:r>
              <a:rPr lang="es-MX" dirty="0" smtClean="0"/>
              <a:t>(1817-1823)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426788" y="3284984"/>
            <a:ext cx="2592288" cy="936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Reconquista</a:t>
            </a:r>
          </a:p>
          <a:p>
            <a:pPr algn="ctr"/>
            <a:r>
              <a:rPr lang="es-MX" dirty="0" smtClean="0"/>
              <a:t>(1814-1817)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942" y="908720"/>
            <a:ext cx="3255883" cy="186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942" y="4970316"/>
            <a:ext cx="3255883" cy="186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942" y="2933129"/>
            <a:ext cx="3255883" cy="186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8 Conector recto de flecha"/>
          <p:cNvCxnSpPr/>
          <p:nvPr/>
        </p:nvCxnSpPr>
        <p:spPr>
          <a:xfrm flipV="1">
            <a:off x="3419872" y="2276872"/>
            <a:ext cx="1800200" cy="3024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3419872" y="2132856"/>
            <a:ext cx="1800200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3203848" y="3753036"/>
            <a:ext cx="1872208" cy="18362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2874</TotalTime>
  <Words>1569</Words>
  <Application>Microsoft Office PowerPoint</Application>
  <PresentationFormat>Presentación en pantalla (4:3)</PresentationFormat>
  <Paragraphs>175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Tema de Office</vt:lpstr>
      <vt:lpstr>1_Tema de Office</vt:lpstr>
      <vt:lpstr>PLANIFICACIÓN  CLASES VIRTUALES SEMANA N° 21 FECHA : 17 al 21 de agosto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Retroalimentación </vt:lpstr>
      <vt:lpstr>Resultados evaluación </vt:lpstr>
      <vt:lpstr>Proceso de Independencia de Chile </vt:lpstr>
      <vt:lpstr>Evaluación Formativa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76</cp:revision>
  <dcterms:created xsi:type="dcterms:W3CDTF">2020-07-06T03:06:52Z</dcterms:created>
  <dcterms:modified xsi:type="dcterms:W3CDTF">2020-08-16T23:23:24Z</dcterms:modified>
</cp:coreProperties>
</file>